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4"/>
    <p:sldMasterId id="2147483776" r:id="rId5"/>
    <p:sldMasterId id="2147483657" r:id="rId6"/>
    <p:sldMasterId id="2147484108" r:id="rId7"/>
  </p:sldMasterIdLst>
  <p:notesMasterIdLst>
    <p:notesMasterId r:id="rId24"/>
  </p:notesMasterIdLst>
  <p:sldIdLst>
    <p:sldId id="283" r:id="rId8"/>
    <p:sldId id="256" r:id="rId9"/>
    <p:sldId id="436" r:id="rId10"/>
    <p:sldId id="389" r:id="rId11"/>
    <p:sldId id="413" r:id="rId12"/>
    <p:sldId id="448" r:id="rId13"/>
    <p:sldId id="449" r:id="rId14"/>
    <p:sldId id="415" r:id="rId15"/>
    <p:sldId id="406" r:id="rId16"/>
    <p:sldId id="439" r:id="rId17"/>
    <p:sldId id="445" r:id="rId18"/>
    <p:sldId id="441" r:id="rId19"/>
    <p:sldId id="444" r:id="rId20"/>
    <p:sldId id="446" r:id="rId21"/>
    <p:sldId id="450" r:id="rId22"/>
    <p:sldId id="41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810252-5856-25EC-6070-F8071103C2E2}" name="Wikum Jayatunga" initials="WJ" userId="S::wikum.jayatunga@camden.gov.uk::93f41944-0674-4946-b194-5171a01c8e2e" providerId="AD"/>
  <p188:author id="{B87EC162-4312-41AD-7FE0-4B8D1ACEB9C7}" name="Shivangi Medhi" initials="SM" userId="S::shivangi.medhi@camden.gov.uk::b01983b1-0344-4bf8-bb98-a891e86f25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54D"/>
    <a:srgbClr val="98A9C8"/>
    <a:srgbClr val="91A4C5"/>
    <a:srgbClr val="B1B850"/>
    <a:srgbClr val="9AA141"/>
    <a:srgbClr val="8E943C"/>
    <a:srgbClr val="575925"/>
    <a:srgbClr val="797E32"/>
    <a:srgbClr val="A8AF47"/>
    <a:srgbClr val="8389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5" autoAdjust="0"/>
    <p:restoredTop sz="90418" autoAdjust="0"/>
  </p:normalViewPr>
  <p:slideViewPr>
    <p:cSldViewPr snapToGrid="0">
      <p:cViewPr varScale="1">
        <p:scale>
          <a:sx n="67" d="100"/>
          <a:sy n="67" d="100"/>
        </p:scale>
        <p:origin x="676" y="-1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8BD1C2-964E-4CE8-835F-DD9FF0406696}" type="doc">
      <dgm:prSet loTypeId="urn:microsoft.com/office/officeart/2005/8/layout/process1" loCatId="process" qsTypeId="urn:microsoft.com/office/officeart/2005/8/quickstyle/simple1" qsCatId="simple" csTypeId="urn:microsoft.com/office/officeart/2005/8/colors/accent0_2" csCatId="mainScheme" phldr="1"/>
      <dgm:spPr/>
    </dgm:pt>
    <dgm:pt modelId="{89153221-67DF-49C5-BF7A-138283A7734F}">
      <dgm:prSet phldrT="[Text]" custT="1"/>
      <dgm:spPr/>
      <dgm:t>
        <a:bodyPr/>
        <a:lstStyle/>
        <a:p>
          <a:r>
            <a:rPr lang="en-GB" sz="1700">
              <a:latin typeface="Arial" panose="020B0604020202020204" pitchFamily="34" charset="0"/>
              <a:cs typeface="Arial" panose="020B0604020202020204" pitchFamily="34" charset="0"/>
            </a:rPr>
            <a:t>Priority 1: </a:t>
          </a:r>
        </a:p>
        <a:p>
          <a:r>
            <a:rPr lang="en-GB" sz="1700">
              <a:latin typeface="Arial" panose="020B0604020202020204" pitchFamily="34" charset="0"/>
              <a:cs typeface="Arial" panose="020B0604020202020204" pitchFamily="34" charset="0"/>
            </a:rPr>
            <a:t>Drug related activity</a:t>
          </a:r>
        </a:p>
      </dgm:t>
    </dgm:pt>
    <dgm:pt modelId="{84A18AC7-F10D-4594-AD95-D2B91BDC3142}" type="parTrans" cxnId="{61FBC4DE-A795-4C32-B794-A20776C26DD4}">
      <dgm:prSet/>
      <dgm:spPr/>
      <dgm:t>
        <a:bodyPr/>
        <a:lstStyle/>
        <a:p>
          <a:endParaRPr lang="en-GB" sz="1800"/>
        </a:p>
      </dgm:t>
    </dgm:pt>
    <dgm:pt modelId="{8CF7AC5A-4B0A-42A0-8305-4DEC83EF6D94}" type="sibTrans" cxnId="{61FBC4DE-A795-4C32-B794-A20776C26DD4}">
      <dgm:prSet custT="1"/>
      <dgm:spPr/>
      <dgm:t>
        <a:bodyPr/>
        <a:lstStyle/>
        <a:p>
          <a:endParaRPr lang="en-GB" sz="1800"/>
        </a:p>
      </dgm:t>
    </dgm:pt>
    <dgm:pt modelId="{A56F6C75-382F-4666-9F1A-35DE174C8213}">
      <dgm:prSet phldrT="[Text]" custT="1"/>
      <dgm:spPr/>
      <dgm:t>
        <a:bodyPr/>
        <a:lstStyle/>
        <a:p>
          <a:r>
            <a:rPr lang="en-GB" sz="1700">
              <a:latin typeface="Arial" panose="020B0604020202020204" pitchFamily="34" charset="0"/>
              <a:cs typeface="Arial" panose="020B0604020202020204" pitchFamily="34" charset="0"/>
            </a:rPr>
            <a:t>Priority 2:</a:t>
          </a:r>
        </a:p>
        <a:p>
          <a:r>
            <a:rPr lang="en-GB" sz="1700">
              <a:latin typeface="Arial" panose="020B0604020202020204" pitchFamily="34" charset="0"/>
              <a:cs typeface="Arial" panose="020B0604020202020204" pitchFamily="34" charset="0"/>
            </a:rPr>
            <a:t>Serious Violence</a:t>
          </a:r>
        </a:p>
      </dgm:t>
    </dgm:pt>
    <dgm:pt modelId="{8AA92019-BF1F-468B-BD2D-0751D079550E}" type="parTrans" cxnId="{B610B1FA-CB64-4C62-8FC9-026FBC3E7899}">
      <dgm:prSet/>
      <dgm:spPr/>
      <dgm:t>
        <a:bodyPr/>
        <a:lstStyle/>
        <a:p>
          <a:endParaRPr lang="en-GB" sz="1800"/>
        </a:p>
      </dgm:t>
    </dgm:pt>
    <dgm:pt modelId="{DAA75525-0608-42C5-A49A-2E9374504DFA}" type="sibTrans" cxnId="{B610B1FA-CB64-4C62-8FC9-026FBC3E7899}">
      <dgm:prSet custT="1"/>
      <dgm:spPr/>
      <dgm:t>
        <a:bodyPr/>
        <a:lstStyle/>
        <a:p>
          <a:endParaRPr lang="en-GB" sz="1800"/>
        </a:p>
      </dgm:t>
    </dgm:pt>
    <dgm:pt modelId="{AF94C7EB-196F-44EA-8F66-790F5564AC89}">
      <dgm:prSet phldrT="[Text]" custT="1"/>
      <dgm:spPr/>
      <dgm:t>
        <a:bodyPr/>
        <a:lstStyle/>
        <a:p>
          <a:r>
            <a:rPr lang="en-GB" sz="1700">
              <a:latin typeface="Arial" panose="020B0604020202020204" pitchFamily="34" charset="0"/>
              <a:cs typeface="Arial" panose="020B0604020202020204" pitchFamily="34" charset="0"/>
            </a:rPr>
            <a:t>Priority 3: </a:t>
          </a:r>
        </a:p>
        <a:p>
          <a:r>
            <a:rPr lang="en-GB" sz="1700">
              <a:latin typeface="Arial" panose="020B0604020202020204" pitchFamily="34" charset="0"/>
              <a:cs typeface="Arial" panose="020B0604020202020204" pitchFamily="34" charset="0"/>
            </a:rPr>
            <a:t>Antisocial Behaviour</a:t>
          </a:r>
        </a:p>
      </dgm:t>
    </dgm:pt>
    <dgm:pt modelId="{654B15E9-ABA6-40F0-8433-CB742C5E5421}" type="parTrans" cxnId="{AD7C1EBA-D5F8-42E1-9A6D-45EDB640A7CA}">
      <dgm:prSet/>
      <dgm:spPr/>
      <dgm:t>
        <a:bodyPr/>
        <a:lstStyle/>
        <a:p>
          <a:endParaRPr lang="en-GB" sz="1800"/>
        </a:p>
      </dgm:t>
    </dgm:pt>
    <dgm:pt modelId="{3D4F1577-8482-49DA-B684-9795637490F7}" type="sibTrans" cxnId="{AD7C1EBA-D5F8-42E1-9A6D-45EDB640A7CA}">
      <dgm:prSet custT="1"/>
      <dgm:spPr/>
      <dgm:t>
        <a:bodyPr/>
        <a:lstStyle/>
        <a:p>
          <a:endParaRPr lang="en-GB" sz="1800"/>
        </a:p>
      </dgm:t>
    </dgm:pt>
    <dgm:pt modelId="{BC3C2E8C-B59F-474D-B88F-6BA98610074D}">
      <dgm:prSet custT="1"/>
      <dgm:spPr/>
      <dgm:t>
        <a:bodyPr/>
        <a:lstStyle/>
        <a:p>
          <a:r>
            <a:rPr lang="en-GB" sz="1700">
              <a:latin typeface="Arial" panose="020B0604020202020204" pitchFamily="34" charset="0"/>
              <a:cs typeface="Arial" panose="020B0604020202020204" pitchFamily="34" charset="0"/>
            </a:rPr>
            <a:t>Priority 4: </a:t>
          </a:r>
        </a:p>
        <a:p>
          <a:r>
            <a:rPr lang="en-GB" sz="1700">
              <a:latin typeface="Arial" panose="020B0604020202020204" pitchFamily="34" charset="0"/>
              <a:cs typeface="Arial" panose="020B0604020202020204" pitchFamily="34" charset="0"/>
            </a:rPr>
            <a:t>Women’s Safety</a:t>
          </a:r>
        </a:p>
      </dgm:t>
    </dgm:pt>
    <dgm:pt modelId="{51B6A460-59CE-4AA8-8B20-05CBDBECC8D1}" type="parTrans" cxnId="{F2EF1B48-CE2B-4A66-A38B-893CD5860C2B}">
      <dgm:prSet/>
      <dgm:spPr/>
      <dgm:t>
        <a:bodyPr/>
        <a:lstStyle/>
        <a:p>
          <a:endParaRPr lang="en-GB" sz="1800"/>
        </a:p>
      </dgm:t>
    </dgm:pt>
    <dgm:pt modelId="{4F83A455-DEB3-43AB-B654-67574441ECEE}" type="sibTrans" cxnId="{F2EF1B48-CE2B-4A66-A38B-893CD5860C2B}">
      <dgm:prSet custT="1"/>
      <dgm:spPr/>
      <dgm:t>
        <a:bodyPr/>
        <a:lstStyle/>
        <a:p>
          <a:endParaRPr lang="en-GB" sz="1800"/>
        </a:p>
      </dgm:t>
    </dgm:pt>
    <dgm:pt modelId="{78D4F08D-DC73-4508-82AC-93C08991E931}">
      <dgm:prSet custT="1"/>
      <dgm:spPr/>
      <dgm:t>
        <a:bodyPr/>
        <a:lstStyle/>
        <a:p>
          <a:r>
            <a:rPr lang="en-GB" sz="1700">
              <a:latin typeface="Arial" panose="020B0604020202020204" pitchFamily="34" charset="0"/>
              <a:cs typeface="Arial" panose="020B0604020202020204" pitchFamily="34" charset="0"/>
            </a:rPr>
            <a:t>Priority 5:</a:t>
          </a:r>
        </a:p>
        <a:p>
          <a:r>
            <a:rPr lang="en-GB" sz="1700">
              <a:latin typeface="Arial" panose="020B0604020202020204" pitchFamily="34" charset="0"/>
              <a:cs typeface="Arial" panose="020B0604020202020204" pitchFamily="34" charset="0"/>
            </a:rPr>
            <a:t>No Place for Hate</a:t>
          </a:r>
        </a:p>
      </dgm:t>
    </dgm:pt>
    <dgm:pt modelId="{26BFE69D-6625-4C31-A295-BAE734ABEE41}" type="parTrans" cxnId="{C7CACC99-4E5E-47A8-B635-ED21B635451F}">
      <dgm:prSet/>
      <dgm:spPr/>
      <dgm:t>
        <a:bodyPr/>
        <a:lstStyle/>
        <a:p>
          <a:endParaRPr lang="en-GB" sz="1800"/>
        </a:p>
      </dgm:t>
    </dgm:pt>
    <dgm:pt modelId="{71DB15DB-CF00-4B76-8050-AA868DEB05CE}" type="sibTrans" cxnId="{C7CACC99-4E5E-47A8-B635-ED21B635451F}">
      <dgm:prSet/>
      <dgm:spPr/>
      <dgm:t>
        <a:bodyPr/>
        <a:lstStyle/>
        <a:p>
          <a:endParaRPr lang="en-GB" sz="1800"/>
        </a:p>
      </dgm:t>
    </dgm:pt>
    <dgm:pt modelId="{A53E2D06-F175-4452-A0BB-EEFB9165D622}" type="pres">
      <dgm:prSet presAssocID="{018BD1C2-964E-4CE8-835F-DD9FF0406696}" presName="Name0" presStyleCnt="0">
        <dgm:presLayoutVars>
          <dgm:dir/>
          <dgm:resizeHandles val="exact"/>
        </dgm:presLayoutVars>
      </dgm:prSet>
      <dgm:spPr/>
    </dgm:pt>
    <dgm:pt modelId="{7D573F48-58E7-4CED-A3AF-17B737802849}" type="pres">
      <dgm:prSet presAssocID="{89153221-67DF-49C5-BF7A-138283A7734F}" presName="node" presStyleLbl="node1" presStyleIdx="0" presStyleCnt="5" custScaleX="110000">
        <dgm:presLayoutVars>
          <dgm:bulletEnabled val="1"/>
        </dgm:presLayoutVars>
      </dgm:prSet>
      <dgm:spPr>
        <a:prstGeom prst="flowChartProcess">
          <a:avLst/>
        </a:prstGeom>
      </dgm:spPr>
    </dgm:pt>
    <dgm:pt modelId="{F4169ECF-ECAF-468B-9817-1EE17F621B31}" type="pres">
      <dgm:prSet presAssocID="{8CF7AC5A-4B0A-42A0-8305-4DEC83EF6D94}" presName="sibTrans" presStyleLbl="sibTrans2D1" presStyleIdx="0" presStyleCnt="4"/>
      <dgm:spPr>
        <a:prstGeom prst="actionButtonBlank">
          <a:avLst/>
        </a:prstGeom>
      </dgm:spPr>
    </dgm:pt>
    <dgm:pt modelId="{497D1A3E-55AC-4138-B3F3-541E57ABAE53}" type="pres">
      <dgm:prSet presAssocID="{8CF7AC5A-4B0A-42A0-8305-4DEC83EF6D94}" presName="connectorText" presStyleLbl="sibTrans2D1" presStyleIdx="0" presStyleCnt="4"/>
      <dgm:spPr/>
    </dgm:pt>
    <dgm:pt modelId="{337BD3A7-F4AB-4CEF-BDBF-17D485CD504F}" type="pres">
      <dgm:prSet presAssocID="{A56F6C75-382F-4666-9F1A-35DE174C8213}" presName="node" presStyleLbl="node1" presStyleIdx="1" presStyleCnt="5">
        <dgm:presLayoutVars>
          <dgm:bulletEnabled val="1"/>
        </dgm:presLayoutVars>
      </dgm:prSet>
      <dgm:spPr>
        <a:prstGeom prst="flowChartProcess">
          <a:avLst/>
        </a:prstGeom>
      </dgm:spPr>
    </dgm:pt>
    <dgm:pt modelId="{FAA06AB1-CC7C-49E9-B30F-AB1BC41DCBB5}" type="pres">
      <dgm:prSet presAssocID="{DAA75525-0608-42C5-A49A-2E9374504DFA}" presName="sibTrans" presStyleLbl="sibTrans2D1" presStyleIdx="1" presStyleCnt="4"/>
      <dgm:spPr>
        <a:prstGeom prst="flowChartProcess">
          <a:avLst/>
        </a:prstGeom>
      </dgm:spPr>
    </dgm:pt>
    <dgm:pt modelId="{BC7A59B6-DD88-40A2-AD8A-D031764F868B}" type="pres">
      <dgm:prSet presAssocID="{DAA75525-0608-42C5-A49A-2E9374504DFA}" presName="connectorText" presStyleLbl="sibTrans2D1" presStyleIdx="1" presStyleCnt="4"/>
      <dgm:spPr/>
    </dgm:pt>
    <dgm:pt modelId="{E5943547-5775-4EB3-BDF8-041673D67F47}" type="pres">
      <dgm:prSet presAssocID="{AF94C7EB-196F-44EA-8F66-790F5564AC89}" presName="node" presStyleLbl="node1" presStyleIdx="2" presStyleCnt="5">
        <dgm:presLayoutVars>
          <dgm:bulletEnabled val="1"/>
        </dgm:presLayoutVars>
      </dgm:prSet>
      <dgm:spPr>
        <a:prstGeom prst="rect">
          <a:avLst/>
        </a:prstGeom>
      </dgm:spPr>
    </dgm:pt>
    <dgm:pt modelId="{F8E2F602-2B6C-430F-B5D1-FA6B054E1A77}" type="pres">
      <dgm:prSet presAssocID="{3D4F1577-8482-49DA-B684-9795637490F7}" presName="sibTrans" presStyleLbl="sibTrans2D1" presStyleIdx="2" presStyleCnt="4"/>
      <dgm:spPr>
        <a:prstGeom prst="flowChartProcess">
          <a:avLst/>
        </a:prstGeom>
      </dgm:spPr>
    </dgm:pt>
    <dgm:pt modelId="{69B5C400-763F-4D26-A569-B65C1590BB49}" type="pres">
      <dgm:prSet presAssocID="{3D4F1577-8482-49DA-B684-9795637490F7}" presName="connectorText" presStyleLbl="sibTrans2D1" presStyleIdx="2" presStyleCnt="4"/>
      <dgm:spPr/>
    </dgm:pt>
    <dgm:pt modelId="{48C5737F-005E-4154-8A6C-A0B10226AC66}" type="pres">
      <dgm:prSet presAssocID="{BC3C2E8C-B59F-474D-B88F-6BA98610074D}" presName="node" presStyleLbl="node1" presStyleIdx="3" presStyleCnt="5">
        <dgm:presLayoutVars>
          <dgm:bulletEnabled val="1"/>
        </dgm:presLayoutVars>
      </dgm:prSet>
      <dgm:spPr>
        <a:prstGeom prst="rect">
          <a:avLst/>
        </a:prstGeom>
      </dgm:spPr>
    </dgm:pt>
    <dgm:pt modelId="{AACC7AA2-72FF-4740-8D43-FF3B90570222}" type="pres">
      <dgm:prSet presAssocID="{4F83A455-DEB3-43AB-B654-67574441ECEE}" presName="sibTrans" presStyleLbl="sibTrans2D1" presStyleIdx="3" presStyleCnt="4"/>
      <dgm:spPr>
        <a:prstGeom prst="flowChartProcess">
          <a:avLst/>
        </a:prstGeom>
      </dgm:spPr>
    </dgm:pt>
    <dgm:pt modelId="{A1288BF8-BD79-41E6-9CA9-7687989975AC}" type="pres">
      <dgm:prSet presAssocID="{4F83A455-DEB3-43AB-B654-67574441ECEE}" presName="connectorText" presStyleLbl="sibTrans2D1" presStyleIdx="3" presStyleCnt="4"/>
      <dgm:spPr/>
    </dgm:pt>
    <dgm:pt modelId="{E1CDBC0D-F0BC-4C15-BD19-9112CF91576D}" type="pres">
      <dgm:prSet presAssocID="{78D4F08D-DC73-4508-82AC-93C08991E931}" presName="node" presStyleLbl="node1" presStyleIdx="4" presStyleCnt="5">
        <dgm:presLayoutVars>
          <dgm:bulletEnabled val="1"/>
        </dgm:presLayoutVars>
      </dgm:prSet>
      <dgm:spPr>
        <a:prstGeom prst="rect">
          <a:avLst/>
        </a:prstGeom>
      </dgm:spPr>
    </dgm:pt>
  </dgm:ptLst>
  <dgm:cxnLst>
    <dgm:cxn modelId="{D4F13C13-AF5F-4289-BBD3-F7A5D25EFE85}" type="presOf" srcId="{8CF7AC5A-4B0A-42A0-8305-4DEC83EF6D94}" destId="{F4169ECF-ECAF-468B-9817-1EE17F621B31}" srcOrd="0" destOrd="0" presId="urn:microsoft.com/office/officeart/2005/8/layout/process1"/>
    <dgm:cxn modelId="{66398128-33FD-4EA6-88F3-08F67FF36CAE}" type="presOf" srcId="{3D4F1577-8482-49DA-B684-9795637490F7}" destId="{69B5C400-763F-4D26-A569-B65C1590BB49}" srcOrd="1" destOrd="0" presId="urn:microsoft.com/office/officeart/2005/8/layout/process1"/>
    <dgm:cxn modelId="{96A8FF40-21A5-4014-921A-7A17055217D6}" type="presOf" srcId="{AF94C7EB-196F-44EA-8F66-790F5564AC89}" destId="{E5943547-5775-4EB3-BDF8-041673D67F47}" srcOrd="0" destOrd="0" presId="urn:microsoft.com/office/officeart/2005/8/layout/process1"/>
    <dgm:cxn modelId="{7B51DB65-0880-43FD-84D4-84B91A9BD22F}" type="presOf" srcId="{3D4F1577-8482-49DA-B684-9795637490F7}" destId="{F8E2F602-2B6C-430F-B5D1-FA6B054E1A77}" srcOrd="0" destOrd="0" presId="urn:microsoft.com/office/officeart/2005/8/layout/process1"/>
    <dgm:cxn modelId="{F2EF1B48-CE2B-4A66-A38B-893CD5860C2B}" srcId="{018BD1C2-964E-4CE8-835F-DD9FF0406696}" destId="{BC3C2E8C-B59F-474D-B88F-6BA98610074D}" srcOrd="3" destOrd="0" parTransId="{51B6A460-59CE-4AA8-8B20-05CBDBECC8D1}" sibTransId="{4F83A455-DEB3-43AB-B654-67574441ECEE}"/>
    <dgm:cxn modelId="{E866DB6D-FA76-4417-AC7C-637EE021F3A1}" type="presOf" srcId="{DAA75525-0608-42C5-A49A-2E9374504DFA}" destId="{BC7A59B6-DD88-40A2-AD8A-D031764F868B}" srcOrd="1" destOrd="0" presId="urn:microsoft.com/office/officeart/2005/8/layout/process1"/>
    <dgm:cxn modelId="{E5FA2552-FD13-40BB-82C1-B1EBD349F5CF}" type="presOf" srcId="{4F83A455-DEB3-43AB-B654-67574441ECEE}" destId="{AACC7AA2-72FF-4740-8D43-FF3B90570222}" srcOrd="0" destOrd="0" presId="urn:microsoft.com/office/officeart/2005/8/layout/process1"/>
    <dgm:cxn modelId="{E4FD8178-458F-401D-BAB4-9E4ED6425249}" type="presOf" srcId="{89153221-67DF-49C5-BF7A-138283A7734F}" destId="{7D573F48-58E7-4CED-A3AF-17B737802849}" srcOrd="0" destOrd="0" presId="urn:microsoft.com/office/officeart/2005/8/layout/process1"/>
    <dgm:cxn modelId="{E69D0D5A-6E2B-4556-95AF-22CE24B2F919}" type="presOf" srcId="{BC3C2E8C-B59F-474D-B88F-6BA98610074D}" destId="{48C5737F-005E-4154-8A6C-A0B10226AC66}" srcOrd="0" destOrd="0" presId="urn:microsoft.com/office/officeart/2005/8/layout/process1"/>
    <dgm:cxn modelId="{682FCF5A-8371-49C5-B48A-A0288DBC0A58}" type="presOf" srcId="{4F83A455-DEB3-43AB-B654-67574441ECEE}" destId="{A1288BF8-BD79-41E6-9CA9-7687989975AC}" srcOrd="1" destOrd="0" presId="urn:microsoft.com/office/officeart/2005/8/layout/process1"/>
    <dgm:cxn modelId="{BC296384-76CA-4C8D-8FE4-9FB95C43ADAA}" type="presOf" srcId="{78D4F08D-DC73-4508-82AC-93C08991E931}" destId="{E1CDBC0D-F0BC-4C15-BD19-9112CF91576D}" srcOrd="0" destOrd="0" presId="urn:microsoft.com/office/officeart/2005/8/layout/process1"/>
    <dgm:cxn modelId="{C7CACC99-4E5E-47A8-B635-ED21B635451F}" srcId="{018BD1C2-964E-4CE8-835F-DD9FF0406696}" destId="{78D4F08D-DC73-4508-82AC-93C08991E931}" srcOrd="4" destOrd="0" parTransId="{26BFE69D-6625-4C31-A295-BAE734ABEE41}" sibTransId="{71DB15DB-CF00-4B76-8050-AA868DEB05CE}"/>
    <dgm:cxn modelId="{A7F121A2-A969-438D-B6E8-5490A20992F7}" type="presOf" srcId="{018BD1C2-964E-4CE8-835F-DD9FF0406696}" destId="{A53E2D06-F175-4452-A0BB-EEFB9165D622}" srcOrd="0" destOrd="0" presId="urn:microsoft.com/office/officeart/2005/8/layout/process1"/>
    <dgm:cxn modelId="{AD7C1EBA-D5F8-42E1-9A6D-45EDB640A7CA}" srcId="{018BD1C2-964E-4CE8-835F-DD9FF0406696}" destId="{AF94C7EB-196F-44EA-8F66-790F5564AC89}" srcOrd="2" destOrd="0" parTransId="{654B15E9-ABA6-40F0-8433-CB742C5E5421}" sibTransId="{3D4F1577-8482-49DA-B684-9795637490F7}"/>
    <dgm:cxn modelId="{B34164CB-D70E-44A8-BBDD-10D6C95136C4}" type="presOf" srcId="{DAA75525-0608-42C5-A49A-2E9374504DFA}" destId="{FAA06AB1-CC7C-49E9-B30F-AB1BC41DCBB5}" srcOrd="0" destOrd="0" presId="urn:microsoft.com/office/officeart/2005/8/layout/process1"/>
    <dgm:cxn modelId="{0CB21DD3-15EB-4ACD-9DF1-BF432D9D506A}" type="presOf" srcId="{8CF7AC5A-4B0A-42A0-8305-4DEC83EF6D94}" destId="{497D1A3E-55AC-4138-B3F3-541E57ABAE53}" srcOrd="1" destOrd="0" presId="urn:microsoft.com/office/officeart/2005/8/layout/process1"/>
    <dgm:cxn modelId="{61FBC4DE-A795-4C32-B794-A20776C26DD4}" srcId="{018BD1C2-964E-4CE8-835F-DD9FF0406696}" destId="{89153221-67DF-49C5-BF7A-138283A7734F}" srcOrd="0" destOrd="0" parTransId="{84A18AC7-F10D-4594-AD95-D2B91BDC3142}" sibTransId="{8CF7AC5A-4B0A-42A0-8305-4DEC83EF6D94}"/>
    <dgm:cxn modelId="{2EEDFBDE-1328-4A93-8A4C-303D0CA58BBF}" type="presOf" srcId="{A56F6C75-382F-4666-9F1A-35DE174C8213}" destId="{337BD3A7-F4AB-4CEF-BDBF-17D485CD504F}" srcOrd="0" destOrd="0" presId="urn:microsoft.com/office/officeart/2005/8/layout/process1"/>
    <dgm:cxn modelId="{B610B1FA-CB64-4C62-8FC9-026FBC3E7899}" srcId="{018BD1C2-964E-4CE8-835F-DD9FF0406696}" destId="{A56F6C75-382F-4666-9F1A-35DE174C8213}" srcOrd="1" destOrd="0" parTransId="{8AA92019-BF1F-468B-BD2D-0751D079550E}" sibTransId="{DAA75525-0608-42C5-A49A-2E9374504DFA}"/>
    <dgm:cxn modelId="{5C178408-1366-4E51-9DE8-E0E87CBB9430}" type="presParOf" srcId="{A53E2D06-F175-4452-A0BB-EEFB9165D622}" destId="{7D573F48-58E7-4CED-A3AF-17B737802849}" srcOrd="0" destOrd="0" presId="urn:microsoft.com/office/officeart/2005/8/layout/process1"/>
    <dgm:cxn modelId="{14486A57-8A51-4933-AE13-2C3F18569CA3}" type="presParOf" srcId="{A53E2D06-F175-4452-A0BB-EEFB9165D622}" destId="{F4169ECF-ECAF-468B-9817-1EE17F621B31}" srcOrd="1" destOrd="0" presId="urn:microsoft.com/office/officeart/2005/8/layout/process1"/>
    <dgm:cxn modelId="{905BF89E-E677-412A-80EC-89B6BCABC641}" type="presParOf" srcId="{F4169ECF-ECAF-468B-9817-1EE17F621B31}" destId="{497D1A3E-55AC-4138-B3F3-541E57ABAE53}" srcOrd="0" destOrd="0" presId="urn:microsoft.com/office/officeart/2005/8/layout/process1"/>
    <dgm:cxn modelId="{DAC6389E-F909-44D4-A48B-A9C21DA7B6DC}" type="presParOf" srcId="{A53E2D06-F175-4452-A0BB-EEFB9165D622}" destId="{337BD3A7-F4AB-4CEF-BDBF-17D485CD504F}" srcOrd="2" destOrd="0" presId="urn:microsoft.com/office/officeart/2005/8/layout/process1"/>
    <dgm:cxn modelId="{8171DEA1-0FD0-47A8-AE64-AFC28836F61F}" type="presParOf" srcId="{A53E2D06-F175-4452-A0BB-EEFB9165D622}" destId="{FAA06AB1-CC7C-49E9-B30F-AB1BC41DCBB5}" srcOrd="3" destOrd="0" presId="urn:microsoft.com/office/officeart/2005/8/layout/process1"/>
    <dgm:cxn modelId="{0E912AA6-E226-44B9-AF71-71E986C5C34C}" type="presParOf" srcId="{FAA06AB1-CC7C-49E9-B30F-AB1BC41DCBB5}" destId="{BC7A59B6-DD88-40A2-AD8A-D031764F868B}" srcOrd="0" destOrd="0" presId="urn:microsoft.com/office/officeart/2005/8/layout/process1"/>
    <dgm:cxn modelId="{AAC079DB-64CE-4003-9B0B-FD081F27D3AA}" type="presParOf" srcId="{A53E2D06-F175-4452-A0BB-EEFB9165D622}" destId="{E5943547-5775-4EB3-BDF8-041673D67F47}" srcOrd="4" destOrd="0" presId="urn:microsoft.com/office/officeart/2005/8/layout/process1"/>
    <dgm:cxn modelId="{E854F988-8624-4E72-AAAC-F258ABD6417D}" type="presParOf" srcId="{A53E2D06-F175-4452-A0BB-EEFB9165D622}" destId="{F8E2F602-2B6C-430F-B5D1-FA6B054E1A77}" srcOrd="5" destOrd="0" presId="urn:microsoft.com/office/officeart/2005/8/layout/process1"/>
    <dgm:cxn modelId="{6A9921D8-7518-4FA4-AA47-A5199853D60D}" type="presParOf" srcId="{F8E2F602-2B6C-430F-B5D1-FA6B054E1A77}" destId="{69B5C400-763F-4D26-A569-B65C1590BB49}" srcOrd="0" destOrd="0" presId="urn:microsoft.com/office/officeart/2005/8/layout/process1"/>
    <dgm:cxn modelId="{8755BF69-91A0-4752-A3EB-07B55FE15505}" type="presParOf" srcId="{A53E2D06-F175-4452-A0BB-EEFB9165D622}" destId="{48C5737F-005E-4154-8A6C-A0B10226AC66}" srcOrd="6" destOrd="0" presId="urn:microsoft.com/office/officeart/2005/8/layout/process1"/>
    <dgm:cxn modelId="{0CBC7737-BA02-4EFD-9ABF-96B245106495}" type="presParOf" srcId="{A53E2D06-F175-4452-A0BB-EEFB9165D622}" destId="{AACC7AA2-72FF-4740-8D43-FF3B90570222}" srcOrd="7" destOrd="0" presId="urn:microsoft.com/office/officeart/2005/8/layout/process1"/>
    <dgm:cxn modelId="{2C8373ED-2AC5-42DB-B7B4-249ED24B5C45}" type="presParOf" srcId="{AACC7AA2-72FF-4740-8D43-FF3B90570222}" destId="{A1288BF8-BD79-41E6-9CA9-7687989975AC}" srcOrd="0" destOrd="0" presId="urn:microsoft.com/office/officeart/2005/8/layout/process1"/>
    <dgm:cxn modelId="{DA96F20E-49B5-437C-9770-E54AB78B7219}" type="presParOf" srcId="{A53E2D06-F175-4452-A0BB-EEFB9165D622}" destId="{E1CDBC0D-F0BC-4C15-BD19-9112CF91576D}" srcOrd="8"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73F48-58E7-4CED-A3AF-17B737802849}">
      <dsp:nvSpPr>
        <dsp:cNvPr id="0" name=""/>
        <dsp:cNvSpPr/>
      </dsp:nvSpPr>
      <dsp:spPr>
        <a:xfrm>
          <a:off x="6248" y="554982"/>
          <a:ext cx="1332395" cy="903770"/>
        </a:xfrm>
        <a:prstGeom prst="flowChartProcess">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Priority 1: </a:t>
          </a:r>
        </a:p>
        <a:p>
          <a:pPr marL="0" lvl="0" indent="0" algn="ctr" defTabSz="75565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Drug related activity</a:t>
          </a:r>
        </a:p>
      </dsp:txBody>
      <dsp:txXfrm>
        <a:off x="6248" y="554982"/>
        <a:ext cx="1332395" cy="903770"/>
      </dsp:txXfrm>
    </dsp:sp>
    <dsp:sp modelId="{F4169ECF-ECAF-468B-9817-1EE17F621B31}">
      <dsp:nvSpPr>
        <dsp:cNvPr id="0" name=""/>
        <dsp:cNvSpPr/>
      </dsp:nvSpPr>
      <dsp:spPr>
        <a:xfrm>
          <a:off x="1459771" y="856670"/>
          <a:ext cx="256789" cy="300394"/>
        </a:xfrm>
        <a:prstGeom prst="actionButtonBlank">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1459771" y="916749"/>
        <a:ext cx="179752" cy="180236"/>
      </dsp:txXfrm>
    </dsp:sp>
    <dsp:sp modelId="{337BD3A7-F4AB-4CEF-BDBF-17D485CD504F}">
      <dsp:nvSpPr>
        <dsp:cNvPr id="0" name=""/>
        <dsp:cNvSpPr/>
      </dsp:nvSpPr>
      <dsp:spPr>
        <a:xfrm>
          <a:off x="1823152" y="554982"/>
          <a:ext cx="1211269" cy="903770"/>
        </a:xfrm>
        <a:prstGeom prst="flowChartProcess">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Priority 2:</a:t>
          </a:r>
        </a:p>
        <a:p>
          <a:pPr marL="0" lvl="0" indent="0" algn="ctr" defTabSz="75565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Serious Violence</a:t>
          </a:r>
        </a:p>
      </dsp:txBody>
      <dsp:txXfrm>
        <a:off x="1823152" y="554982"/>
        <a:ext cx="1211269" cy="903770"/>
      </dsp:txXfrm>
    </dsp:sp>
    <dsp:sp modelId="{FAA06AB1-CC7C-49E9-B30F-AB1BC41DCBB5}">
      <dsp:nvSpPr>
        <dsp:cNvPr id="0" name=""/>
        <dsp:cNvSpPr/>
      </dsp:nvSpPr>
      <dsp:spPr>
        <a:xfrm>
          <a:off x="3155548" y="856670"/>
          <a:ext cx="256789" cy="300394"/>
        </a:xfrm>
        <a:prstGeom prst="flowChartProces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3155548" y="916749"/>
        <a:ext cx="179752" cy="180236"/>
      </dsp:txXfrm>
    </dsp:sp>
    <dsp:sp modelId="{E5943547-5775-4EB3-BDF8-041673D67F47}">
      <dsp:nvSpPr>
        <dsp:cNvPr id="0" name=""/>
        <dsp:cNvSpPr/>
      </dsp:nvSpPr>
      <dsp:spPr>
        <a:xfrm>
          <a:off x="3518928" y="554982"/>
          <a:ext cx="1211269" cy="90377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Priority 3: </a:t>
          </a:r>
        </a:p>
        <a:p>
          <a:pPr marL="0" lvl="0" indent="0" algn="ctr" defTabSz="75565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Antisocial Behaviour</a:t>
          </a:r>
        </a:p>
      </dsp:txBody>
      <dsp:txXfrm>
        <a:off x="3518928" y="554982"/>
        <a:ext cx="1211269" cy="903770"/>
      </dsp:txXfrm>
    </dsp:sp>
    <dsp:sp modelId="{F8E2F602-2B6C-430F-B5D1-FA6B054E1A77}">
      <dsp:nvSpPr>
        <dsp:cNvPr id="0" name=""/>
        <dsp:cNvSpPr/>
      </dsp:nvSpPr>
      <dsp:spPr>
        <a:xfrm>
          <a:off x="4851324" y="856670"/>
          <a:ext cx="256789" cy="300394"/>
        </a:xfrm>
        <a:prstGeom prst="flowChartProces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4851324" y="916749"/>
        <a:ext cx="179752" cy="180236"/>
      </dsp:txXfrm>
    </dsp:sp>
    <dsp:sp modelId="{48C5737F-005E-4154-8A6C-A0B10226AC66}">
      <dsp:nvSpPr>
        <dsp:cNvPr id="0" name=""/>
        <dsp:cNvSpPr/>
      </dsp:nvSpPr>
      <dsp:spPr>
        <a:xfrm>
          <a:off x="5214705" y="554982"/>
          <a:ext cx="1211269" cy="90377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Priority 4: </a:t>
          </a:r>
        </a:p>
        <a:p>
          <a:pPr marL="0" lvl="0" indent="0" algn="ctr" defTabSz="75565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Women’s Safety</a:t>
          </a:r>
        </a:p>
      </dsp:txBody>
      <dsp:txXfrm>
        <a:off x="5214705" y="554982"/>
        <a:ext cx="1211269" cy="903770"/>
      </dsp:txXfrm>
    </dsp:sp>
    <dsp:sp modelId="{AACC7AA2-72FF-4740-8D43-FF3B90570222}">
      <dsp:nvSpPr>
        <dsp:cNvPr id="0" name=""/>
        <dsp:cNvSpPr/>
      </dsp:nvSpPr>
      <dsp:spPr>
        <a:xfrm>
          <a:off x="6547101" y="856670"/>
          <a:ext cx="256789" cy="300394"/>
        </a:xfrm>
        <a:prstGeom prst="flowChartProces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6547101" y="916749"/>
        <a:ext cx="179752" cy="180236"/>
      </dsp:txXfrm>
    </dsp:sp>
    <dsp:sp modelId="{E1CDBC0D-F0BC-4C15-BD19-9112CF91576D}">
      <dsp:nvSpPr>
        <dsp:cNvPr id="0" name=""/>
        <dsp:cNvSpPr/>
      </dsp:nvSpPr>
      <dsp:spPr>
        <a:xfrm>
          <a:off x="6910482" y="554982"/>
          <a:ext cx="1211269" cy="90377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Priority 5:</a:t>
          </a:r>
        </a:p>
        <a:p>
          <a:pPr marL="0" lvl="0" indent="0" algn="ctr" defTabSz="75565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No Place for Hate</a:t>
          </a:r>
        </a:p>
      </dsp:txBody>
      <dsp:txXfrm>
        <a:off x="6910482" y="554982"/>
        <a:ext cx="1211269" cy="9037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11908-2CB2-1347-800E-6752496DB4F8}" type="datetimeFigureOut">
              <a:rPr lang="en-US" smtClean="0"/>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146AC-EBF3-C743-B330-A0D0ACE88A1D}" type="slidenum">
              <a:rPr lang="en-US" smtClean="0"/>
              <a:t>‹#›</a:t>
            </a:fld>
            <a:endParaRPr lang="en-US"/>
          </a:p>
        </p:txBody>
      </p:sp>
    </p:spTree>
    <p:extLst>
      <p:ext uri="{BB962C8B-B14F-4D97-AF65-F5344CB8AC3E}">
        <p14:creationId xmlns:p14="http://schemas.microsoft.com/office/powerpoint/2010/main" val="3693336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0146AC-EBF3-C743-B330-A0D0ACE88A1D}" type="slidenum">
              <a:rPr lang="en-US" smtClean="0"/>
              <a:t>3</a:t>
            </a:fld>
            <a:endParaRPr lang="en-US"/>
          </a:p>
        </p:txBody>
      </p:sp>
    </p:spTree>
    <p:extLst>
      <p:ext uri="{BB962C8B-B14F-4D97-AF65-F5344CB8AC3E}">
        <p14:creationId xmlns:p14="http://schemas.microsoft.com/office/powerpoint/2010/main" val="138745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0146AC-EBF3-C743-B330-A0D0ACE88A1D}" type="slidenum">
              <a:rPr lang="en-US" smtClean="0"/>
              <a:t>4</a:t>
            </a:fld>
            <a:endParaRPr lang="en-US"/>
          </a:p>
        </p:txBody>
      </p:sp>
    </p:spTree>
    <p:extLst>
      <p:ext uri="{BB962C8B-B14F-4D97-AF65-F5344CB8AC3E}">
        <p14:creationId xmlns:p14="http://schemas.microsoft.com/office/powerpoint/2010/main" val="409772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0146AC-EBF3-C743-B330-A0D0ACE88A1D}" type="slidenum">
              <a:rPr lang="en-US" smtClean="0"/>
              <a:t>6</a:t>
            </a:fld>
            <a:endParaRPr lang="en-US"/>
          </a:p>
        </p:txBody>
      </p:sp>
    </p:spTree>
    <p:extLst>
      <p:ext uri="{BB962C8B-B14F-4D97-AF65-F5344CB8AC3E}">
        <p14:creationId xmlns:p14="http://schemas.microsoft.com/office/powerpoint/2010/main" val="798543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0146AC-EBF3-C743-B330-A0D0ACE88A1D}" type="slidenum">
              <a:rPr lang="en-US" smtClean="0"/>
              <a:t>7</a:t>
            </a:fld>
            <a:endParaRPr lang="en-US"/>
          </a:p>
        </p:txBody>
      </p:sp>
    </p:spTree>
    <p:extLst>
      <p:ext uri="{BB962C8B-B14F-4D97-AF65-F5344CB8AC3E}">
        <p14:creationId xmlns:p14="http://schemas.microsoft.com/office/powerpoint/2010/main" val="3933934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000000"/>
                </a:solidFill>
                <a:latin typeface="Arial" panose="020B0604020202020204" pitchFamily="34" charset="0"/>
              </a:rPr>
              <a:t>Documents:</a:t>
            </a:r>
          </a:p>
          <a:p>
            <a:r>
              <a:rPr lang="en-GB" sz="1800" b="0" i="0" u="none" strike="noStrike" baseline="0" dirty="0">
                <a:solidFill>
                  <a:srgbClr val="000000"/>
                </a:solidFill>
                <a:latin typeface="Arial" panose="020B0604020202020204" pitchFamily="34" charset="0"/>
              </a:rPr>
              <a:t>10-year drugs strategy ‘From Harm to Hope’</a:t>
            </a:r>
          </a:p>
          <a:p>
            <a:r>
              <a:rPr lang="en-GB" sz="1800" b="0" i="0" u="none" strike="noStrike" baseline="0" dirty="0">
                <a:solidFill>
                  <a:srgbClr val="000000"/>
                </a:solidFill>
                <a:latin typeface="Arial" panose="020B0604020202020204" pitchFamily="34" charset="0"/>
              </a:rPr>
              <a:t>National Combating Drugs Outcomes Framework </a:t>
            </a:r>
          </a:p>
          <a:p>
            <a:r>
              <a:rPr lang="en-GB" sz="1800" dirty="0">
                <a:solidFill>
                  <a:srgbClr val="000000"/>
                </a:solidFill>
                <a:effectLst/>
                <a:latin typeface="Arial" panose="020B0604020202020204" pitchFamily="34" charset="0"/>
                <a:ea typeface="Calibri" panose="020F0502020204030204" pitchFamily="34" charset="0"/>
              </a:rPr>
              <a:t>Commissioning Priorities - Camden Health and Wellbeing Department </a:t>
            </a:r>
          </a:p>
          <a:p>
            <a:r>
              <a:rPr lang="en-GB" sz="1800" dirty="0">
                <a:solidFill>
                  <a:srgbClr val="000000"/>
                </a:solidFill>
                <a:effectLst/>
                <a:latin typeface="Arial" panose="020B0604020202020204" pitchFamily="34" charset="0"/>
              </a:rPr>
              <a:t>Camden Drugs Action Plan / action tracker</a:t>
            </a:r>
          </a:p>
          <a:p>
            <a:endParaRPr lang="en-GB" sz="180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40146AC-EBF3-C743-B330-A0D0ACE88A1D}" type="slidenum">
              <a:rPr lang="en-US" smtClean="0"/>
              <a:t>10</a:t>
            </a:fld>
            <a:endParaRPr lang="en-US"/>
          </a:p>
        </p:txBody>
      </p:sp>
    </p:spTree>
    <p:extLst>
      <p:ext uri="{BB962C8B-B14F-4D97-AF65-F5344CB8AC3E}">
        <p14:creationId xmlns:p14="http://schemas.microsoft.com/office/powerpoint/2010/main" val="3000105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rial" panose="020B0604020202020204" pitchFamily="34" charset="0"/>
                <a:ea typeface="Arial" panose="020B0604020202020204" pitchFamily="34" charset="0"/>
              </a:rPr>
              <a:t>Documents:</a:t>
            </a:r>
          </a:p>
          <a:p>
            <a:r>
              <a:rPr lang="en-GB" sz="1800">
                <a:effectLst/>
                <a:latin typeface="Arial" panose="020B0604020202020204" pitchFamily="34" charset="0"/>
                <a:ea typeface="Arial" panose="020B0604020202020204" pitchFamily="34" charset="0"/>
              </a:rPr>
              <a:t>Violence and Vulnerability Reduction Action Plans (VRU)</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effectLst/>
                <a:latin typeface="Arial" panose="020B0604020202020204" pitchFamily="34" charset="0"/>
                <a:ea typeface="Calibri" panose="020F0502020204030204" pitchFamily="34" charset="0"/>
                <a:cs typeface="Arial" panose="020B0604020202020204" pitchFamily="34" charset="0"/>
              </a:rPr>
              <a:t>Camden - Serious Violence Strategic Needs Assessment (Jan 24)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a:effectLst/>
                <a:latin typeface="Arial" panose="020B0604020202020204" pitchFamily="34" charset="0"/>
                <a:ea typeface="Calibri" panose="020F0502020204030204" pitchFamily="34" charset="0"/>
                <a:cs typeface="Arial" panose="020B0604020202020204" pitchFamily="34" charset="0"/>
              </a:rPr>
              <a:t>Camden Serious Violence Duty – Interim Strategy 20234/24</a:t>
            </a:r>
            <a:endParaRPr lang="en-GB" sz="1800" b="0" u="none">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840146AC-EBF3-C743-B330-A0D0ACE88A1D}" type="slidenum">
              <a:rPr lang="en-US" smtClean="0"/>
              <a:t>11</a:t>
            </a:fld>
            <a:endParaRPr lang="en-US"/>
          </a:p>
        </p:txBody>
      </p:sp>
    </p:spTree>
    <p:extLst>
      <p:ext uri="{BB962C8B-B14F-4D97-AF65-F5344CB8AC3E}">
        <p14:creationId xmlns:p14="http://schemas.microsoft.com/office/powerpoint/2010/main" val="4073382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Documents:</a:t>
            </a:r>
          </a:p>
          <a:p>
            <a:r>
              <a:rPr lang="en-GB"/>
              <a:t>Camden Women’s Safety Action Plan in Public Realm</a:t>
            </a:r>
          </a:p>
        </p:txBody>
      </p:sp>
      <p:sp>
        <p:nvSpPr>
          <p:cNvPr id="4" name="Slide Number Placeholder 3"/>
          <p:cNvSpPr>
            <a:spLocks noGrp="1"/>
          </p:cNvSpPr>
          <p:nvPr>
            <p:ph type="sldNum" sz="quarter" idx="5"/>
          </p:nvPr>
        </p:nvSpPr>
        <p:spPr/>
        <p:txBody>
          <a:bodyPr/>
          <a:lstStyle/>
          <a:p>
            <a:fld id="{840146AC-EBF3-C743-B330-A0D0ACE88A1D}" type="slidenum">
              <a:rPr lang="en-US" smtClean="0"/>
              <a:t>12</a:t>
            </a:fld>
            <a:endParaRPr lang="en-US"/>
          </a:p>
        </p:txBody>
      </p:sp>
    </p:spTree>
    <p:extLst>
      <p:ext uri="{BB962C8B-B14F-4D97-AF65-F5344CB8AC3E}">
        <p14:creationId xmlns:p14="http://schemas.microsoft.com/office/powerpoint/2010/main" val="3347032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Camden Hate Crime Strategy</a:t>
            </a:r>
          </a:p>
          <a:p>
            <a:r>
              <a:rPr lang="en-GB"/>
              <a:t>Camden Prevent Strategy</a:t>
            </a:r>
          </a:p>
        </p:txBody>
      </p:sp>
      <p:sp>
        <p:nvSpPr>
          <p:cNvPr id="4" name="Slide Number Placeholder 3"/>
          <p:cNvSpPr>
            <a:spLocks noGrp="1"/>
          </p:cNvSpPr>
          <p:nvPr>
            <p:ph type="sldNum" sz="quarter" idx="5"/>
          </p:nvPr>
        </p:nvSpPr>
        <p:spPr/>
        <p:txBody>
          <a:bodyPr/>
          <a:lstStyle/>
          <a:p>
            <a:fld id="{840146AC-EBF3-C743-B330-A0D0ACE88A1D}" type="slidenum">
              <a:rPr lang="en-US" smtClean="0"/>
              <a:t>13</a:t>
            </a:fld>
            <a:endParaRPr lang="en-US"/>
          </a:p>
        </p:txBody>
      </p:sp>
    </p:spTree>
    <p:extLst>
      <p:ext uri="{BB962C8B-B14F-4D97-AF65-F5344CB8AC3E}">
        <p14:creationId xmlns:p14="http://schemas.microsoft.com/office/powerpoint/2010/main" val="3327639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Documents:</a:t>
            </a:r>
          </a:p>
          <a:p>
            <a:r>
              <a:rPr lang="en-GB"/>
              <a:t>ASB Policy (draft)</a:t>
            </a:r>
          </a:p>
          <a:p>
            <a:r>
              <a:rPr lang="en-GB"/>
              <a:t>ASB Procedure (draft)</a:t>
            </a:r>
          </a:p>
          <a:p>
            <a:r>
              <a:rPr lang="en-GB"/>
              <a:t>ASB Taskforce Review</a:t>
            </a:r>
          </a:p>
          <a:p>
            <a:endParaRPr lang="en-GB"/>
          </a:p>
        </p:txBody>
      </p:sp>
      <p:sp>
        <p:nvSpPr>
          <p:cNvPr id="4" name="Slide Number Placeholder 3"/>
          <p:cNvSpPr>
            <a:spLocks noGrp="1"/>
          </p:cNvSpPr>
          <p:nvPr>
            <p:ph type="sldNum" sz="quarter" idx="5"/>
          </p:nvPr>
        </p:nvSpPr>
        <p:spPr/>
        <p:txBody>
          <a:bodyPr/>
          <a:lstStyle/>
          <a:p>
            <a:fld id="{840146AC-EBF3-C743-B330-A0D0ACE88A1D}" type="slidenum">
              <a:rPr lang="en-US" smtClean="0"/>
              <a:t>14</a:t>
            </a:fld>
            <a:endParaRPr lang="en-US"/>
          </a:p>
        </p:txBody>
      </p:sp>
    </p:spTree>
    <p:extLst>
      <p:ext uri="{BB962C8B-B14F-4D97-AF65-F5344CB8AC3E}">
        <p14:creationId xmlns:p14="http://schemas.microsoft.com/office/powerpoint/2010/main" val="1635325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object 7">
            <a:extLst>
              <a:ext uri="{FF2B5EF4-FFF2-40B4-BE49-F238E27FC236}">
                <a16:creationId xmlns:a16="http://schemas.microsoft.com/office/drawing/2014/main" id="{131089FA-94CD-E842-1058-4D4D96251308}"/>
              </a:ext>
            </a:extLst>
          </p:cNvPr>
          <p:cNvSpPr/>
          <p:nvPr userDrawn="1"/>
        </p:nvSpPr>
        <p:spPr>
          <a:xfrm>
            <a:off x="917718" y="3765350"/>
            <a:ext cx="5819774" cy="0"/>
          </a:xfrm>
          <a:custGeom>
            <a:avLst/>
            <a:gdLst/>
            <a:ahLst/>
            <a:cxnLst/>
            <a:rect l="l" t="t" r="r" b="b"/>
            <a:pathLst>
              <a:path w="5819775">
                <a:moveTo>
                  <a:pt x="0" y="0"/>
                </a:moveTo>
                <a:lnTo>
                  <a:pt x="5819394" y="0"/>
                </a:lnTo>
              </a:path>
            </a:pathLst>
          </a:custGeom>
          <a:ln w="25400">
            <a:solidFill>
              <a:srgbClr val="B9BF61"/>
            </a:solidFill>
          </a:ln>
        </p:spPr>
        <p:txBody>
          <a:bodyPr wrap="square" lIns="0" tIns="0" rIns="0" bIns="0" rtlCol="0"/>
          <a:lstStyle/>
          <a:p>
            <a:endParaRPr sz="1801"/>
          </a:p>
        </p:txBody>
      </p:sp>
      <p:sp>
        <p:nvSpPr>
          <p:cNvPr id="14" name="Title Placeholder 1">
            <a:extLst>
              <a:ext uri="{FF2B5EF4-FFF2-40B4-BE49-F238E27FC236}">
                <a16:creationId xmlns:a16="http://schemas.microsoft.com/office/drawing/2014/main" id="{2580EA43-A411-3110-148E-FF1C4D346E47}"/>
              </a:ext>
            </a:extLst>
          </p:cNvPr>
          <p:cNvSpPr>
            <a:spLocks noGrp="1"/>
          </p:cNvSpPr>
          <p:nvPr>
            <p:ph type="title"/>
          </p:nvPr>
        </p:nvSpPr>
        <p:spPr>
          <a:xfrm>
            <a:off x="917714" y="2242516"/>
            <a:ext cx="7460974" cy="1325563"/>
          </a:xfrm>
          <a:prstGeom prst="rect">
            <a:avLst/>
          </a:prstGeom>
        </p:spPr>
        <p:txBody>
          <a:bodyPr vert="horz" lIns="91440" tIns="45720" rIns="91440" bIns="45720" rtlCol="0" anchor="b">
            <a:noAutofit/>
          </a:bodyPr>
          <a:lstStyle>
            <a:lvl1pPr>
              <a:defRPr sz="4800"/>
            </a:lvl1pPr>
          </a:lstStyle>
          <a:p>
            <a:r>
              <a:rPr lang="en-GB"/>
              <a:t>Put title of the document here</a:t>
            </a:r>
            <a:endParaRPr lang="en-US"/>
          </a:p>
        </p:txBody>
      </p:sp>
      <p:sp>
        <p:nvSpPr>
          <p:cNvPr id="17" name="Text Placeholder 16">
            <a:extLst>
              <a:ext uri="{FF2B5EF4-FFF2-40B4-BE49-F238E27FC236}">
                <a16:creationId xmlns:a16="http://schemas.microsoft.com/office/drawing/2014/main" id="{89AC3C39-92FB-6581-5937-F16CE526D744}"/>
              </a:ext>
            </a:extLst>
          </p:cNvPr>
          <p:cNvSpPr>
            <a:spLocks noGrp="1"/>
          </p:cNvSpPr>
          <p:nvPr>
            <p:ph type="body" sz="quarter" idx="13" hasCustomPrompt="1"/>
          </p:nvPr>
        </p:nvSpPr>
        <p:spPr>
          <a:xfrm>
            <a:off x="917718" y="3944919"/>
            <a:ext cx="4287333" cy="452912"/>
          </a:xfrm>
          <a:prstGeom prst="rect">
            <a:avLst/>
          </a:prstGeom>
        </p:spPr>
        <p:txBody>
          <a:bodyPr/>
          <a:lstStyle>
            <a:lvl1pPr>
              <a:defRPr sz="2000">
                <a:solidFill>
                  <a:schemeClr val="accent3">
                    <a:lumMod val="40000"/>
                    <a:lumOff val="60000"/>
                  </a:schemeClr>
                </a:solidFill>
              </a:defRPr>
            </a:lvl1pPr>
          </a:lstStyle>
          <a:p>
            <a:pPr lvl="0"/>
            <a:r>
              <a:rPr lang="en-GB"/>
              <a:t>Author/Presenter</a:t>
            </a:r>
          </a:p>
        </p:txBody>
      </p:sp>
      <p:sp>
        <p:nvSpPr>
          <p:cNvPr id="19" name="Text Placeholder 18">
            <a:extLst>
              <a:ext uri="{FF2B5EF4-FFF2-40B4-BE49-F238E27FC236}">
                <a16:creationId xmlns:a16="http://schemas.microsoft.com/office/drawing/2014/main" id="{1E93E8CD-D79C-29E3-C118-EDB3DBA5ECAC}"/>
              </a:ext>
            </a:extLst>
          </p:cNvPr>
          <p:cNvSpPr>
            <a:spLocks noGrp="1"/>
          </p:cNvSpPr>
          <p:nvPr>
            <p:ph type="body" sz="quarter" idx="14" hasCustomPrompt="1"/>
          </p:nvPr>
        </p:nvSpPr>
        <p:spPr>
          <a:xfrm>
            <a:off x="917718" y="5029316"/>
            <a:ext cx="2075230" cy="313932"/>
          </a:xfrm>
          <a:prstGeom prst="rect">
            <a:avLst/>
          </a:prstGeom>
          <a:noFill/>
        </p:spPr>
        <p:txBody>
          <a:bodyPr wrap="square">
            <a:spAutoFit/>
          </a:bodyPr>
          <a:lstStyle>
            <a:lvl1pPr>
              <a:defRPr sz="1600">
                <a:solidFill>
                  <a:schemeClr val="bg1"/>
                </a:solidFill>
              </a:defRPr>
            </a:lvl1pPr>
          </a:lstStyle>
          <a:p>
            <a:pPr lvl="0"/>
            <a:r>
              <a:rPr lang="en-GB"/>
              <a:t>Put the date here</a:t>
            </a:r>
            <a:endParaRPr lang="en-US"/>
          </a:p>
        </p:txBody>
      </p:sp>
      <p:sp>
        <p:nvSpPr>
          <p:cNvPr id="2" name="Text Placeholder 16">
            <a:extLst>
              <a:ext uri="{FF2B5EF4-FFF2-40B4-BE49-F238E27FC236}">
                <a16:creationId xmlns:a16="http://schemas.microsoft.com/office/drawing/2014/main" id="{193F28C5-BF07-6FCA-E2D0-9294AB826190}"/>
              </a:ext>
            </a:extLst>
          </p:cNvPr>
          <p:cNvSpPr>
            <a:spLocks noGrp="1"/>
          </p:cNvSpPr>
          <p:nvPr>
            <p:ph type="body" sz="quarter" idx="15" hasCustomPrompt="1"/>
          </p:nvPr>
        </p:nvSpPr>
        <p:spPr>
          <a:xfrm>
            <a:off x="917718" y="4402119"/>
            <a:ext cx="6539003" cy="452912"/>
          </a:xfrm>
          <a:prstGeom prst="rect">
            <a:avLst/>
          </a:prstGeom>
        </p:spPr>
        <p:txBody>
          <a:bodyPr/>
          <a:lstStyle>
            <a:lvl1pPr>
              <a:defRPr sz="1600">
                <a:solidFill>
                  <a:schemeClr val="accent3">
                    <a:lumMod val="40000"/>
                    <a:lumOff val="60000"/>
                  </a:schemeClr>
                </a:solidFill>
              </a:defRPr>
            </a:lvl1pPr>
          </a:lstStyle>
          <a:p>
            <a:pPr lvl="0"/>
            <a:r>
              <a:rPr lang="en-GB"/>
              <a:t>Health and Wellbeing Department, Camden Council</a:t>
            </a:r>
          </a:p>
        </p:txBody>
      </p:sp>
    </p:spTree>
    <p:extLst>
      <p:ext uri="{BB962C8B-B14F-4D97-AF65-F5344CB8AC3E}">
        <p14:creationId xmlns:p14="http://schemas.microsoft.com/office/powerpoint/2010/main" val="181286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OBJECT RIGH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689144F-C48E-ABCC-B2DA-CAC910A1CE0E}"/>
              </a:ext>
            </a:extLst>
          </p:cNvPr>
          <p:cNvSpPr>
            <a:spLocks noGrp="1"/>
          </p:cNvSpPr>
          <p:nvPr>
            <p:ph type="body" sz="quarter" idx="13" hasCustomPrompt="1"/>
          </p:nvPr>
        </p:nvSpPr>
        <p:spPr>
          <a:xfrm>
            <a:off x="1080000" y="1425544"/>
            <a:ext cx="3343061" cy="4093165"/>
          </a:xfrm>
          <a:prstGeom prst="rect">
            <a:avLst/>
          </a:prstGeom>
        </p:spPr>
        <p:txBody>
          <a:bodyPr lIns="0" tIns="0" rIns="72000" bIns="0">
            <a:noAutofit/>
          </a:bodyPr>
          <a:lstStyle>
            <a:lvl1pPr marL="0" indent="0">
              <a:lnSpc>
                <a:spcPct val="100000"/>
              </a:lnSpc>
              <a:buNone/>
              <a:defRPr sz="1401" b="0" i="0">
                <a:solidFill>
                  <a:srgbClr val="2A354D"/>
                </a:solidFill>
                <a:latin typeface="Montserrat" pitchFamily="2" charset="77"/>
              </a:defRPr>
            </a:lvl1pPr>
            <a:lvl2pPr marL="457206" indent="0">
              <a:buNone/>
              <a:defRPr sz="1401" b="0" i="0">
                <a:latin typeface="Montserrat" pitchFamily="2" charset="77"/>
              </a:defRPr>
            </a:lvl2pPr>
            <a:lvl3pPr>
              <a:defRPr sz="1401" b="0" i="0">
                <a:latin typeface="Montserrat" pitchFamily="2" charset="77"/>
              </a:defRPr>
            </a:lvl3pPr>
          </a:lstStyle>
          <a:p>
            <a:pPr lvl="0"/>
            <a:r>
              <a:rPr lang="en-GB"/>
              <a:t>Body copy here. If bullets are needed, use indent and bullet button once for bullet 1, twice for sub bullets. If you don’t want the first bullet indented just use the bullet button.</a:t>
            </a:r>
          </a:p>
          <a:p>
            <a:pPr marL="742959" lvl="1" indent="-285753">
              <a:buFont typeface="Arial" panose="020B0604020202020204" pitchFamily="34" charset="0"/>
              <a:buChar char="•"/>
            </a:pPr>
            <a:r>
              <a:rPr lang="en-US"/>
              <a:t>Bullet 1 here</a:t>
            </a:r>
          </a:p>
          <a:p>
            <a:pPr marL="1428768" marR="0" lvl="2" indent="-285753" algn="l" defTabSz="914411"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Bullet 2 here</a:t>
            </a:r>
          </a:p>
          <a:p>
            <a:endParaRPr lang="en-GB">
              <a:solidFill>
                <a:srgbClr val="000023"/>
              </a:solidFill>
              <a:effectLst/>
              <a:latin typeface="Montserrat" pitchFamily="2" charset="77"/>
            </a:endParaRPr>
          </a:p>
          <a:p>
            <a:pPr lvl="0"/>
            <a:endParaRPr lang="en-GB"/>
          </a:p>
        </p:txBody>
      </p:sp>
      <p:sp>
        <p:nvSpPr>
          <p:cNvPr id="9" name="Title 8">
            <a:extLst>
              <a:ext uri="{FF2B5EF4-FFF2-40B4-BE49-F238E27FC236}">
                <a16:creationId xmlns:a16="http://schemas.microsoft.com/office/drawing/2014/main" id="{9D01492B-B99C-59BB-F494-BADC822C031F}"/>
              </a:ext>
            </a:extLst>
          </p:cNvPr>
          <p:cNvSpPr>
            <a:spLocks noGrp="1"/>
          </p:cNvSpPr>
          <p:nvPr>
            <p:ph type="title" hasCustomPrompt="1"/>
          </p:nvPr>
        </p:nvSpPr>
        <p:spPr>
          <a:xfrm>
            <a:off x="1080000" y="360004"/>
            <a:ext cx="10534226" cy="747897"/>
          </a:xfrm>
          <a:prstGeom prst="rect">
            <a:avLst/>
          </a:prstGeom>
        </p:spPr>
        <p:txBody>
          <a:bodyPr lIns="0" tIns="0" bIns="0">
            <a:noAutofit/>
          </a:bodyPr>
          <a:lstStyle>
            <a:lvl1pPr>
              <a:defRPr sz="2700" b="1" i="0">
                <a:solidFill>
                  <a:srgbClr val="2A354D"/>
                </a:solidFill>
                <a:latin typeface="Montserrat" pitchFamily="2" charset="77"/>
              </a:defRPr>
            </a:lvl1pPr>
          </a:lstStyle>
          <a:p>
            <a:r>
              <a:rPr lang="en-GB"/>
              <a:t>Object right</a:t>
            </a:r>
            <a:endParaRPr lang="en-US"/>
          </a:p>
        </p:txBody>
      </p:sp>
      <p:sp>
        <p:nvSpPr>
          <p:cNvPr id="10" name="Slide Number Placeholder 5">
            <a:extLst>
              <a:ext uri="{FF2B5EF4-FFF2-40B4-BE49-F238E27FC236}">
                <a16:creationId xmlns:a16="http://schemas.microsoft.com/office/drawing/2014/main" id="{EE003481-AA4B-6140-88F9-4D5D6365A32B}"/>
              </a:ext>
            </a:extLst>
          </p:cNvPr>
          <p:cNvSpPr>
            <a:spLocks noGrp="1"/>
          </p:cNvSpPr>
          <p:nvPr>
            <p:ph type="sldNum" sz="quarter" idx="4"/>
          </p:nvPr>
        </p:nvSpPr>
        <p:spPr>
          <a:xfrm>
            <a:off x="9774189" y="6437232"/>
            <a:ext cx="694862" cy="365125"/>
          </a:xfrm>
          <a:prstGeom prst="rect">
            <a:avLst/>
          </a:prstGeom>
        </p:spPr>
        <p:txBody>
          <a:bodyPr vert="horz" lIns="91440" tIns="45720" rIns="91440" bIns="45720" rtlCol="0" anchor="ctr"/>
          <a:lstStyle>
            <a:lvl1pPr algn="r">
              <a:defRPr sz="1200">
                <a:solidFill>
                  <a:srgbClr val="918C8A"/>
                </a:solidFill>
              </a:defRPr>
            </a:lvl1pPr>
          </a:lstStyle>
          <a:p>
            <a:fld id="{983CACB7-BD5B-E04E-9F7F-67AC39F2F8F1}" type="slidenum">
              <a:rPr lang="en-US" smtClean="0"/>
              <a:pPr/>
              <a:t>‹#›</a:t>
            </a:fld>
            <a:endParaRPr lang="en-US"/>
          </a:p>
        </p:txBody>
      </p:sp>
      <p:sp>
        <p:nvSpPr>
          <p:cNvPr id="2" name="Content Placeholder 2">
            <a:extLst>
              <a:ext uri="{FF2B5EF4-FFF2-40B4-BE49-F238E27FC236}">
                <a16:creationId xmlns:a16="http://schemas.microsoft.com/office/drawing/2014/main" id="{62216CE9-D4F2-68A8-F75F-2457AC479CEE}"/>
              </a:ext>
            </a:extLst>
          </p:cNvPr>
          <p:cNvSpPr>
            <a:spLocks noGrp="1"/>
          </p:cNvSpPr>
          <p:nvPr>
            <p:ph sz="quarter" idx="18" hasCustomPrompt="1"/>
          </p:nvPr>
        </p:nvSpPr>
        <p:spPr>
          <a:xfrm>
            <a:off x="4674971" y="1425544"/>
            <a:ext cx="6945314" cy="4093165"/>
          </a:xfrm>
          <a:prstGeom prst="rect">
            <a:avLst/>
          </a:prstGeom>
        </p:spPr>
        <p:txBody>
          <a:bodyPr/>
          <a:lstStyle>
            <a:lvl1pPr marL="0" indent="0">
              <a:buNone/>
              <a:defRPr/>
            </a:lvl1pPr>
          </a:lstStyle>
          <a:p>
            <a:pPr lvl="0"/>
            <a:r>
              <a:rPr lang="en-GB"/>
              <a:t>Insert object</a:t>
            </a:r>
          </a:p>
        </p:txBody>
      </p:sp>
      <p:sp>
        <p:nvSpPr>
          <p:cNvPr id="11" name="Text Placeholder 7">
            <a:extLst>
              <a:ext uri="{FF2B5EF4-FFF2-40B4-BE49-F238E27FC236}">
                <a16:creationId xmlns:a16="http://schemas.microsoft.com/office/drawing/2014/main" id="{6B65E7CE-5BA8-ADDA-8784-7EF9B699175D}"/>
              </a:ext>
            </a:extLst>
          </p:cNvPr>
          <p:cNvSpPr>
            <a:spLocks noGrp="1"/>
          </p:cNvSpPr>
          <p:nvPr>
            <p:ph type="body" sz="quarter" idx="16" hasCustomPrompt="1"/>
          </p:nvPr>
        </p:nvSpPr>
        <p:spPr>
          <a:xfrm>
            <a:off x="1080004" y="5693263"/>
            <a:ext cx="8454619" cy="414116"/>
          </a:xfrm>
          <a:prstGeom prst="rect">
            <a:avLst/>
          </a:prstGeom>
        </p:spPr>
        <p:txBody>
          <a:bodyPr lIns="0" tIns="0" rIns="72000" bIns="0" numCol="1" spcCol="360000">
            <a:noAutofit/>
          </a:bodyPr>
          <a:lstStyle>
            <a:lvl1pPr marL="0" indent="0">
              <a:lnSpc>
                <a:spcPts val="1500"/>
              </a:lnSpc>
              <a:buNone/>
              <a:defRPr sz="1200" b="1" i="0">
                <a:solidFill>
                  <a:srgbClr val="2A354D"/>
                </a:solidFill>
                <a:latin typeface="Montserrat SemiBold" pitchFamily="2" charset="77"/>
              </a:defRPr>
            </a:lvl1pPr>
            <a:lvl2pPr marL="457206" indent="0">
              <a:buNone/>
              <a:defRPr/>
            </a:lvl2pPr>
          </a:lstStyle>
          <a:p>
            <a:pPr lvl="0"/>
            <a:r>
              <a:rPr lang="en-GB"/>
              <a:t>Detailed object title and description if needed or delete</a:t>
            </a:r>
          </a:p>
        </p:txBody>
      </p:sp>
      <p:sp>
        <p:nvSpPr>
          <p:cNvPr id="12" name="Text Placeholder 7">
            <a:extLst>
              <a:ext uri="{FF2B5EF4-FFF2-40B4-BE49-F238E27FC236}">
                <a16:creationId xmlns:a16="http://schemas.microsoft.com/office/drawing/2014/main" id="{C3664745-3D47-8AAD-775B-2444F5DF9F8D}"/>
              </a:ext>
            </a:extLst>
          </p:cNvPr>
          <p:cNvSpPr>
            <a:spLocks noGrp="1"/>
          </p:cNvSpPr>
          <p:nvPr>
            <p:ph type="body" sz="quarter" idx="17" hasCustomPrompt="1"/>
          </p:nvPr>
        </p:nvSpPr>
        <p:spPr>
          <a:xfrm>
            <a:off x="1079507" y="6122986"/>
            <a:ext cx="8454619" cy="414116"/>
          </a:xfrm>
          <a:prstGeom prst="rect">
            <a:avLst/>
          </a:prstGeom>
        </p:spPr>
        <p:txBody>
          <a:bodyPr lIns="0" tIns="0" rIns="72000" bIns="0" numCol="1" spcCol="360000">
            <a:noAutofit/>
          </a:bodyPr>
          <a:lstStyle>
            <a:lvl1pPr marL="0" indent="0">
              <a:lnSpc>
                <a:spcPts val="1500"/>
              </a:lnSpc>
              <a:buNone/>
              <a:defRPr sz="1200" b="0" i="1">
                <a:solidFill>
                  <a:srgbClr val="2A354D"/>
                </a:solidFill>
                <a:latin typeface="Montserrat" pitchFamily="2" charset="77"/>
              </a:defRPr>
            </a:lvl1pPr>
            <a:lvl2pPr marL="457206" indent="0">
              <a:buNone/>
              <a:defRPr/>
            </a:lvl2pPr>
          </a:lstStyle>
          <a:p>
            <a:pPr lvl="0"/>
            <a:r>
              <a:rPr lang="en-GB"/>
              <a:t>Source: if needed or delete </a:t>
            </a:r>
          </a:p>
          <a:p>
            <a:pPr lvl="0"/>
            <a:endParaRPr lang="en-GB"/>
          </a:p>
        </p:txBody>
      </p:sp>
    </p:spTree>
    <p:extLst>
      <p:ext uri="{BB962C8B-B14F-4D97-AF65-F5344CB8AC3E}">
        <p14:creationId xmlns:p14="http://schemas.microsoft.com/office/powerpoint/2010/main" val="1736583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OBJECT FULL">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D01492B-B99C-59BB-F494-BADC822C031F}"/>
              </a:ext>
            </a:extLst>
          </p:cNvPr>
          <p:cNvSpPr>
            <a:spLocks noGrp="1"/>
          </p:cNvSpPr>
          <p:nvPr>
            <p:ph type="title" hasCustomPrompt="1"/>
          </p:nvPr>
        </p:nvSpPr>
        <p:spPr>
          <a:xfrm>
            <a:off x="1080000" y="360004"/>
            <a:ext cx="10515598" cy="747897"/>
          </a:xfrm>
          <a:prstGeom prst="rect">
            <a:avLst/>
          </a:prstGeom>
        </p:spPr>
        <p:txBody>
          <a:bodyPr lIns="0" tIns="0" bIns="0">
            <a:noAutofit/>
          </a:bodyPr>
          <a:lstStyle>
            <a:lvl1pPr>
              <a:defRPr sz="2700" b="1" i="0">
                <a:solidFill>
                  <a:srgbClr val="2A354D"/>
                </a:solidFill>
                <a:latin typeface="Montserrat" pitchFamily="2" charset="77"/>
              </a:defRPr>
            </a:lvl1pPr>
          </a:lstStyle>
          <a:p>
            <a:r>
              <a:rPr lang="en-GB"/>
              <a:t>Object full width</a:t>
            </a:r>
            <a:endParaRPr lang="en-US"/>
          </a:p>
        </p:txBody>
      </p:sp>
      <p:sp>
        <p:nvSpPr>
          <p:cNvPr id="4" name="Text Placeholder 7">
            <a:extLst>
              <a:ext uri="{FF2B5EF4-FFF2-40B4-BE49-F238E27FC236}">
                <a16:creationId xmlns:a16="http://schemas.microsoft.com/office/drawing/2014/main" id="{0CBACBF7-0371-E0FC-24B5-1A12B46C0202}"/>
              </a:ext>
            </a:extLst>
          </p:cNvPr>
          <p:cNvSpPr>
            <a:spLocks noGrp="1"/>
          </p:cNvSpPr>
          <p:nvPr>
            <p:ph type="body" sz="quarter" idx="13" hasCustomPrompt="1"/>
          </p:nvPr>
        </p:nvSpPr>
        <p:spPr>
          <a:xfrm>
            <a:off x="1080004" y="1290919"/>
            <a:ext cx="10515600" cy="546760"/>
          </a:xfrm>
          <a:prstGeom prst="rect">
            <a:avLst/>
          </a:prstGeom>
        </p:spPr>
        <p:txBody>
          <a:bodyPr lIns="0" tIns="0" rIns="72000" bIns="0" numCol="1" spcCol="360000">
            <a:noAutofit/>
          </a:bodyPr>
          <a:lstStyle>
            <a:lvl1pPr marL="0" indent="0">
              <a:lnSpc>
                <a:spcPct val="100000"/>
              </a:lnSpc>
              <a:buNone/>
              <a:defRPr sz="1401" b="0" i="0">
                <a:solidFill>
                  <a:srgbClr val="2A354D"/>
                </a:solidFill>
                <a:latin typeface="Montserrat" pitchFamily="2" charset="77"/>
              </a:defRPr>
            </a:lvl1pPr>
            <a:lvl2pPr marL="457206" indent="0">
              <a:buNone/>
              <a:defRPr/>
            </a:lvl2pPr>
          </a:lstStyle>
          <a:p>
            <a:pPr lvl="0"/>
            <a:r>
              <a:rPr lang="en-GB"/>
              <a:t>Put all your body copy in this style shown here or delete if not needed and move object up</a:t>
            </a:r>
          </a:p>
          <a:p>
            <a:pPr lvl="0"/>
            <a:endParaRPr lang="en-GB"/>
          </a:p>
        </p:txBody>
      </p:sp>
      <p:sp>
        <p:nvSpPr>
          <p:cNvPr id="3" name="Slide Number Placeholder 5">
            <a:extLst>
              <a:ext uri="{FF2B5EF4-FFF2-40B4-BE49-F238E27FC236}">
                <a16:creationId xmlns:a16="http://schemas.microsoft.com/office/drawing/2014/main" id="{88FC4558-948C-0FD3-1D0E-DC9DB75F8871}"/>
              </a:ext>
            </a:extLst>
          </p:cNvPr>
          <p:cNvSpPr>
            <a:spLocks noGrp="1"/>
          </p:cNvSpPr>
          <p:nvPr>
            <p:ph type="sldNum" sz="quarter" idx="4"/>
          </p:nvPr>
        </p:nvSpPr>
        <p:spPr>
          <a:xfrm>
            <a:off x="9774189" y="6437232"/>
            <a:ext cx="694862" cy="365125"/>
          </a:xfrm>
          <a:prstGeom prst="rect">
            <a:avLst/>
          </a:prstGeom>
        </p:spPr>
        <p:txBody>
          <a:bodyPr vert="horz" lIns="91440" tIns="45720" rIns="91440" bIns="45720" rtlCol="0" anchor="ctr"/>
          <a:lstStyle>
            <a:lvl1pPr algn="r">
              <a:defRPr sz="1200">
                <a:solidFill>
                  <a:srgbClr val="918C8A"/>
                </a:solidFill>
              </a:defRPr>
            </a:lvl1pPr>
          </a:lstStyle>
          <a:p>
            <a:fld id="{983CACB7-BD5B-E04E-9F7F-67AC39F2F8F1}" type="slidenum">
              <a:rPr lang="en-US" smtClean="0"/>
              <a:pPr/>
              <a:t>‹#›</a:t>
            </a:fld>
            <a:endParaRPr lang="en-US"/>
          </a:p>
        </p:txBody>
      </p:sp>
      <p:sp>
        <p:nvSpPr>
          <p:cNvPr id="7" name="Content Placeholder 2">
            <a:extLst>
              <a:ext uri="{FF2B5EF4-FFF2-40B4-BE49-F238E27FC236}">
                <a16:creationId xmlns:a16="http://schemas.microsoft.com/office/drawing/2014/main" id="{E3E27382-7B60-A7EA-CFDC-248B984FDEE8}"/>
              </a:ext>
            </a:extLst>
          </p:cNvPr>
          <p:cNvSpPr>
            <a:spLocks noGrp="1"/>
          </p:cNvSpPr>
          <p:nvPr>
            <p:ph sz="quarter" idx="18" hasCustomPrompt="1"/>
          </p:nvPr>
        </p:nvSpPr>
        <p:spPr>
          <a:xfrm>
            <a:off x="1079501" y="2020701"/>
            <a:ext cx="10515598" cy="3546382"/>
          </a:xfrm>
          <a:prstGeom prst="rect">
            <a:avLst/>
          </a:prstGeom>
        </p:spPr>
        <p:txBody>
          <a:bodyPr/>
          <a:lstStyle>
            <a:lvl1pPr marL="0" indent="0">
              <a:buNone/>
              <a:defRPr/>
            </a:lvl1pPr>
          </a:lstStyle>
          <a:p>
            <a:pPr lvl="0"/>
            <a:r>
              <a:rPr lang="en-GB"/>
              <a:t>Insert object</a:t>
            </a:r>
          </a:p>
        </p:txBody>
      </p:sp>
      <p:sp>
        <p:nvSpPr>
          <p:cNvPr id="12" name="Text Placeholder 7">
            <a:extLst>
              <a:ext uri="{FF2B5EF4-FFF2-40B4-BE49-F238E27FC236}">
                <a16:creationId xmlns:a16="http://schemas.microsoft.com/office/drawing/2014/main" id="{61AB9C74-9371-5ED5-4D07-BF4282685EA8}"/>
              </a:ext>
            </a:extLst>
          </p:cNvPr>
          <p:cNvSpPr>
            <a:spLocks noGrp="1"/>
          </p:cNvSpPr>
          <p:nvPr>
            <p:ph type="body" sz="quarter" idx="16" hasCustomPrompt="1"/>
          </p:nvPr>
        </p:nvSpPr>
        <p:spPr>
          <a:xfrm>
            <a:off x="1080004" y="5693263"/>
            <a:ext cx="8454619" cy="414116"/>
          </a:xfrm>
          <a:prstGeom prst="rect">
            <a:avLst/>
          </a:prstGeom>
        </p:spPr>
        <p:txBody>
          <a:bodyPr lIns="0" tIns="0" rIns="72000" bIns="0" numCol="1" spcCol="360000">
            <a:noAutofit/>
          </a:bodyPr>
          <a:lstStyle>
            <a:lvl1pPr marL="0" indent="0">
              <a:lnSpc>
                <a:spcPts val="1500"/>
              </a:lnSpc>
              <a:buNone/>
              <a:defRPr sz="1200" b="1" i="0">
                <a:solidFill>
                  <a:srgbClr val="2A354D"/>
                </a:solidFill>
                <a:latin typeface="Montserrat SemiBold" pitchFamily="2" charset="77"/>
              </a:defRPr>
            </a:lvl1pPr>
            <a:lvl2pPr marL="457206" indent="0">
              <a:buNone/>
              <a:defRPr/>
            </a:lvl2pPr>
          </a:lstStyle>
          <a:p>
            <a:pPr lvl="0"/>
            <a:r>
              <a:rPr lang="en-GB"/>
              <a:t>Detailed object title and description if needed or delete</a:t>
            </a:r>
          </a:p>
        </p:txBody>
      </p:sp>
      <p:sp>
        <p:nvSpPr>
          <p:cNvPr id="13" name="Text Placeholder 7">
            <a:extLst>
              <a:ext uri="{FF2B5EF4-FFF2-40B4-BE49-F238E27FC236}">
                <a16:creationId xmlns:a16="http://schemas.microsoft.com/office/drawing/2014/main" id="{060CF2C1-F036-1CEE-C795-09E650239653}"/>
              </a:ext>
            </a:extLst>
          </p:cNvPr>
          <p:cNvSpPr>
            <a:spLocks noGrp="1"/>
          </p:cNvSpPr>
          <p:nvPr>
            <p:ph type="body" sz="quarter" idx="17" hasCustomPrompt="1"/>
          </p:nvPr>
        </p:nvSpPr>
        <p:spPr>
          <a:xfrm>
            <a:off x="1079507" y="6122986"/>
            <a:ext cx="8454619" cy="414116"/>
          </a:xfrm>
          <a:prstGeom prst="rect">
            <a:avLst/>
          </a:prstGeom>
        </p:spPr>
        <p:txBody>
          <a:bodyPr lIns="0" tIns="0" rIns="72000" bIns="0" numCol="1" spcCol="360000">
            <a:noAutofit/>
          </a:bodyPr>
          <a:lstStyle>
            <a:lvl1pPr marL="0" indent="0">
              <a:lnSpc>
                <a:spcPts val="1500"/>
              </a:lnSpc>
              <a:buNone/>
              <a:defRPr sz="1200" b="0" i="1">
                <a:solidFill>
                  <a:srgbClr val="2A354D"/>
                </a:solidFill>
                <a:latin typeface="Montserrat" pitchFamily="2" charset="77"/>
              </a:defRPr>
            </a:lvl1pPr>
            <a:lvl2pPr marL="457206" indent="0">
              <a:buNone/>
              <a:defRPr/>
            </a:lvl2pPr>
          </a:lstStyle>
          <a:p>
            <a:pPr lvl="0"/>
            <a:r>
              <a:rPr lang="en-GB"/>
              <a:t>Source: if needed or delete </a:t>
            </a:r>
          </a:p>
          <a:p>
            <a:pPr lvl="0"/>
            <a:endParaRPr lang="en-GB"/>
          </a:p>
        </p:txBody>
      </p:sp>
    </p:spTree>
    <p:extLst>
      <p:ext uri="{BB962C8B-B14F-4D97-AF65-F5344CB8AC3E}">
        <p14:creationId xmlns:p14="http://schemas.microsoft.com/office/powerpoint/2010/main" val="583275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TWO OBJECTS">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D01492B-B99C-59BB-F494-BADC822C031F}"/>
              </a:ext>
            </a:extLst>
          </p:cNvPr>
          <p:cNvSpPr>
            <a:spLocks noGrp="1"/>
          </p:cNvSpPr>
          <p:nvPr>
            <p:ph type="title" hasCustomPrompt="1"/>
          </p:nvPr>
        </p:nvSpPr>
        <p:spPr>
          <a:xfrm>
            <a:off x="1080002" y="360004"/>
            <a:ext cx="10513076" cy="747897"/>
          </a:xfrm>
          <a:prstGeom prst="rect">
            <a:avLst/>
          </a:prstGeom>
        </p:spPr>
        <p:txBody>
          <a:bodyPr lIns="0" tIns="0" bIns="0">
            <a:noAutofit/>
          </a:bodyPr>
          <a:lstStyle>
            <a:lvl1pPr>
              <a:defRPr sz="2700" b="1" i="0">
                <a:solidFill>
                  <a:srgbClr val="2A354D"/>
                </a:solidFill>
                <a:latin typeface="Montserrat" pitchFamily="2" charset="77"/>
              </a:defRPr>
            </a:lvl1pPr>
          </a:lstStyle>
          <a:p>
            <a:r>
              <a:rPr lang="en-GB"/>
              <a:t>Two objects</a:t>
            </a:r>
            <a:endParaRPr lang="en-US"/>
          </a:p>
        </p:txBody>
      </p:sp>
      <p:sp>
        <p:nvSpPr>
          <p:cNvPr id="4" name="Text Placeholder 7">
            <a:extLst>
              <a:ext uri="{FF2B5EF4-FFF2-40B4-BE49-F238E27FC236}">
                <a16:creationId xmlns:a16="http://schemas.microsoft.com/office/drawing/2014/main" id="{0CBACBF7-0371-E0FC-24B5-1A12B46C0202}"/>
              </a:ext>
            </a:extLst>
          </p:cNvPr>
          <p:cNvSpPr>
            <a:spLocks noGrp="1"/>
          </p:cNvSpPr>
          <p:nvPr>
            <p:ph type="body" sz="quarter" idx="13" hasCustomPrompt="1"/>
          </p:nvPr>
        </p:nvSpPr>
        <p:spPr>
          <a:xfrm>
            <a:off x="1080004" y="1264004"/>
            <a:ext cx="10515600" cy="1024216"/>
          </a:xfrm>
          <a:prstGeom prst="rect">
            <a:avLst/>
          </a:prstGeom>
        </p:spPr>
        <p:txBody>
          <a:bodyPr lIns="0" tIns="0" rIns="72000" bIns="0" numCol="1" spcCol="360000">
            <a:noAutofit/>
          </a:bodyPr>
          <a:lstStyle>
            <a:lvl1pPr marL="0" indent="0">
              <a:lnSpc>
                <a:spcPct val="100000"/>
              </a:lnSpc>
              <a:buNone/>
              <a:defRPr sz="1401" b="0" i="0">
                <a:solidFill>
                  <a:srgbClr val="2A354D"/>
                </a:solidFill>
                <a:latin typeface="Montserrat" pitchFamily="2" charset="77"/>
              </a:defRPr>
            </a:lvl1pPr>
            <a:lvl2pPr marL="457206" indent="0">
              <a:buNone/>
              <a:defRPr/>
            </a:lvl2pPr>
          </a:lstStyle>
          <a:p>
            <a:pPr lvl="0"/>
            <a:r>
              <a:rPr lang="en-GB"/>
              <a:t>Put all your body copy in this style shown here or delete if not needed and move objects up</a:t>
            </a:r>
          </a:p>
          <a:p>
            <a:pPr lvl="0"/>
            <a:endParaRPr lang="en-GB"/>
          </a:p>
        </p:txBody>
      </p:sp>
      <p:sp>
        <p:nvSpPr>
          <p:cNvPr id="11" name="Slide Number Placeholder 5">
            <a:extLst>
              <a:ext uri="{FF2B5EF4-FFF2-40B4-BE49-F238E27FC236}">
                <a16:creationId xmlns:a16="http://schemas.microsoft.com/office/drawing/2014/main" id="{B3DC2740-8DB3-7C05-BF53-6BD9F296B25B}"/>
              </a:ext>
            </a:extLst>
          </p:cNvPr>
          <p:cNvSpPr>
            <a:spLocks noGrp="1"/>
          </p:cNvSpPr>
          <p:nvPr>
            <p:ph type="sldNum" sz="quarter" idx="4"/>
          </p:nvPr>
        </p:nvSpPr>
        <p:spPr>
          <a:xfrm>
            <a:off x="9774189" y="6437232"/>
            <a:ext cx="694862" cy="365125"/>
          </a:xfrm>
          <a:prstGeom prst="rect">
            <a:avLst/>
          </a:prstGeom>
        </p:spPr>
        <p:txBody>
          <a:bodyPr vert="horz" lIns="91440" tIns="45720" rIns="91440" bIns="45720" rtlCol="0" anchor="ctr"/>
          <a:lstStyle>
            <a:lvl1pPr algn="r">
              <a:defRPr sz="1200">
                <a:solidFill>
                  <a:srgbClr val="918C8A"/>
                </a:solidFill>
              </a:defRPr>
            </a:lvl1pPr>
          </a:lstStyle>
          <a:p>
            <a:fld id="{983CACB7-BD5B-E04E-9F7F-67AC39F2F8F1}" type="slidenum">
              <a:rPr lang="en-US" smtClean="0"/>
              <a:pPr/>
              <a:t>‹#›</a:t>
            </a:fld>
            <a:endParaRPr lang="en-US"/>
          </a:p>
        </p:txBody>
      </p:sp>
      <p:sp>
        <p:nvSpPr>
          <p:cNvPr id="2" name="Content Placeholder 2">
            <a:extLst>
              <a:ext uri="{FF2B5EF4-FFF2-40B4-BE49-F238E27FC236}">
                <a16:creationId xmlns:a16="http://schemas.microsoft.com/office/drawing/2014/main" id="{D194F9B1-2C0C-4DB6-7CD6-CBEE0AF22DE4}"/>
              </a:ext>
            </a:extLst>
          </p:cNvPr>
          <p:cNvSpPr>
            <a:spLocks noGrp="1"/>
          </p:cNvSpPr>
          <p:nvPr>
            <p:ph sz="quarter" idx="21" hasCustomPrompt="1"/>
          </p:nvPr>
        </p:nvSpPr>
        <p:spPr>
          <a:xfrm>
            <a:off x="1080000" y="2479897"/>
            <a:ext cx="5016000" cy="2988749"/>
          </a:xfrm>
          <a:prstGeom prst="rect">
            <a:avLst/>
          </a:prstGeom>
        </p:spPr>
        <p:txBody>
          <a:bodyPr/>
          <a:lstStyle>
            <a:lvl1pPr marL="0" indent="0">
              <a:buNone/>
              <a:defRPr/>
            </a:lvl1pPr>
          </a:lstStyle>
          <a:p>
            <a:pPr lvl="0"/>
            <a:r>
              <a:rPr lang="en-GB"/>
              <a:t>Insert object</a:t>
            </a:r>
          </a:p>
        </p:txBody>
      </p:sp>
      <p:sp>
        <p:nvSpPr>
          <p:cNvPr id="10" name="Content Placeholder 2">
            <a:extLst>
              <a:ext uri="{FF2B5EF4-FFF2-40B4-BE49-F238E27FC236}">
                <a16:creationId xmlns:a16="http://schemas.microsoft.com/office/drawing/2014/main" id="{6C043110-CBB1-CE46-76D7-139497D410CE}"/>
              </a:ext>
            </a:extLst>
          </p:cNvPr>
          <p:cNvSpPr>
            <a:spLocks noGrp="1"/>
          </p:cNvSpPr>
          <p:nvPr>
            <p:ph sz="quarter" idx="22" hasCustomPrompt="1"/>
          </p:nvPr>
        </p:nvSpPr>
        <p:spPr>
          <a:xfrm>
            <a:off x="6575596" y="2479897"/>
            <a:ext cx="5016000" cy="2988749"/>
          </a:xfrm>
          <a:prstGeom prst="rect">
            <a:avLst/>
          </a:prstGeom>
        </p:spPr>
        <p:txBody>
          <a:bodyPr/>
          <a:lstStyle>
            <a:lvl1pPr marL="0" indent="0">
              <a:buNone/>
              <a:defRPr/>
            </a:lvl1pPr>
          </a:lstStyle>
          <a:p>
            <a:pPr lvl="0"/>
            <a:r>
              <a:rPr lang="en-GB"/>
              <a:t>Insert object</a:t>
            </a:r>
          </a:p>
        </p:txBody>
      </p:sp>
      <p:sp>
        <p:nvSpPr>
          <p:cNvPr id="13" name="Text Placeholder 7">
            <a:extLst>
              <a:ext uri="{FF2B5EF4-FFF2-40B4-BE49-F238E27FC236}">
                <a16:creationId xmlns:a16="http://schemas.microsoft.com/office/drawing/2014/main" id="{9B366994-C4C7-6DC4-749F-96BA1E12823C}"/>
              </a:ext>
            </a:extLst>
          </p:cNvPr>
          <p:cNvSpPr>
            <a:spLocks noGrp="1"/>
          </p:cNvSpPr>
          <p:nvPr>
            <p:ph type="body" sz="quarter" idx="16" hasCustomPrompt="1"/>
          </p:nvPr>
        </p:nvSpPr>
        <p:spPr>
          <a:xfrm>
            <a:off x="1080000" y="5599841"/>
            <a:ext cx="5016000" cy="414116"/>
          </a:xfrm>
          <a:prstGeom prst="rect">
            <a:avLst/>
          </a:prstGeom>
        </p:spPr>
        <p:txBody>
          <a:bodyPr lIns="0" tIns="0" rIns="72000" bIns="0" numCol="1" spcCol="360000">
            <a:noAutofit/>
          </a:bodyPr>
          <a:lstStyle>
            <a:lvl1pPr marL="0" indent="0">
              <a:lnSpc>
                <a:spcPts val="1500"/>
              </a:lnSpc>
              <a:buNone/>
              <a:defRPr sz="1200" b="1" i="0">
                <a:solidFill>
                  <a:srgbClr val="2A354D"/>
                </a:solidFill>
                <a:latin typeface="Montserrat SemiBold" pitchFamily="2" charset="77"/>
              </a:defRPr>
            </a:lvl1pPr>
            <a:lvl2pPr marL="457206" indent="0">
              <a:buNone/>
              <a:defRPr/>
            </a:lvl2pPr>
          </a:lstStyle>
          <a:p>
            <a:pPr lvl="0"/>
            <a:r>
              <a:rPr lang="en-GB"/>
              <a:t>Detailed object title and description if needed or delete</a:t>
            </a:r>
          </a:p>
        </p:txBody>
      </p:sp>
      <p:sp>
        <p:nvSpPr>
          <p:cNvPr id="15" name="Text Placeholder 7">
            <a:extLst>
              <a:ext uri="{FF2B5EF4-FFF2-40B4-BE49-F238E27FC236}">
                <a16:creationId xmlns:a16="http://schemas.microsoft.com/office/drawing/2014/main" id="{302CE859-4201-EBBB-939C-92D6601903D5}"/>
              </a:ext>
            </a:extLst>
          </p:cNvPr>
          <p:cNvSpPr>
            <a:spLocks noGrp="1"/>
          </p:cNvSpPr>
          <p:nvPr>
            <p:ph type="body" sz="quarter" idx="23" hasCustomPrompt="1"/>
          </p:nvPr>
        </p:nvSpPr>
        <p:spPr>
          <a:xfrm>
            <a:off x="6576094" y="5593702"/>
            <a:ext cx="5016000" cy="414116"/>
          </a:xfrm>
          <a:prstGeom prst="rect">
            <a:avLst/>
          </a:prstGeom>
        </p:spPr>
        <p:txBody>
          <a:bodyPr lIns="0" tIns="0" rIns="72000" bIns="0" numCol="1" spcCol="360000">
            <a:noAutofit/>
          </a:bodyPr>
          <a:lstStyle>
            <a:lvl1pPr marL="0" indent="0">
              <a:lnSpc>
                <a:spcPts val="1500"/>
              </a:lnSpc>
              <a:buNone/>
              <a:defRPr sz="1200" b="1" i="0">
                <a:solidFill>
                  <a:srgbClr val="2A354D"/>
                </a:solidFill>
                <a:latin typeface="Montserrat SemiBold" pitchFamily="2" charset="77"/>
              </a:defRPr>
            </a:lvl1pPr>
            <a:lvl2pPr marL="457206" indent="0">
              <a:buNone/>
              <a:defRPr/>
            </a:lvl2pPr>
          </a:lstStyle>
          <a:p>
            <a:pPr lvl="0"/>
            <a:r>
              <a:rPr lang="en-GB"/>
              <a:t>Detailed object title and description if needed or delete</a:t>
            </a:r>
          </a:p>
        </p:txBody>
      </p:sp>
      <p:sp>
        <p:nvSpPr>
          <p:cNvPr id="17" name="Text Placeholder 7">
            <a:extLst>
              <a:ext uri="{FF2B5EF4-FFF2-40B4-BE49-F238E27FC236}">
                <a16:creationId xmlns:a16="http://schemas.microsoft.com/office/drawing/2014/main" id="{742FDA1D-8DA2-5B6C-90A0-998D5608E5B5}"/>
              </a:ext>
            </a:extLst>
          </p:cNvPr>
          <p:cNvSpPr>
            <a:spLocks noGrp="1"/>
          </p:cNvSpPr>
          <p:nvPr>
            <p:ph type="body" sz="quarter" idx="25" hasCustomPrompt="1"/>
          </p:nvPr>
        </p:nvSpPr>
        <p:spPr>
          <a:xfrm>
            <a:off x="1080001" y="6014551"/>
            <a:ext cx="5015998" cy="422681"/>
          </a:xfrm>
          <a:prstGeom prst="rect">
            <a:avLst/>
          </a:prstGeom>
        </p:spPr>
        <p:txBody>
          <a:bodyPr lIns="0" tIns="0" rIns="72000" bIns="0" numCol="1" spcCol="360000">
            <a:noAutofit/>
          </a:bodyPr>
          <a:lstStyle>
            <a:lvl1pPr marL="0" indent="0">
              <a:lnSpc>
                <a:spcPts val="1500"/>
              </a:lnSpc>
              <a:buNone/>
              <a:defRPr sz="1200" b="0" i="1">
                <a:solidFill>
                  <a:srgbClr val="2A354D"/>
                </a:solidFill>
                <a:latin typeface="Montserrat" pitchFamily="2" charset="77"/>
              </a:defRPr>
            </a:lvl1pPr>
            <a:lvl2pPr marL="457206" indent="0">
              <a:buNone/>
              <a:defRPr/>
            </a:lvl2pPr>
          </a:lstStyle>
          <a:p>
            <a:pPr lvl="0"/>
            <a:r>
              <a:rPr lang="en-GB"/>
              <a:t>Source: if needed or delete </a:t>
            </a:r>
          </a:p>
          <a:p>
            <a:pPr lvl="0"/>
            <a:endParaRPr lang="en-GB"/>
          </a:p>
        </p:txBody>
      </p:sp>
      <p:sp>
        <p:nvSpPr>
          <p:cNvPr id="18" name="Text Placeholder 7">
            <a:extLst>
              <a:ext uri="{FF2B5EF4-FFF2-40B4-BE49-F238E27FC236}">
                <a16:creationId xmlns:a16="http://schemas.microsoft.com/office/drawing/2014/main" id="{E99548E1-F41F-C764-A3AF-44276EDA2FD5}"/>
              </a:ext>
            </a:extLst>
          </p:cNvPr>
          <p:cNvSpPr>
            <a:spLocks noGrp="1"/>
          </p:cNvSpPr>
          <p:nvPr>
            <p:ph type="body" sz="quarter" idx="26" hasCustomPrompt="1"/>
          </p:nvPr>
        </p:nvSpPr>
        <p:spPr>
          <a:xfrm>
            <a:off x="6575599" y="6014551"/>
            <a:ext cx="5015998" cy="422681"/>
          </a:xfrm>
          <a:prstGeom prst="rect">
            <a:avLst/>
          </a:prstGeom>
        </p:spPr>
        <p:txBody>
          <a:bodyPr lIns="0" tIns="0" rIns="72000" bIns="0" numCol="1" spcCol="360000">
            <a:noAutofit/>
          </a:bodyPr>
          <a:lstStyle>
            <a:lvl1pPr marL="0" indent="0">
              <a:lnSpc>
                <a:spcPts val="1500"/>
              </a:lnSpc>
              <a:buNone/>
              <a:defRPr sz="1200" b="0" i="1">
                <a:solidFill>
                  <a:srgbClr val="2A354D"/>
                </a:solidFill>
                <a:latin typeface="Montserrat" pitchFamily="2" charset="77"/>
              </a:defRPr>
            </a:lvl1pPr>
            <a:lvl2pPr marL="457206" indent="0">
              <a:buNone/>
              <a:defRPr/>
            </a:lvl2pPr>
          </a:lstStyle>
          <a:p>
            <a:pPr lvl="0"/>
            <a:r>
              <a:rPr lang="en-GB"/>
              <a:t>Source: if needed or delete </a:t>
            </a:r>
          </a:p>
          <a:p>
            <a:pPr lvl="0"/>
            <a:endParaRPr lang="en-GB"/>
          </a:p>
        </p:txBody>
      </p:sp>
    </p:spTree>
    <p:extLst>
      <p:ext uri="{BB962C8B-B14F-4D97-AF65-F5344CB8AC3E}">
        <p14:creationId xmlns:p14="http://schemas.microsoft.com/office/powerpoint/2010/main" val="418685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TEXT 1 COLUMN">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D01492B-B99C-59BB-F494-BADC822C031F}"/>
              </a:ext>
            </a:extLst>
          </p:cNvPr>
          <p:cNvSpPr>
            <a:spLocks noGrp="1"/>
          </p:cNvSpPr>
          <p:nvPr>
            <p:ph type="title" hasCustomPrompt="1"/>
          </p:nvPr>
        </p:nvSpPr>
        <p:spPr>
          <a:xfrm>
            <a:off x="1080004" y="360004"/>
            <a:ext cx="10515600" cy="747897"/>
          </a:xfrm>
          <a:prstGeom prst="rect">
            <a:avLst/>
          </a:prstGeom>
        </p:spPr>
        <p:txBody>
          <a:bodyPr lIns="0" tIns="0" bIns="0">
            <a:noAutofit/>
          </a:bodyPr>
          <a:lstStyle>
            <a:lvl1pPr>
              <a:defRPr sz="2700" b="1" i="0">
                <a:solidFill>
                  <a:srgbClr val="2A354D"/>
                </a:solidFill>
                <a:latin typeface="Montserrat" pitchFamily="2" charset="77"/>
              </a:defRPr>
            </a:lvl1pPr>
          </a:lstStyle>
          <a:p>
            <a:r>
              <a:rPr lang="en-GB"/>
              <a:t>Body text in a single column</a:t>
            </a:r>
            <a:endParaRPr lang="en-US"/>
          </a:p>
        </p:txBody>
      </p:sp>
      <p:sp>
        <p:nvSpPr>
          <p:cNvPr id="12" name="Text Placeholder 7">
            <a:extLst>
              <a:ext uri="{FF2B5EF4-FFF2-40B4-BE49-F238E27FC236}">
                <a16:creationId xmlns:a16="http://schemas.microsoft.com/office/drawing/2014/main" id="{6EB866A0-E048-8A61-69AC-ECFDC3F2041D}"/>
              </a:ext>
            </a:extLst>
          </p:cNvPr>
          <p:cNvSpPr>
            <a:spLocks noGrp="1"/>
          </p:cNvSpPr>
          <p:nvPr>
            <p:ph type="body" sz="quarter" idx="13" hasCustomPrompt="1"/>
          </p:nvPr>
        </p:nvSpPr>
        <p:spPr>
          <a:xfrm>
            <a:off x="1080004" y="1317813"/>
            <a:ext cx="10515600" cy="4346141"/>
          </a:xfrm>
          <a:prstGeom prst="rect">
            <a:avLst/>
          </a:prstGeom>
        </p:spPr>
        <p:txBody>
          <a:bodyPr lIns="0" tIns="0" rIns="72000" bIns="0" numCol="1" spcCol="360000">
            <a:noAutofit/>
          </a:bodyPr>
          <a:lstStyle>
            <a:lvl1pPr marL="0" indent="0">
              <a:lnSpc>
                <a:spcPct val="100000"/>
              </a:lnSpc>
              <a:buNone/>
              <a:defRPr sz="1401" b="0" i="0">
                <a:solidFill>
                  <a:srgbClr val="2A354D"/>
                </a:solidFill>
                <a:latin typeface="Montserrat" pitchFamily="2" charset="77"/>
              </a:defRPr>
            </a:lvl1pPr>
            <a:lvl2pPr marL="457206" indent="0">
              <a:buNone/>
              <a:defRPr sz="1401" b="0" i="0">
                <a:latin typeface="Montserrat" pitchFamily="2" charset="77"/>
              </a:defRPr>
            </a:lvl2pPr>
            <a:lvl3pPr>
              <a:defRPr sz="1401" b="0" i="0">
                <a:latin typeface="Montserrat" pitchFamily="2" charset="77"/>
              </a:defRPr>
            </a:lvl3pPr>
          </a:lstStyle>
          <a:p>
            <a:pPr lvl="0"/>
            <a:r>
              <a:rPr lang="en-GB"/>
              <a:t>Body copy here. If bullets are needed, use indent and bullet button once for bullet 1, twice for sub bullets.</a:t>
            </a:r>
          </a:p>
          <a:p>
            <a:pPr marL="742959" lvl="1" indent="-285753">
              <a:buFont typeface="Arial" panose="020B0604020202020204" pitchFamily="34" charset="0"/>
              <a:buChar char="•"/>
            </a:pPr>
            <a:r>
              <a:rPr lang="en-US"/>
              <a:t>Bullet 1 here</a:t>
            </a:r>
          </a:p>
          <a:p>
            <a:pPr marL="1428768" marR="0" lvl="2" indent="-285753" algn="l" defTabSz="914411"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Bullet 2 here</a:t>
            </a:r>
          </a:p>
          <a:p>
            <a:pPr marL="742959" lvl="1" indent="-285753">
              <a:buFont typeface="Arial" panose="020B0604020202020204" pitchFamily="34" charset="0"/>
              <a:buChar char="•"/>
            </a:pP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13" name="Slide Number Placeholder 5">
            <a:extLst>
              <a:ext uri="{FF2B5EF4-FFF2-40B4-BE49-F238E27FC236}">
                <a16:creationId xmlns:a16="http://schemas.microsoft.com/office/drawing/2014/main" id="{2069296C-0A5D-440E-127C-425F6CB37F63}"/>
              </a:ext>
            </a:extLst>
          </p:cNvPr>
          <p:cNvSpPr>
            <a:spLocks noGrp="1"/>
          </p:cNvSpPr>
          <p:nvPr>
            <p:ph type="sldNum" sz="quarter" idx="4"/>
          </p:nvPr>
        </p:nvSpPr>
        <p:spPr>
          <a:xfrm>
            <a:off x="9774189" y="6437232"/>
            <a:ext cx="694862" cy="365125"/>
          </a:xfrm>
          <a:prstGeom prst="rect">
            <a:avLst/>
          </a:prstGeom>
        </p:spPr>
        <p:txBody>
          <a:bodyPr vert="horz" lIns="91440" tIns="45720" rIns="91440" bIns="45720" rtlCol="0" anchor="ctr"/>
          <a:lstStyle>
            <a:lvl1pPr algn="r">
              <a:defRPr sz="1200">
                <a:solidFill>
                  <a:srgbClr val="918C8A"/>
                </a:solidFill>
              </a:defRPr>
            </a:lvl1pPr>
          </a:lstStyle>
          <a:p>
            <a:fld id="{983CACB7-BD5B-E04E-9F7F-67AC39F2F8F1}" type="slidenum">
              <a:rPr lang="en-US" smtClean="0"/>
              <a:pPr/>
              <a:t>‹#›</a:t>
            </a:fld>
            <a:endParaRPr lang="en-US"/>
          </a:p>
        </p:txBody>
      </p:sp>
      <p:sp>
        <p:nvSpPr>
          <p:cNvPr id="6" name="Text Placeholder 7">
            <a:extLst>
              <a:ext uri="{FF2B5EF4-FFF2-40B4-BE49-F238E27FC236}">
                <a16:creationId xmlns:a16="http://schemas.microsoft.com/office/drawing/2014/main" id="{36876436-05A2-2B14-736A-EB400CDDD877}"/>
              </a:ext>
            </a:extLst>
          </p:cNvPr>
          <p:cNvSpPr>
            <a:spLocks noGrp="1"/>
          </p:cNvSpPr>
          <p:nvPr>
            <p:ph type="body" sz="quarter" idx="16" hasCustomPrompt="1"/>
          </p:nvPr>
        </p:nvSpPr>
        <p:spPr>
          <a:xfrm>
            <a:off x="1080004" y="5790920"/>
            <a:ext cx="8454619" cy="414116"/>
          </a:xfrm>
          <a:prstGeom prst="rect">
            <a:avLst/>
          </a:prstGeom>
        </p:spPr>
        <p:txBody>
          <a:bodyPr lIns="0" tIns="0" rIns="72000" bIns="0" numCol="1" spcCol="360000">
            <a:noAutofit/>
          </a:bodyPr>
          <a:lstStyle>
            <a:lvl1pPr marL="0" indent="0">
              <a:lnSpc>
                <a:spcPts val="1500"/>
              </a:lnSpc>
              <a:buNone/>
              <a:defRPr sz="1200" b="1" i="0">
                <a:solidFill>
                  <a:srgbClr val="2A354D"/>
                </a:solidFill>
                <a:latin typeface="Montserrat SemiBold" pitchFamily="2" charset="77"/>
              </a:defRPr>
            </a:lvl1pPr>
            <a:lvl2pPr marL="457206" indent="0">
              <a:buNone/>
              <a:defRPr/>
            </a:lvl2pPr>
          </a:lstStyle>
          <a:p>
            <a:pPr lvl="0"/>
            <a:r>
              <a:rPr lang="en-GB"/>
              <a:t>Add reference(s) if needed here or delete</a:t>
            </a:r>
          </a:p>
        </p:txBody>
      </p:sp>
      <p:sp>
        <p:nvSpPr>
          <p:cNvPr id="7" name="Text Placeholder 7">
            <a:extLst>
              <a:ext uri="{FF2B5EF4-FFF2-40B4-BE49-F238E27FC236}">
                <a16:creationId xmlns:a16="http://schemas.microsoft.com/office/drawing/2014/main" id="{B0E83E7C-66CF-77D3-7693-FDDE8DB2D18F}"/>
              </a:ext>
            </a:extLst>
          </p:cNvPr>
          <p:cNvSpPr>
            <a:spLocks noGrp="1"/>
          </p:cNvSpPr>
          <p:nvPr>
            <p:ph type="body" sz="quarter" idx="17" hasCustomPrompt="1"/>
          </p:nvPr>
        </p:nvSpPr>
        <p:spPr>
          <a:xfrm>
            <a:off x="1079507" y="6220643"/>
            <a:ext cx="8454619" cy="414116"/>
          </a:xfrm>
          <a:prstGeom prst="rect">
            <a:avLst/>
          </a:prstGeom>
        </p:spPr>
        <p:txBody>
          <a:bodyPr lIns="0" tIns="0" rIns="72000" bIns="0" numCol="1" spcCol="360000">
            <a:noAutofit/>
          </a:bodyPr>
          <a:lstStyle>
            <a:lvl1pPr marL="0" indent="0">
              <a:lnSpc>
                <a:spcPts val="1500"/>
              </a:lnSpc>
              <a:buNone/>
              <a:defRPr sz="1200" b="0" i="1">
                <a:solidFill>
                  <a:srgbClr val="2A354D"/>
                </a:solidFill>
                <a:latin typeface="Montserrat" pitchFamily="2" charset="77"/>
              </a:defRPr>
            </a:lvl1pPr>
            <a:lvl2pPr marL="457206" indent="0">
              <a:buNone/>
              <a:defRPr/>
            </a:lvl2pPr>
          </a:lstStyle>
          <a:p>
            <a:pPr lvl="0"/>
            <a:r>
              <a:rPr lang="en-GB"/>
              <a:t>Source: if needed or delete </a:t>
            </a:r>
          </a:p>
          <a:p>
            <a:pPr lvl="0"/>
            <a:endParaRPr lang="en-GB"/>
          </a:p>
        </p:txBody>
      </p:sp>
    </p:spTree>
    <p:extLst>
      <p:ext uri="{BB962C8B-B14F-4D97-AF65-F5344CB8AC3E}">
        <p14:creationId xmlns:p14="http://schemas.microsoft.com/office/powerpoint/2010/main" val="4045376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TEXT 2 COLUMNS">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D01492B-B99C-59BB-F494-BADC822C031F}"/>
              </a:ext>
            </a:extLst>
          </p:cNvPr>
          <p:cNvSpPr>
            <a:spLocks noGrp="1"/>
          </p:cNvSpPr>
          <p:nvPr>
            <p:ph type="title" hasCustomPrompt="1"/>
          </p:nvPr>
        </p:nvSpPr>
        <p:spPr>
          <a:xfrm>
            <a:off x="1080004" y="360004"/>
            <a:ext cx="10515600" cy="747897"/>
          </a:xfrm>
          <a:prstGeom prst="rect">
            <a:avLst/>
          </a:prstGeom>
        </p:spPr>
        <p:txBody>
          <a:bodyPr lIns="0" tIns="0" bIns="0">
            <a:noAutofit/>
          </a:bodyPr>
          <a:lstStyle>
            <a:lvl1pPr>
              <a:defRPr sz="2700" b="1" i="0">
                <a:solidFill>
                  <a:srgbClr val="2A354D"/>
                </a:solidFill>
                <a:latin typeface="Montserrat" pitchFamily="2" charset="77"/>
              </a:defRPr>
            </a:lvl1pPr>
          </a:lstStyle>
          <a:p>
            <a:r>
              <a:rPr lang="en-GB"/>
              <a:t>Body text in two columns</a:t>
            </a:r>
            <a:endParaRPr lang="en-US"/>
          </a:p>
        </p:txBody>
      </p:sp>
      <p:sp>
        <p:nvSpPr>
          <p:cNvPr id="10" name="Text Placeholder 7">
            <a:extLst>
              <a:ext uri="{FF2B5EF4-FFF2-40B4-BE49-F238E27FC236}">
                <a16:creationId xmlns:a16="http://schemas.microsoft.com/office/drawing/2014/main" id="{B2058304-BA29-2DC3-099F-EA55EEAC2DAA}"/>
              </a:ext>
            </a:extLst>
          </p:cNvPr>
          <p:cNvSpPr>
            <a:spLocks noGrp="1"/>
          </p:cNvSpPr>
          <p:nvPr>
            <p:ph type="body" sz="quarter" idx="13" hasCustomPrompt="1"/>
          </p:nvPr>
        </p:nvSpPr>
        <p:spPr>
          <a:xfrm>
            <a:off x="1080004" y="1317816"/>
            <a:ext cx="10515600" cy="4328385"/>
          </a:xfrm>
          <a:prstGeom prst="rect">
            <a:avLst/>
          </a:prstGeom>
        </p:spPr>
        <p:txBody>
          <a:bodyPr lIns="0" tIns="0" rIns="72000" bIns="0" numCol="2" spcCol="360000">
            <a:noAutofit/>
          </a:bodyPr>
          <a:lstStyle>
            <a:lvl1pPr marL="0" indent="0">
              <a:lnSpc>
                <a:spcPct val="100000"/>
              </a:lnSpc>
              <a:buNone/>
              <a:defRPr sz="1401" b="0" i="0">
                <a:solidFill>
                  <a:srgbClr val="2A354D"/>
                </a:solidFill>
                <a:latin typeface="Montserrat" pitchFamily="2" charset="77"/>
              </a:defRPr>
            </a:lvl1pPr>
            <a:lvl2pPr marL="457206" indent="0">
              <a:buNone/>
              <a:defRPr sz="1401" b="0" i="0">
                <a:latin typeface="Montserrat" pitchFamily="2" charset="77"/>
              </a:defRPr>
            </a:lvl2pPr>
            <a:lvl3pPr>
              <a:defRPr sz="1401" b="0" i="0">
                <a:latin typeface="Montserrat" pitchFamily="2" charset="77"/>
              </a:defRPr>
            </a:lvl3pPr>
          </a:lstStyle>
          <a:p>
            <a:pPr lvl="0"/>
            <a:r>
              <a:rPr lang="en-GB"/>
              <a:t>Body copy here. If bullets are needed, use indent and bullet button once for bullet 1, twice for sub bullets.</a:t>
            </a:r>
          </a:p>
          <a:p>
            <a:pPr marL="742959" lvl="1" indent="-285753">
              <a:buFont typeface="Arial" panose="020B0604020202020204" pitchFamily="34" charset="0"/>
              <a:buChar char="•"/>
            </a:pPr>
            <a:r>
              <a:rPr lang="en-US"/>
              <a:t>Bullet 1 here</a:t>
            </a:r>
          </a:p>
          <a:p>
            <a:pPr marL="1428768" marR="0" lvl="2" indent="-285753" algn="l" defTabSz="914411"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Bullet 2 here</a:t>
            </a:r>
          </a:p>
          <a:p>
            <a:pPr marL="742959" lvl="1" indent="-285753">
              <a:buFont typeface="Arial" panose="020B0604020202020204" pitchFamily="34" charset="0"/>
              <a:buChar char="•"/>
            </a:pP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11" name="Slide Number Placeholder 5">
            <a:extLst>
              <a:ext uri="{FF2B5EF4-FFF2-40B4-BE49-F238E27FC236}">
                <a16:creationId xmlns:a16="http://schemas.microsoft.com/office/drawing/2014/main" id="{FDF34814-6476-DEA8-4E8F-381849C2E850}"/>
              </a:ext>
            </a:extLst>
          </p:cNvPr>
          <p:cNvSpPr>
            <a:spLocks noGrp="1"/>
          </p:cNvSpPr>
          <p:nvPr>
            <p:ph type="sldNum" sz="quarter" idx="4"/>
          </p:nvPr>
        </p:nvSpPr>
        <p:spPr>
          <a:xfrm>
            <a:off x="9774189" y="6437232"/>
            <a:ext cx="694862" cy="365125"/>
          </a:xfrm>
          <a:prstGeom prst="rect">
            <a:avLst/>
          </a:prstGeom>
        </p:spPr>
        <p:txBody>
          <a:bodyPr vert="horz" lIns="91440" tIns="45720" rIns="91440" bIns="45720" rtlCol="0" anchor="ctr"/>
          <a:lstStyle>
            <a:lvl1pPr algn="r">
              <a:defRPr sz="1200">
                <a:solidFill>
                  <a:srgbClr val="918C8A"/>
                </a:solidFill>
              </a:defRPr>
            </a:lvl1pPr>
          </a:lstStyle>
          <a:p>
            <a:fld id="{983CACB7-BD5B-E04E-9F7F-67AC39F2F8F1}" type="slidenum">
              <a:rPr lang="en-US" smtClean="0"/>
              <a:pPr/>
              <a:t>‹#›</a:t>
            </a:fld>
            <a:endParaRPr lang="en-US"/>
          </a:p>
        </p:txBody>
      </p:sp>
      <p:sp>
        <p:nvSpPr>
          <p:cNvPr id="6" name="Text Placeholder 7">
            <a:extLst>
              <a:ext uri="{FF2B5EF4-FFF2-40B4-BE49-F238E27FC236}">
                <a16:creationId xmlns:a16="http://schemas.microsoft.com/office/drawing/2014/main" id="{F0D9C295-4940-58AD-DDE6-D1AD163002B1}"/>
              </a:ext>
            </a:extLst>
          </p:cNvPr>
          <p:cNvSpPr>
            <a:spLocks noGrp="1"/>
          </p:cNvSpPr>
          <p:nvPr>
            <p:ph type="body" sz="quarter" idx="16" hasCustomPrompt="1"/>
          </p:nvPr>
        </p:nvSpPr>
        <p:spPr>
          <a:xfrm>
            <a:off x="1080004" y="5790920"/>
            <a:ext cx="8454619" cy="414116"/>
          </a:xfrm>
          <a:prstGeom prst="rect">
            <a:avLst/>
          </a:prstGeom>
        </p:spPr>
        <p:txBody>
          <a:bodyPr lIns="0" tIns="0" rIns="72000" bIns="0" numCol="1" spcCol="360000">
            <a:noAutofit/>
          </a:bodyPr>
          <a:lstStyle>
            <a:lvl1pPr marL="0" indent="0">
              <a:lnSpc>
                <a:spcPts val="1500"/>
              </a:lnSpc>
              <a:buNone/>
              <a:defRPr sz="1200" b="1" i="0">
                <a:solidFill>
                  <a:srgbClr val="2A354D"/>
                </a:solidFill>
                <a:latin typeface="Montserrat SemiBold" pitchFamily="2" charset="77"/>
              </a:defRPr>
            </a:lvl1pPr>
            <a:lvl2pPr marL="457206" indent="0">
              <a:buNone/>
              <a:defRPr/>
            </a:lvl2pPr>
          </a:lstStyle>
          <a:p>
            <a:pPr lvl="0"/>
            <a:r>
              <a:rPr lang="en-GB"/>
              <a:t>Add reference(s) if needed here or delete</a:t>
            </a:r>
          </a:p>
        </p:txBody>
      </p:sp>
      <p:sp>
        <p:nvSpPr>
          <p:cNvPr id="7" name="Text Placeholder 7">
            <a:extLst>
              <a:ext uri="{FF2B5EF4-FFF2-40B4-BE49-F238E27FC236}">
                <a16:creationId xmlns:a16="http://schemas.microsoft.com/office/drawing/2014/main" id="{5ACAAEFA-4FF1-BA50-EE10-E55513534B2D}"/>
              </a:ext>
            </a:extLst>
          </p:cNvPr>
          <p:cNvSpPr>
            <a:spLocks noGrp="1"/>
          </p:cNvSpPr>
          <p:nvPr>
            <p:ph type="body" sz="quarter" idx="17" hasCustomPrompt="1"/>
          </p:nvPr>
        </p:nvSpPr>
        <p:spPr>
          <a:xfrm>
            <a:off x="1079507" y="6220643"/>
            <a:ext cx="8454619" cy="414116"/>
          </a:xfrm>
          <a:prstGeom prst="rect">
            <a:avLst/>
          </a:prstGeom>
        </p:spPr>
        <p:txBody>
          <a:bodyPr lIns="0" tIns="0" rIns="72000" bIns="0" numCol="1" spcCol="360000">
            <a:noAutofit/>
          </a:bodyPr>
          <a:lstStyle>
            <a:lvl1pPr marL="0" indent="0">
              <a:lnSpc>
                <a:spcPts val="1500"/>
              </a:lnSpc>
              <a:buNone/>
              <a:defRPr sz="1200" b="0" i="1">
                <a:solidFill>
                  <a:srgbClr val="2A354D"/>
                </a:solidFill>
                <a:latin typeface="Montserrat" pitchFamily="2" charset="77"/>
              </a:defRPr>
            </a:lvl1pPr>
            <a:lvl2pPr marL="457206" indent="0">
              <a:buNone/>
              <a:defRPr/>
            </a:lvl2pPr>
          </a:lstStyle>
          <a:p>
            <a:pPr lvl="0"/>
            <a:r>
              <a:rPr lang="en-GB"/>
              <a:t>Source: if needed or delete </a:t>
            </a:r>
          </a:p>
          <a:p>
            <a:pPr lvl="0"/>
            <a:endParaRPr lang="en-GB"/>
          </a:p>
        </p:txBody>
      </p:sp>
    </p:spTree>
    <p:extLst>
      <p:ext uri="{BB962C8B-B14F-4D97-AF65-F5344CB8AC3E}">
        <p14:creationId xmlns:p14="http://schemas.microsoft.com/office/powerpoint/2010/main" val="2939751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SHADED BOX">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A500FB1-1AF0-8A3D-E11A-5326BE8C9F44}"/>
              </a:ext>
            </a:extLst>
          </p:cNvPr>
          <p:cNvSpPr/>
          <p:nvPr userDrawn="1"/>
        </p:nvSpPr>
        <p:spPr>
          <a:xfrm>
            <a:off x="576000" y="1454150"/>
            <a:ext cx="11616000" cy="4091627"/>
          </a:xfrm>
          <a:custGeom>
            <a:avLst/>
            <a:gdLst/>
            <a:ahLst/>
            <a:cxnLst/>
            <a:rect l="l" t="t" r="r" b="b"/>
            <a:pathLst>
              <a:path w="11653520" h="6858000">
                <a:moveTo>
                  <a:pt x="11653202" y="0"/>
                </a:moveTo>
                <a:lnTo>
                  <a:pt x="0" y="0"/>
                </a:lnTo>
                <a:lnTo>
                  <a:pt x="0" y="6858000"/>
                </a:lnTo>
                <a:lnTo>
                  <a:pt x="11653202" y="6858000"/>
                </a:lnTo>
                <a:lnTo>
                  <a:pt x="11653202" y="0"/>
                </a:lnTo>
                <a:close/>
              </a:path>
            </a:pathLst>
          </a:custGeom>
          <a:solidFill>
            <a:srgbClr val="3D5073">
              <a:alpha val="10000"/>
            </a:srgbClr>
          </a:solidFill>
        </p:spPr>
        <p:txBody>
          <a:bodyPr wrap="square" lIns="0" tIns="0" rIns="0" bIns="0" rtlCol="0"/>
          <a:lstStyle/>
          <a:p>
            <a:endParaRPr sz="1801"/>
          </a:p>
        </p:txBody>
      </p:sp>
      <p:sp>
        <p:nvSpPr>
          <p:cNvPr id="3" name="Content Placeholder 2">
            <a:extLst>
              <a:ext uri="{FF2B5EF4-FFF2-40B4-BE49-F238E27FC236}">
                <a16:creationId xmlns:a16="http://schemas.microsoft.com/office/drawing/2014/main" id="{09899A56-E5FF-166F-7F72-13D19FE40E9D}"/>
              </a:ext>
            </a:extLst>
          </p:cNvPr>
          <p:cNvSpPr>
            <a:spLocks noGrp="1"/>
          </p:cNvSpPr>
          <p:nvPr>
            <p:ph idx="1" hasCustomPrompt="1"/>
          </p:nvPr>
        </p:nvSpPr>
        <p:spPr>
          <a:xfrm>
            <a:off x="1080004" y="1714772"/>
            <a:ext cx="10515600" cy="454437"/>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bIns="0"/>
          <a:lstStyle>
            <a:lvl1pPr marL="0" indent="0" hangingPunct="1">
              <a:spcAft>
                <a:spcPts val="1200"/>
              </a:spcAft>
              <a:buNone/>
              <a:defRPr sz="1900" b="0" i="0" spc="-50" baseline="0">
                <a:solidFill>
                  <a:srgbClr val="3D5073"/>
                </a:solidFill>
                <a:latin typeface="Montserrat Medium" pitchFamily="2" charset="77"/>
              </a:defRPr>
            </a:lvl1pPr>
            <a:lvl2pPr marL="628659" indent="-171453">
              <a:buFont typeface="Arial" panose="020B0604020202020204" pitchFamily="34" charset="0"/>
              <a:buChar char="•"/>
              <a:defRPr sz="1200">
                <a:solidFill>
                  <a:schemeClr val="tx1"/>
                </a:solidFill>
                <a:latin typeface="Montserrat" pitchFamily="2" charset="77"/>
              </a:defRPr>
            </a:lvl2pPr>
          </a:lstStyle>
          <a:p>
            <a:pPr lvl="0"/>
            <a:r>
              <a:rPr lang="en-GB"/>
              <a:t>Put sub title if needed here. If not delete and move body up </a:t>
            </a:r>
          </a:p>
          <a:p>
            <a:pPr lvl="0"/>
            <a:endParaRPr lang="en-GB"/>
          </a:p>
        </p:txBody>
      </p:sp>
      <p:sp>
        <p:nvSpPr>
          <p:cNvPr id="8" name="Text Placeholder 7">
            <a:extLst>
              <a:ext uri="{FF2B5EF4-FFF2-40B4-BE49-F238E27FC236}">
                <a16:creationId xmlns:a16="http://schemas.microsoft.com/office/drawing/2014/main" id="{2689144F-C48E-ABCC-B2DA-CAC910A1CE0E}"/>
              </a:ext>
            </a:extLst>
          </p:cNvPr>
          <p:cNvSpPr>
            <a:spLocks noGrp="1"/>
          </p:cNvSpPr>
          <p:nvPr>
            <p:ph type="body" sz="quarter" idx="13" hasCustomPrompt="1"/>
          </p:nvPr>
        </p:nvSpPr>
        <p:spPr>
          <a:xfrm>
            <a:off x="1080004" y="2358115"/>
            <a:ext cx="10515600" cy="2886075"/>
          </a:xfrm>
          <a:prstGeom prst="rect">
            <a:avLst/>
          </a:prstGeom>
        </p:spPr>
        <p:txBody>
          <a:bodyPr lIns="0" tIns="0" rIns="72000" bIns="0" numCol="2" spcCol="360000">
            <a:noAutofit/>
          </a:bodyPr>
          <a:lstStyle>
            <a:lvl1pPr marL="0" indent="0">
              <a:lnSpc>
                <a:spcPct val="100000"/>
              </a:lnSpc>
              <a:buNone/>
              <a:defRPr sz="1401" b="0" i="0">
                <a:solidFill>
                  <a:srgbClr val="2A354D"/>
                </a:solidFill>
                <a:latin typeface="Montserrat" pitchFamily="2" charset="77"/>
              </a:defRPr>
            </a:lvl1pPr>
            <a:lvl2pPr marL="457206" indent="0">
              <a:buNone/>
              <a:defRPr sz="1401" b="0" i="0">
                <a:latin typeface="Montserrat" pitchFamily="2" charset="77"/>
              </a:defRPr>
            </a:lvl2pPr>
            <a:lvl3pPr>
              <a:defRPr sz="1401" b="0" i="0">
                <a:latin typeface="Montserrat" pitchFamily="2" charset="77"/>
              </a:defRPr>
            </a:lvl3pPr>
          </a:lstStyle>
          <a:p>
            <a:pPr lvl="0"/>
            <a:r>
              <a:rPr lang="en-GB"/>
              <a:t>Body copy here. If bullets are needed, use indent and bullet button once for bullet 1, twice for sub bullets.</a:t>
            </a:r>
          </a:p>
          <a:p>
            <a:pPr marL="742959" lvl="1" indent="-285753">
              <a:buFont typeface="Arial" panose="020B0604020202020204" pitchFamily="34" charset="0"/>
              <a:buChar char="•"/>
            </a:pPr>
            <a:r>
              <a:rPr lang="en-US"/>
              <a:t>Bullet 1 here</a:t>
            </a:r>
          </a:p>
          <a:p>
            <a:pPr marL="1428768" marR="0" lvl="2" indent="-285753" algn="l" defTabSz="914411"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Bullet 2 here</a:t>
            </a:r>
          </a:p>
        </p:txBody>
      </p:sp>
      <p:sp>
        <p:nvSpPr>
          <p:cNvPr id="9" name="Title 8">
            <a:extLst>
              <a:ext uri="{FF2B5EF4-FFF2-40B4-BE49-F238E27FC236}">
                <a16:creationId xmlns:a16="http://schemas.microsoft.com/office/drawing/2014/main" id="{9D01492B-B99C-59BB-F494-BADC822C031F}"/>
              </a:ext>
            </a:extLst>
          </p:cNvPr>
          <p:cNvSpPr>
            <a:spLocks noGrp="1"/>
          </p:cNvSpPr>
          <p:nvPr>
            <p:ph type="title" hasCustomPrompt="1"/>
          </p:nvPr>
        </p:nvSpPr>
        <p:spPr>
          <a:xfrm>
            <a:off x="1080004" y="360004"/>
            <a:ext cx="10515600" cy="747897"/>
          </a:xfrm>
          <a:prstGeom prst="rect">
            <a:avLst/>
          </a:prstGeom>
        </p:spPr>
        <p:txBody>
          <a:bodyPr lIns="0" tIns="0" bIns="0">
            <a:noAutofit/>
          </a:bodyPr>
          <a:lstStyle>
            <a:lvl1pPr>
              <a:defRPr sz="2700" b="1" i="0">
                <a:solidFill>
                  <a:srgbClr val="2A354D"/>
                </a:solidFill>
                <a:latin typeface="Montserrat" pitchFamily="2" charset="77"/>
              </a:defRPr>
            </a:lvl1pPr>
          </a:lstStyle>
          <a:p>
            <a:r>
              <a:rPr lang="en-GB"/>
              <a:t>Text on shaded background</a:t>
            </a:r>
            <a:endParaRPr lang="en-US"/>
          </a:p>
        </p:txBody>
      </p:sp>
      <p:sp>
        <p:nvSpPr>
          <p:cNvPr id="10" name="Slide Number Placeholder 5">
            <a:extLst>
              <a:ext uri="{FF2B5EF4-FFF2-40B4-BE49-F238E27FC236}">
                <a16:creationId xmlns:a16="http://schemas.microsoft.com/office/drawing/2014/main" id="{9C75C630-B521-AAB3-FC9D-ACCA0BB662F4}"/>
              </a:ext>
            </a:extLst>
          </p:cNvPr>
          <p:cNvSpPr>
            <a:spLocks noGrp="1"/>
          </p:cNvSpPr>
          <p:nvPr>
            <p:ph type="sldNum" sz="quarter" idx="4"/>
          </p:nvPr>
        </p:nvSpPr>
        <p:spPr>
          <a:xfrm>
            <a:off x="9774189" y="6437232"/>
            <a:ext cx="694862" cy="365125"/>
          </a:xfrm>
          <a:prstGeom prst="rect">
            <a:avLst/>
          </a:prstGeom>
        </p:spPr>
        <p:txBody>
          <a:bodyPr vert="horz" lIns="91440" tIns="45720" rIns="91440" bIns="45720" rtlCol="0" anchor="ctr"/>
          <a:lstStyle>
            <a:lvl1pPr algn="r">
              <a:defRPr sz="1200">
                <a:solidFill>
                  <a:srgbClr val="918C8A"/>
                </a:solidFill>
              </a:defRPr>
            </a:lvl1pPr>
          </a:lstStyle>
          <a:p>
            <a:fld id="{983CACB7-BD5B-E04E-9F7F-67AC39F2F8F1}" type="slidenum">
              <a:rPr lang="en-US" smtClean="0"/>
              <a:pPr/>
              <a:t>‹#›</a:t>
            </a:fld>
            <a:endParaRPr lang="en-US"/>
          </a:p>
        </p:txBody>
      </p:sp>
      <p:sp>
        <p:nvSpPr>
          <p:cNvPr id="6" name="Text Placeholder 7">
            <a:extLst>
              <a:ext uri="{FF2B5EF4-FFF2-40B4-BE49-F238E27FC236}">
                <a16:creationId xmlns:a16="http://schemas.microsoft.com/office/drawing/2014/main" id="{0EFF1F9A-8280-F674-D187-1DBB7CECB2A0}"/>
              </a:ext>
            </a:extLst>
          </p:cNvPr>
          <p:cNvSpPr>
            <a:spLocks noGrp="1"/>
          </p:cNvSpPr>
          <p:nvPr>
            <p:ph type="body" sz="quarter" idx="16" hasCustomPrompt="1"/>
          </p:nvPr>
        </p:nvSpPr>
        <p:spPr>
          <a:xfrm>
            <a:off x="1080004" y="5790920"/>
            <a:ext cx="8454619" cy="414116"/>
          </a:xfrm>
          <a:prstGeom prst="rect">
            <a:avLst/>
          </a:prstGeom>
        </p:spPr>
        <p:txBody>
          <a:bodyPr lIns="0" tIns="0" rIns="72000" bIns="0" numCol="1" spcCol="360000">
            <a:noAutofit/>
          </a:bodyPr>
          <a:lstStyle>
            <a:lvl1pPr marL="0" indent="0">
              <a:lnSpc>
                <a:spcPts val="1500"/>
              </a:lnSpc>
              <a:buNone/>
              <a:defRPr sz="1200" b="1" i="0">
                <a:solidFill>
                  <a:srgbClr val="2A354D"/>
                </a:solidFill>
                <a:latin typeface="Montserrat SemiBold" pitchFamily="2" charset="77"/>
              </a:defRPr>
            </a:lvl1pPr>
            <a:lvl2pPr marL="457206" indent="0">
              <a:buNone/>
              <a:defRPr/>
            </a:lvl2pPr>
          </a:lstStyle>
          <a:p>
            <a:pPr lvl="0"/>
            <a:r>
              <a:rPr lang="en-GB"/>
              <a:t>Add reference(s) if needed here or delete</a:t>
            </a:r>
          </a:p>
        </p:txBody>
      </p:sp>
      <p:sp>
        <p:nvSpPr>
          <p:cNvPr id="7" name="Text Placeholder 7">
            <a:extLst>
              <a:ext uri="{FF2B5EF4-FFF2-40B4-BE49-F238E27FC236}">
                <a16:creationId xmlns:a16="http://schemas.microsoft.com/office/drawing/2014/main" id="{B188D906-1F9C-4ED7-D306-C0DE7EDC1E0F}"/>
              </a:ext>
            </a:extLst>
          </p:cNvPr>
          <p:cNvSpPr>
            <a:spLocks noGrp="1"/>
          </p:cNvSpPr>
          <p:nvPr>
            <p:ph type="body" sz="quarter" idx="17" hasCustomPrompt="1"/>
          </p:nvPr>
        </p:nvSpPr>
        <p:spPr>
          <a:xfrm>
            <a:off x="1079507" y="6220643"/>
            <a:ext cx="8454619" cy="414116"/>
          </a:xfrm>
          <a:prstGeom prst="rect">
            <a:avLst/>
          </a:prstGeom>
        </p:spPr>
        <p:txBody>
          <a:bodyPr lIns="0" tIns="0" rIns="72000" bIns="0" numCol="1" spcCol="360000">
            <a:noAutofit/>
          </a:bodyPr>
          <a:lstStyle>
            <a:lvl1pPr marL="0" indent="0">
              <a:lnSpc>
                <a:spcPts val="1500"/>
              </a:lnSpc>
              <a:buNone/>
              <a:defRPr sz="1200" b="0" i="1">
                <a:solidFill>
                  <a:srgbClr val="2A354D"/>
                </a:solidFill>
                <a:latin typeface="Montserrat" pitchFamily="2" charset="77"/>
              </a:defRPr>
            </a:lvl1pPr>
            <a:lvl2pPr marL="457206" indent="0">
              <a:buNone/>
              <a:defRPr/>
            </a:lvl2pPr>
          </a:lstStyle>
          <a:p>
            <a:pPr lvl="0"/>
            <a:r>
              <a:rPr lang="en-GB"/>
              <a:t>Source: if needed or delete </a:t>
            </a:r>
          </a:p>
          <a:p>
            <a:pPr lvl="0"/>
            <a:endParaRPr lang="en-GB"/>
          </a:p>
        </p:txBody>
      </p:sp>
    </p:spTree>
    <p:extLst>
      <p:ext uri="{BB962C8B-B14F-4D97-AF65-F5344CB8AC3E}">
        <p14:creationId xmlns:p14="http://schemas.microsoft.com/office/powerpoint/2010/main" val="2743849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BASIC PRESENTA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FE0FA9-B2FE-5F27-3DD3-CB1E905B1F86}"/>
              </a:ext>
            </a:extLst>
          </p:cNvPr>
          <p:cNvSpPr>
            <a:spLocks noGrp="1"/>
          </p:cNvSpPr>
          <p:nvPr>
            <p:ph type="sldNum" sz="quarter" idx="10"/>
          </p:nvPr>
        </p:nvSpPr>
        <p:spPr/>
        <p:txBody>
          <a:bodyPr/>
          <a:lstStyle/>
          <a:p>
            <a:fld id="{983CACB7-BD5B-E04E-9F7F-67AC39F2F8F1}" type="slidenum">
              <a:rPr lang="en-US" smtClean="0"/>
              <a:pPr/>
              <a:t>‹#›</a:t>
            </a:fld>
            <a:endParaRPr lang="en-US"/>
          </a:p>
        </p:txBody>
      </p:sp>
      <p:sp>
        <p:nvSpPr>
          <p:cNvPr id="4" name="Title 8">
            <a:extLst>
              <a:ext uri="{FF2B5EF4-FFF2-40B4-BE49-F238E27FC236}">
                <a16:creationId xmlns:a16="http://schemas.microsoft.com/office/drawing/2014/main" id="{9841CA97-1DD2-97E9-892D-D16100A99D17}"/>
              </a:ext>
            </a:extLst>
          </p:cNvPr>
          <p:cNvSpPr>
            <a:spLocks noGrp="1"/>
          </p:cNvSpPr>
          <p:nvPr>
            <p:ph type="title" hasCustomPrompt="1"/>
          </p:nvPr>
        </p:nvSpPr>
        <p:spPr>
          <a:xfrm>
            <a:off x="1080004" y="360004"/>
            <a:ext cx="10515600" cy="747897"/>
          </a:xfrm>
          <a:prstGeom prst="rect">
            <a:avLst/>
          </a:prstGeom>
        </p:spPr>
        <p:txBody>
          <a:bodyPr lIns="0" tIns="0" bIns="0">
            <a:noAutofit/>
          </a:bodyPr>
          <a:lstStyle>
            <a:lvl1pPr>
              <a:defRPr sz="2700" b="1" i="0">
                <a:solidFill>
                  <a:srgbClr val="2A354D"/>
                </a:solidFill>
                <a:latin typeface="Montserrat" pitchFamily="2" charset="77"/>
              </a:defRPr>
            </a:lvl1pPr>
          </a:lstStyle>
          <a:p>
            <a:r>
              <a:rPr lang="en-GB"/>
              <a:t>Basic presentation layout with bullet points</a:t>
            </a:r>
            <a:endParaRPr lang="en-US"/>
          </a:p>
        </p:txBody>
      </p:sp>
      <p:sp>
        <p:nvSpPr>
          <p:cNvPr id="5" name="Text Placeholder 7">
            <a:extLst>
              <a:ext uri="{FF2B5EF4-FFF2-40B4-BE49-F238E27FC236}">
                <a16:creationId xmlns:a16="http://schemas.microsoft.com/office/drawing/2014/main" id="{92763B9D-79AB-EB03-3EC1-849B5856310E}"/>
              </a:ext>
            </a:extLst>
          </p:cNvPr>
          <p:cNvSpPr>
            <a:spLocks noGrp="1"/>
          </p:cNvSpPr>
          <p:nvPr>
            <p:ph type="body" sz="quarter" idx="13" hasCustomPrompt="1"/>
          </p:nvPr>
        </p:nvSpPr>
        <p:spPr>
          <a:xfrm>
            <a:off x="1080004" y="1317812"/>
            <a:ext cx="10515600" cy="4894729"/>
          </a:xfrm>
          <a:prstGeom prst="rect">
            <a:avLst/>
          </a:prstGeom>
        </p:spPr>
        <p:txBody>
          <a:bodyPr lIns="0" tIns="0" rIns="72000" bIns="0" numCol="1" spcCol="360000">
            <a:noAutofit/>
          </a:bodyPr>
          <a:lstStyle>
            <a:lvl1pPr marL="285753" indent="-285753">
              <a:lnSpc>
                <a:spcPct val="100000"/>
              </a:lnSpc>
              <a:buFont typeface="Arial" panose="020B0604020202020204" pitchFamily="34" charset="0"/>
              <a:buChar char="•"/>
              <a:defRPr sz="1801" b="0" i="0">
                <a:solidFill>
                  <a:srgbClr val="2A354D"/>
                </a:solidFill>
                <a:latin typeface="Montserrat" pitchFamily="2" charset="77"/>
              </a:defRPr>
            </a:lvl1pPr>
            <a:lvl2pPr marL="457206" indent="0">
              <a:buNone/>
              <a:defRPr sz="1801" b="0" i="0">
                <a:latin typeface="Montserrat" pitchFamily="2" charset="77"/>
              </a:defRPr>
            </a:lvl2pPr>
            <a:lvl3pPr>
              <a:defRPr sz="1801" b="0" i="0">
                <a:latin typeface="Montserrat" pitchFamily="2" charset="77"/>
              </a:defRPr>
            </a:lvl3pPr>
          </a:lstStyle>
          <a:p>
            <a:pPr lvl="0"/>
            <a:r>
              <a:rPr lang="en-GB"/>
              <a:t>Body copy here. If bullets are needed, use indent and bullet button once for bullet 1, twice for sub bullets.</a:t>
            </a:r>
          </a:p>
          <a:p>
            <a:pPr marL="742959" lvl="1" indent="-285753">
              <a:buFont typeface="Arial" panose="020B0604020202020204" pitchFamily="34" charset="0"/>
              <a:buChar char="•"/>
            </a:pPr>
            <a:r>
              <a:rPr lang="en-US"/>
              <a:t>Bullet 1 here</a:t>
            </a:r>
          </a:p>
          <a:p>
            <a:pPr marL="1428768" marR="0" lvl="2" indent="-285753" algn="l" defTabSz="914411"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Bullet 2 here</a:t>
            </a:r>
          </a:p>
          <a:p>
            <a:pPr marL="742959" lvl="1" indent="-285753">
              <a:buFont typeface="Arial" panose="020B0604020202020204" pitchFamily="34" charset="0"/>
              <a:buChar char="•"/>
            </a:pP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Tree>
    <p:extLst>
      <p:ext uri="{BB962C8B-B14F-4D97-AF65-F5344CB8AC3E}">
        <p14:creationId xmlns:p14="http://schemas.microsoft.com/office/powerpoint/2010/main" val="3276413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92DB7-BDD1-9C3B-B25E-77E203651B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92C72D-D77E-D4B4-EA8D-94386060AD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E36B31-47F4-3229-C21C-7A9D0B33E3E5}"/>
              </a:ext>
            </a:extLst>
          </p:cNvPr>
          <p:cNvSpPr>
            <a:spLocks noGrp="1"/>
          </p:cNvSpPr>
          <p:nvPr>
            <p:ph type="dt" sz="half" idx="10"/>
          </p:nvPr>
        </p:nvSpPr>
        <p:spPr/>
        <p:txBody>
          <a:bodyPr/>
          <a:lstStyle/>
          <a:p>
            <a:fld id="{ACC97F1C-D4B7-45FF-9E32-6C85A2A41A61}" type="datetimeFigureOut">
              <a:rPr lang="en-GB" smtClean="0"/>
              <a:t>08/10/2025</a:t>
            </a:fld>
            <a:endParaRPr lang="en-GB"/>
          </a:p>
        </p:txBody>
      </p:sp>
      <p:sp>
        <p:nvSpPr>
          <p:cNvPr id="5" name="Footer Placeholder 4">
            <a:extLst>
              <a:ext uri="{FF2B5EF4-FFF2-40B4-BE49-F238E27FC236}">
                <a16:creationId xmlns:a16="http://schemas.microsoft.com/office/drawing/2014/main" id="{FF20E10B-55BF-6466-9214-65C2A46B4F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09F858-A245-8177-F866-6F349B2DDDED}"/>
              </a:ext>
            </a:extLst>
          </p:cNvPr>
          <p:cNvSpPr>
            <a:spLocks noGrp="1"/>
          </p:cNvSpPr>
          <p:nvPr>
            <p:ph type="sldNum" sz="quarter" idx="12"/>
          </p:nvPr>
        </p:nvSpPr>
        <p:spPr/>
        <p:txBody>
          <a:bodyPr/>
          <a:lstStyle/>
          <a:p>
            <a:fld id="{E6B62B44-58ED-40A0-8364-A42CDC7FB506}" type="slidenum">
              <a:rPr lang="en-GB" smtClean="0"/>
              <a:t>‹#›</a:t>
            </a:fld>
            <a:endParaRPr lang="en-GB"/>
          </a:p>
        </p:txBody>
      </p:sp>
    </p:spTree>
    <p:extLst>
      <p:ext uri="{BB962C8B-B14F-4D97-AF65-F5344CB8AC3E}">
        <p14:creationId xmlns:p14="http://schemas.microsoft.com/office/powerpoint/2010/main" val="3336482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471A4-F1A9-85B8-B908-BCC41C6F6D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52DBB3-C909-2E2B-7A70-51F12DA2E7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234AFB-3D44-BDFA-93AA-0E6146D1ED16}"/>
              </a:ext>
            </a:extLst>
          </p:cNvPr>
          <p:cNvSpPr>
            <a:spLocks noGrp="1"/>
          </p:cNvSpPr>
          <p:nvPr>
            <p:ph type="dt" sz="half" idx="10"/>
          </p:nvPr>
        </p:nvSpPr>
        <p:spPr/>
        <p:txBody>
          <a:bodyPr/>
          <a:lstStyle/>
          <a:p>
            <a:fld id="{ACC97F1C-D4B7-45FF-9E32-6C85A2A41A61}" type="datetimeFigureOut">
              <a:rPr lang="en-GB" smtClean="0"/>
              <a:t>08/10/2025</a:t>
            </a:fld>
            <a:endParaRPr lang="en-GB"/>
          </a:p>
        </p:txBody>
      </p:sp>
      <p:sp>
        <p:nvSpPr>
          <p:cNvPr id="5" name="Footer Placeholder 4">
            <a:extLst>
              <a:ext uri="{FF2B5EF4-FFF2-40B4-BE49-F238E27FC236}">
                <a16:creationId xmlns:a16="http://schemas.microsoft.com/office/drawing/2014/main" id="{9D674594-FC3A-7863-2A24-74DB527D75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1142A8-5869-CC75-7FBD-3357B6AE8BCF}"/>
              </a:ext>
            </a:extLst>
          </p:cNvPr>
          <p:cNvSpPr>
            <a:spLocks noGrp="1"/>
          </p:cNvSpPr>
          <p:nvPr>
            <p:ph type="sldNum" sz="quarter" idx="12"/>
          </p:nvPr>
        </p:nvSpPr>
        <p:spPr/>
        <p:txBody>
          <a:bodyPr/>
          <a:lstStyle/>
          <a:p>
            <a:fld id="{E6B62B44-58ED-40A0-8364-A42CDC7FB506}" type="slidenum">
              <a:rPr lang="en-GB" smtClean="0"/>
              <a:t>‹#›</a:t>
            </a:fld>
            <a:endParaRPr lang="en-GB"/>
          </a:p>
        </p:txBody>
      </p:sp>
    </p:spTree>
    <p:extLst>
      <p:ext uri="{BB962C8B-B14F-4D97-AF65-F5344CB8AC3E}">
        <p14:creationId xmlns:p14="http://schemas.microsoft.com/office/powerpoint/2010/main" val="1212123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BA4D-C84C-6E49-317B-345BF2DD41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F5ED31-EE29-7407-689A-75A9FDBDA4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5A76E2-9E46-D525-8043-F0BF1940C91A}"/>
              </a:ext>
            </a:extLst>
          </p:cNvPr>
          <p:cNvSpPr>
            <a:spLocks noGrp="1"/>
          </p:cNvSpPr>
          <p:nvPr>
            <p:ph type="dt" sz="half" idx="10"/>
          </p:nvPr>
        </p:nvSpPr>
        <p:spPr/>
        <p:txBody>
          <a:bodyPr/>
          <a:lstStyle/>
          <a:p>
            <a:fld id="{ACC97F1C-D4B7-45FF-9E32-6C85A2A41A61}" type="datetimeFigureOut">
              <a:rPr lang="en-GB" smtClean="0"/>
              <a:t>08/10/2025</a:t>
            </a:fld>
            <a:endParaRPr lang="en-GB"/>
          </a:p>
        </p:txBody>
      </p:sp>
      <p:sp>
        <p:nvSpPr>
          <p:cNvPr id="5" name="Footer Placeholder 4">
            <a:extLst>
              <a:ext uri="{FF2B5EF4-FFF2-40B4-BE49-F238E27FC236}">
                <a16:creationId xmlns:a16="http://schemas.microsoft.com/office/drawing/2014/main" id="{7B31C397-100E-EEE7-18C6-45DEAF25D0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92D28-9915-E10D-B967-A0B55AF0A464}"/>
              </a:ext>
            </a:extLst>
          </p:cNvPr>
          <p:cNvSpPr>
            <a:spLocks noGrp="1"/>
          </p:cNvSpPr>
          <p:nvPr>
            <p:ph type="sldNum" sz="quarter" idx="12"/>
          </p:nvPr>
        </p:nvSpPr>
        <p:spPr/>
        <p:txBody>
          <a:bodyPr/>
          <a:lstStyle/>
          <a:p>
            <a:fld id="{E6B62B44-58ED-40A0-8364-A42CDC7FB506}" type="slidenum">
              <a:rPr lang="en-GB" smtClean="0"/>
              <a:t>‹#›</a:t>
            </a:fld>
            <a:endParaRPr lang="en-GB"/>
          </a:p>
        </p:txBody>
      </p:sp>
    </p:spTree>
    <p:extLst>
      <p:ext uri="{BB962C8B-B14F-4D97-AF65-F5344CB8AC3E}">
        <p14:creationId xmlns:p14="http://schemas.microsoft.com/office/powerpoint/2010/main" val="1620039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C14EFB18-3320-9B71-A4EF-BD86A1E7DA7A}"/>
              </a:ext>
            </a:extLst>
          </p:cNvPr>
          <p:cNvSpPr/>
          <p:nvPr userDrawn="1"/>
        </p:nvSpPr>
        <p:spPr>
          <a:xfrm>
            <a:off x="0" y="549401"/>
            <a:ext cx="12192000" cy="1064412"/>
          </a:xfrm>
          <a:custGeom>
            <a:avLst/>
            <a:gdLst/>
            <a:ahLst/>
            <a:cxnLst/>
            <a:rect l="l" t="t" r="r" b="b"/>
            <a:pathLst>
              <a:path w="8580755" h="1956435">
                <a:moveTo>
                  <a:pt x="8580602" y="0"/>
                </a:moveTo>
                <a:lnTo>
                  <a:pt x="0" y="0"/>
                </a:lnTo>
                <a:lnTo>
                  <a:pt x="0" y="1956003"/>
                </a:lnTo>
                <a:lnTo>
                  <a:pt x="8580602" y="1956003"/>
                </a:lnTo>
                <a:lnTo>
                  <a:pt x="8580602" y="0"/>
                </a:lnTo>
                <a:close/>
              </a:path>
            </a:pathLst>
          </a:custGeom>
          <a:gradFill>
            <a:gsLst>
              <a:gs pos="55000">
                <a:srgbClr val="677691"/>
              </a:gs>
              <a:gs pos="100000">
                <a:schemeClr val="bg1">
                  <a:alpha val="0"/>
                </a:schemeClr>
              </a:gs>
              <a:gs pos="35000">
                <a:srgbClr val="3D5073"/>
              </a:gs>
            </a:gsLst>
            <a:lin ang="0" scaled="0"/>
          </a:gradFill>
        </p:spPr>
        <p:txBody>
          <a:bodyPr wrap="square" lIns="0" tIns="0" rIns="0" bIns="0" rtlCol="0"/>
          <a:lstStyle/>
          <a:p>
            <a:endParaRPr sz="1801"/>
          </a:p>
        </p:txBody>
      </p:sp>
      <p:sp>
        <p:nvSpPr>
          <p:cNvPr id="7" name="Text Placeholder 7">
            <a:extLst>
              <a:ext uri="{FF2B5EF4-FFF2-40B4-BE49-F238E27FC236}">
                <a16:creationId xmlns:a16="http://schemas.microsoft.com/office/drawing/2014/main" id="{929815FF-1A72-291B-734F-B6DD0AB27EA1}"/>
              </a:ext>
            </a:extLst>
          </p:cNvPr>
          <p:cNvSpPr>
            <a:spLocks noGrp="1"/>
          </p:cNvSpPr>
          <p:nvPr>
            <p:ph type="body" sz="quarter" idx="13" hasCustomPrompt="1"/>
          </p:nvPr>
        </p:nvSpPr>
        <p:spPr>
          <a:xfrm>
            <a:off x="1080001" y="2541152"/>
            <a:ext cx="8605420" cy="316467"/>
          </a:xfrm>
          <a:prstGeom prst="rect">
            <a:avLst/>
          </a:prstGeom>
          <a:solidFill>
            <a:srgbClr val="57BABC">
              <a:alpha val="20000"/>
            </a:srgbClr>
          </a:solidFill>
        </p:spPr>
        <p:txBody>
          <a:bodyPr lIns="72000" tIns="0" rIns="72000" bIns="0" numCol="1" spcCol="360000" anchor="ctr">
            <a:normAutofit/>
          </a:bodyPr>
          <a:lstStyle>
            <a:lvl1pPr marL="0" indent="0">
              <a:lnSpc>
                <a:spcPts val="1500"/>
              </a:lnSpc>
              <a:buNone/>
              <a:defRPr sz="1801" b="1" i="0">
                <a:solidFill>
                  <a:srgbClr val="2A354D"/>
                </a:solidFill>
                <a:latin typeface="Montserrat" pitchFamily="2" charset="77"/>
              </a:defRPr>
            </a:lvl1pPr>
            <a:lvl2pPr marL="457206" indent="0">
              <a:buNone/>
              <a:defRPr/>
            </a:lvl2pPr>
          </a:lstStyle>
          <a:p>
            <a:pPr lvl="0"/>
            <a:r>
              <a:rPr lang="en-GB"/>
              <a:t>Insert table of contents on this page</a:t>
            </a:r>
          </a:p>
        </p:txBody>
      </p:sp>
      <p:sp>
        <p:nvSpPr>
          <p:cNvPr id="14" name="object 10">
            <a:extLst>
              <a:ext uri="{FF2B5EF4-FFF2-40B4-BE49-F238E27FC236}">
                <a16:creationId xmlns:a16="http://schemas.microsoft.com/office/drawing/2014/main" id="{9C76D0B0-C1BE-8B55-1B40-E5EBCD4399E6}"/>
              </a:ext>
            </a:extLst>
          </p:cNvPr>
          <p:cNvSpPr/>
          <p:nvPr userDrawn="1"/>
        </p:nvSpPr>
        <p:spPr>
          <a:xfrm>
            <a:off x="0" y="0"/>
            <a:ext cx="576000" cy="6858000"/>
          </a:xfrm>
          <a:custGeom>
            <a:avLst/>
            <a:gdLst/>
            <a:ahLst/>
            <a:cxnLst/>
            <a:rect l="l" t="t" r="r" b="b"/>
            <a:pathLst>
              <a:path w="540385" h="6858000">
                <a:moveTo>
                  <a:pt x="540004" y="0"/>
                </a:moveTo>
                <a:lnTo>
                  <a:pt x="0" y="0"/>
                </a:lnTo>
                <a:lnTo>
                  <a:pt x="0" y="6858000"/>
                </a:lnTo>
                <a:lnTo>
                  <a:pt x="540004" y="6858000"/>
                </a:lnTo>
                <a:lnTo>
                  <a:pt x="540004" y="0"/>
                </a:lnTo>
                <a:close/>
              </a:path>
            </a:pathLst>
          </a:custGeom>
          <a:solidFill>
            <a:srgbClr val="3D5073"/>
          </a:solidFill>
        </p:spPr>
        <p:txBody>
          <a:bodyPr wrap="square" lIns="72000" tIns="0" rIns="0" bIns="0" rtlCol="0"/>
          <a:lstStyle/>
          <a:p>
            <a:endParaRPr sz="1801"/>
          </a:p>
        </p:txBody>
      </p:sp>
      <p:sp>
        <p:nvSpPr>
          <p:cNvPr id="4" name="Text Placeholder 3">
            <a:extLst>
              <a:ext uri="{FF2B5EF4-FFF2-40B4-BE49-F238E27FC236}">
                <a16:creationId xmlns:a16="http://schemas.microsoft.com/office/drawing/2014/main" id="{2CC9286E-17E7-22F7-53CF-702FD5D331EA}"/>
              </a:ext>
            </a:extLst>
          </p:cNvPr>
          <p:cNvSpPr>
            <a:spLocks noGrp="1"/>
          </p:cNvSpPr>
          <p:nvPr>
            <p:ph type="body" sz="quarter" idx="14" hasCustomPrompt="1"/>
          </p:nvPr>
        </p:nvSpPr>
        <p:spPr>
          <a:xfrm>
            <a:off x="854075" y="722317"/>
            <a:ext cx="10786382" cy="757237"/>
          </a:xfrm>
          <a:prstGeom prst="rect">
            <a:avLst/>
          </a:prstGeom>
        </p:spPr>
        <p:txBody>
          <a:bodyPr/>
          <a:lstStyle>
            <a:lvl1pPr>
              <a:defRPr sz="4800" b="1" i="0">
                <a:solidFill>
                  <a:schemeClr val="bg1"/>
                </a:solidFill>
                <a:latin typeface="Montserrat" pitchFamily="2" charset="77"/>
              </a:defRPr>
            </a:lvl1pPr>
            <a:lvl2pPr>
              <a:defRPr sz="4800" b="1" i="0">
                <a:latin typeface="Montserrat" pitchFamily="2" charset="77"/>
              </a:defRPr>
            </a:lvl2pPr>
            <a:lvl3pPr>
              <a:defRPr sz="4800" b="1" i="0">
                <a:latin typeface="Montserrat" pitchFamily="2" charset="77"/>
              </a:defRPr>
            </a:lvl3pPr>
            <a:lvl4pPr>
              <a:defRPr sz="4800" b="1" i="0">
                <a:latin typeface="Montserrat" pitchFamily="2" charset="77"/>
              </a:defRPr>
            </a:lvl4pPr>
            <a:lvl5pPr>
              <a:defRPr sz="4800" b="1" i="0">
                <a:latin typeface="Montserrat" pitchFamily="2" charset="77"/>
              </a:defRPr>
            </a:lvl5pPr>
          </a:lstStyle>
          <a:p>
            <a:pPr lvl="0"/>
            <a:r>
              <a:rPr lang="en-GB"/>
              <a:t>Contents</a:t>
            </a:r>
            <a:endParaRPr lang="en-US"/>
          </a:p>
        </p:txBody>
      </p:sp>
      <p:sp>
        <p:nvSpPr>
          <p:cNvPr id="10" name="Text Placeholder 7">
            <a:extLst>
              <a:ext uri="{FF2B5EF4-FFF2-40B4-BE49-F238E27FC236}">
                <a16:creationId xmlns:a16="http://schemas.microsoft.com/office/drawing/2014/main" id="{ED950B99-5287-9ACC-476D-BAE516B7516C}"/>
              </a:ext>
            </a:extLst>
          </p:cNvPr>
          <p:cNvSpPr>
            <a:spLocks noGrp="1"/>
          </p:cNvSpPr>
          <p:nvPr>
            <p:ph type="body" sz="quarter" idx="15" hasCustomPrompt="1"/>
          </p:nvPr>
        </p:nvSpPr>
        <p:spPr>
          <a:xfrm>
            <a:off x="1080001" y="2019756"/>
            <a:ext cx="8605420" cy="316467"/>
          </a:xfrm>
          <a:prstGeom prst="rect">
            <a:avLst/>
          </a:prstGeom>
          <a:solidFill>
            <a:srgbClr val="3D5073">
              <a:alpha val="20000"/>
            </a:srgbClr>
          </a:solidFill>
        </p:spPr>
        <p:txBody>
          <a:bodyPr lIns="72000" tIns="0" rIns="72000" bIns="0" numCol="1" spcCol="360000" anchor="ctr">
            <a:normAutofit/>
          </a:bodyPr>
          <a:lstStyle>
            <a:lvl1pPr marL="0" indent="0">
              <a:lnSpc>
                <a:spcPts val="1500"/>
              </a:lnSpc>
              <a:buNone/>
              <a:defRPr sz="1801" b="1" i="0">
                <a:solidFill>
                  <a:srgbClr val="2A354D"/>
                </a:solidFill>
                <a:latin typeface="Montserrat" pitchFamily="2" charset="77"/>
              </a:defRPr>
            </a:lvl1pPr>
            <a:lvl2pPr marL="457206" indent="0">
              <a:buNone/>
              <a:defRPr/>
            </a:lvl2pPr>
          </a:lstStyle>
          <a:p>
            <a:pPr lvl="0"/>
            <a:r>
              <a:rPr lang="en-GB"/>
              <a:t>Insert table of contents on this page</a:t>
            </a:r>
          </a:p>
        </p:txBody>
      </p:sp>
      <p:sp>
        <p:nvSpPr>
          <p:cNvPr id="11" name="Text Placeholder 7">
            <a:extLst>
              <a:ext uri="{FF2B5EF4-FFF2-40B4-BE49-F238E27FC236}">
                <a16:creationId xmlns:a16="http://schemas.microsoft.com/office/drawing/2014/main" id="{A65BDB54-BC77-A54D-3686-ECF142B927D8}"/>
              </a:ext>
            </a:extLst>
          </p:cNvPr>
          <p:cNvSpPr>
            <a:spLocks noGrp="1"/>
          </p:cNvSpPr>
          <p:nvPr>
            <p:ph type="body" sz="quarter" idx="16" hasCustomPrompt="1"/>
          </p:nvPr>
        </p:nvSpPr>
        <p:spPr>
          <a:xfrm>
            <a:off x="1080001" y="3062545"/>
            <a:ext cx="8605420" cy="316467"/>
          </a:xfrm>
          <a:prstGeom prst="rect">
            <a:avLst/>
          </a:prstGeom>
          <a:solidFill>
            <a:srgbClr val="B9BF61">
              <a:alpha val="20000"/>
            </a:srgbClr>
          </a:solidFill>
        </p:spPr>
        <p:txBody>
          <a:bodyPr lIns="72000" tIns="0" rIns="72000" bIns="0" numCol="1" spcCol="360000" anchor="ctr">
            <a:normAutofit/>
          </a:bodyPr>
          <a:lstStyle>
            <a:lvl1pPr marL="0" indent="0">
              <a:lnSpc>
                <a:spcPts val="1500"/>
              </a:lnSpc>
              <a:buNone/>
              <a:defRPr sz="1801" b="1" i="0">
                <a:solidFill>
                  <a:srgbClr val="2A354D"/>
                </a:solidFill>
                <a:latin typeface="Montserrat" pitchFamily="2" charset="77"/>
              </a:defRPr>
            </a:lvl1pPr>
            <a:lvl2pPr marL="457206" indent="0">
              <a:buNone/>
              <a:defRPr/>
            </a:lvl2pPr>
          </a:lstStyle>
          <a:p>
            <a:pPr lvl="0"/>
            <a:r>
              <a:rPr lang="en-GB"/>
              <a:t>Insert table of contents on this page</a:t>
            </a:r>
          </a:p>
        </p:txBody>
      </p:sp>
      <p:sp>
        <p:nvSpPr>
          <p:cNvPr id="15" name="Text Placeholder 7">
            <a:extLst>
              <a:ext uri="{FF2B5EF4-FFF2-40B4-BE49-F238E27FC236}">
                <a16:creationId xmlns:a16="http://schemas.microsoft.com/office/drawing/2014/main" id="{C0E891B3-7EB7-5957-6B72-E584C664A286}"/>
              </a:ext>
            </a:extLst>
          </p:cNvPr>
          <p:cNvSpPr>
            <a:spLocks noGrp="1"/>
          </p:cNvSpPr>
          <p:nvPr>
            <p:ph type="body" sz="quarter" idx="17" hasCustomPrompt="1"/>
          </p:nvPr>
        </p:nvSpPr>
        <p:spPr>
          <a:xfrm>
            <a:off x="1080001" y="3583938"/>
            <a:ext cx="8605420" cy="316467"/>
          </a:xfrm>
          <a:prstGeom prst="rect">
            <a:avLst/>
          </a:prstGeom>
          <a:solidFill>
            <a:srgbClr val="945A92">
              <a:alpha val="20000"/>
            </a:srgbClr>
          </a:solidFill>
        </p:spPr>
        <p:txBody>
          <a:bodyPr lIns="72000" tIns="0" rIns="72000" bIns="0" numCol="1" spcCol="360000" anchor="ctr">
            <a:normAutofit/>
          </a:bodyPr>
          <a:lstStyle>
            <a:lvl1pPr marL="0" indent="0">
              <a:lnSpc>
                <a:spcPts val="1500"/>
              </a:lnSpc>
              <a:buNone/>
              <a:defRPr sz="1801" b="1" i="0">
                <a:solidFill>
                  <a:srgbClr val="2A354D"/>
                </a:solidFill>
                <a:latin typeface="Montserrat" pitchFamily="2" charset="77"/>
              </a:defRPr>
            </a:lvl1pPr>
            <a:lvl2pPr marL="457206" indent="0">
              <a:buNone/>
              <a:defRPr/>
            </a:lvl2pPr>
          </a:lstStyle>
          <a:p>
            <a:pPr lvl="0"/>
            <a:r>
              <a:rPr lang="en-GB"/>
              <a:t>Insert table of contents on this page</a:t>
            </a:r>
          </a:p>
        </p:txBody>
      </p:sp>
      <p:sp>
        <p:nvSpPr>
          <p:cNvPr id="16" name="Text Placeholder 7">
            <a:extLst>
              <a:ext uri="{FF2B5EF4-FFF2-40B4-BE49-F238E27FC236}">
                <a16:creationId xmlns:a16="http://schemas.microsoft.com/office/drawing/2014/main" id="{635275B5-ACCF-E497-4AA3-4B92CEA71D42}"/>
              </a:ext>
            </a:extLst>
          </p:cNvPr>
          <p:cNvSpPr>
            <a:spLocks noGrp="1"/>
          </p:cNvSpPr>
          <p:nvPr>
            <p:ph type="body" sz="quarter" idx="18" hasCustomPrompt="1"/>
          </p:nvPr>
        </p:nvSpPr>
        <p:spPr>
          <a:xfrm>
            <a:off x="1080001" y="4105334"/>
            <a:ext cx="8605420" cy="316467"/>
          </a:xfrm>
          <a:prstGeom prst="rect">
            <a:avLst/>
          </a:prstGeom>
          <a:solidFill>
            <a:srgbClr val="FF8F9A">
              <a:alpha val="20000"/>
            </a:srgbClr>
          </a:solidFill>
        </p:spPr>
        <p:txBody>
          <a:bodyPr lIns="72000" tIns="0" rIns="72000" bIns="0" numCol="1" spcCol="360000" anchor="ctr">
            <a:normAutofit/>
          </a:bodyPr>
          <a:lstStyle>
            <a:lvl1pPr marL="0" indent="0">
              <a:lnSpc>
                <a:spcPts val="1500"/>
              </a:lnSpc>
              <a:buNone/>
              <a:defRPr sz="1801" b="1" i="0">
                <a:solidFill>
                  <a:srgbClr val="2A354D"/>
                </a:solidFill>
                <a:latin typeface="Montserrat" pitchFamily="2" charset="77"/>
              </a:defRPr>
            </a:lvl1pPr>
            <a:lvl2pPr marL="457206" indent="0">
              <a:buNone/>
              <a:defRPr/>
            </a:lvl2pPr>
          </a:lstStyle>
          <a:p>
            <a:pPr lvl="0"/>
            <a:r>
              <a:rPr lang="en-GB"/>
              <a:t>Insert table of contents on this page</a:t>
            </a:r>
          </a:p>
        </p:txBody>
      </p:sp>
      <p:sp>
        <p:nvSpPr>
          <p:cNvPr id="17" name="Text Placeholder 7">
            <a:extLst>
              <a:ext uri="{FF2B5EF4-FFF2-40B4-BE49-F238E27FC236}">
                <a16:creationId xmlns:a16="http://schemas.microsoft.com/office/drawing/2014/main" id="{7ACC8FEA-7645-AA7D-C8A4-EC230569D988}"/>
              </a:ext>
            </a:extLst>
          </p:cNvPr>
          <p:cNvSpPr>
            <a:spLocks noGrp="1"/>
          </p:cNvSpPr>
          <p:nvPr>
            <p:ph type="body" sz="quarter" idx="19" hasCustomPrompt="1"/>
          </p:nvPr>
        </p:nvSpPr>
        <p:spPr>
          <a:xfrm>
            <a:off x="1080001" y="4626727"/>
            <a:ext cx="8605420" cy="316467"/>
          </a:xfrm>
          <a:prstGeom prst="rect">
            <a:avLst/>
          </a:prstGeom>
          <a:solidFill>
            <a:srgbClr val="C44A6D">
              <a:alpha val="20000"/>
            </a:srgbClr>
          </a:solidFill>
        </p:spPr>
        <p:txBody>
          <a:bodyPr lIns="72000" tIns="0" rIns="72000" bIns="0" numCol="1" spcCol="360000" anchor="ctr">
            <a:normAutofit/>
          </a:bodyPr>
          <a:lstStyle>
            <a:lvl1pPr marL="0" indent="0">
              <a:lnSpc>
                <a:spcPts val="1500"/>
              </a:lnSpc>
              <a:buNone/>
              <a:defRPr sz="1801" b="1" i="0">
                <a:solidFill>
                  <a:srgbClr val="2A354D"/>
                </a:solidFill>
                <a:latin typeface="Montserrat" pitchFamily="2" charset="77"/>
              </a:defRPr>
            </a:lvl1pPr>
            <a:lvl2pPr marL="457206" indent="0">
              <a:buNone/>
              <a:defRPr/>
            </a:lvl2pPr>
          </a:lstStyle>
          <a:p>
            <a:pPr lvl="0"/>
            <a:r>
              <a:rPr lang="en-GB"/>
              <a:t>Insert table of contents on this page</a:t>
            </a:r>
          </a:p>
        </p:txBody>
      </p:sp>
      <p:sp>
        <p:nvSpPr>
          <p:cNvPr id="19" name="Text Placeholder 7">
            <a:extLst>
              <a:ext uri="{FF2B5EF4-FFF2-40B4-BE49-F238E27FC236}">
                <a16:creationId xmlns:a16="http://schemas.microsoft.com/office/drawing/2014/main" id="{A729B9D0-65C0-676D-8522-0951FD643183}"/>
              </a:ext>
            </a:extLst>
          </p:cNvPr>
          <p:cNvSpPr>
            <a:spLocks noGrp="1"/>
          </p:cNvSpPr>
          <p:nvPr>
            <p:ph type="body" sz="quarter" idx="20" hasCustomPrompt="1"/>
          </p:nvPr>
        </p:nvSpPr>
        <p:spPr>
          <a:xfrm>
            <a:off x="1080001" y="5148120"/>
            <a:ext cx="8605420" cy="316467"/>
          </a:xfrm>
          <a:prstGeom prst="rect">
            <a:avLst/>
          </a:prstGeom>
          <a:solidFill>
            <a:srgbClr val="F49A5D">
              <a:alpha val="20000"/>
            </a:srgbClr>
          </a:solidFill>
        </p:spPr>
        <p:txBody>
          <a:bodyPr lIns="72000" tIns="0" rIns="72000" bIns="0" numCol="1" spcCol="360000" anchor="ctr">
            <a:normAutofit/>
          </a:bodyPr>
          <a:lstStyle>
            <a:lvl1pPr marL="0" indent="0">
              <a:lnSpc>
                <a:spcPts val="1500"/>
              </a:lnSpc>
              <a:buNone/>
              <a:defRPr sz="1801" b="1" i="0">
                <a:solidFill>
                  <a:srgbClr val="2A354D"/>
                </a:solidFill>
                <a:latin typeface="Montserrat" pitchFamily="2" charset="77"/>
              </a:defRPr>
            </a:lvl1pPr>
            <a:lvl2pPr marL="457206" indent="0">
              <a:buNone/>
              <a:defRPr/>
            </a:lvl2pPr>
          </a:lstStyle>
          <a:p>
            <a:pPr lvl="0"/>
            <a:r>
              <a:rPr lang="en-GB"/>
              <a:t>Insert table of contents on this page</a:t>
            </a:r>
          </a:p>
        </p:txBody>
      </p:sp>
      <p:sp>
        <p:nvSpPr>
          <p:cNvPr id="20" name="Text Placeholder 7">
            <a:extLst>
              <a:ext uri="{FF2B5EF4-FFF2-40B4-BE49-F238E27FC236}">
                <a16:creationId xmlns:a16="http://schemas.microsoft.com/office/drawing/2014/main" id="{24B88287-37D2-1959-874D-FD981A021800}"/>
              </a:ext>
            </a:extLst>
          </p:cNvPr>
          <p:cNvSpPr>
            <a:spLocks noGrp="1"/>
          </p:cNvSpPr>
          <p:nvPr>
            <p:ph type="body" sz="quarter" idx="21" hasCustomPrompt="1"/>
          </p:nvPr>
        </p:nvSpPr>
        <p:spPr>
          <a:xfrm>
            <a:off x="1080001" y="5669517"/>
            <a:ext cx="8605420" cy="316467"/>
          </a:xfrm>
          <a:prstGeom prst="rect">
            <a:avLst/>
          </a:prstGeom>
          <a:solidFill>
            <a:srgbClr val="5F690F">
              <a:alpha val="20000"/>
            </a:srgbClr>
          </a:solidFill>
        </p:spPr>
        <p:txBody>
          <a:bodyPr lIns="72000" tIns="0" rIns="72000" bIns="0" numCol="1" spcCol="360000" anchor="ctr">
            <a:normAutofit/>
          </a:bodyPr>
          <a:lstStyle>
            <a:lvl1pPr marL="0" indent="0">
              <a:lnSpc>
                <a:spcPts val="1500"/>
              </a:lnSpc>
              <a:buNone/>
              <a:defRPr sz="1801" b="1" i="0">
                <a:solidFill>
                  <a:srgbClr val="2A354D"/>
                </a:solidFill>
                <a:latin typeface="Montserrat" pitchFamily="2" charset="77"/>
              </a:defRPr>
            </a:lvl1pPr>
            <a:lvl2pPr marL="457206" indent="0">
              <a:buNone/>
              <a:defRPr/>
            </a:lvl2pPr>
          </a:lstStyle>
          <a:p>
            <a:pPr lvl="0"/>
            <a:r>
              <a:rPr lang="en-GB"/>
              <a:t>Insert table of contents on this page</a:t>
            </a:r>
          </a:p>
        </p:txBody>
      </p:sp>
      <p:sp>
        <p:nvSpPr>
          <p:cNvPr id="24" name="Text Placeholder 7">
            <a:extLst>
              <a:ext uri="{FF2B5EF4-FFF2-40B4-BE49-F238E27FC236}">
                <a16:creationId xmlns:a16="http://schemas.microsoft.com/office/drawing/2014/main" id="{CAD918AC-4530-5DBE-074E-E4261D77238A}"/>
              </a:ext>
            </a:extLst>
          </p:cNvPr>
          <p:cNvSpPr>
            <a:spLocks noGrp="1"/>
          </p:cNvSpPr>
          <p:nvPr>
            <p:ph type="body" sz="quarter" idx="25" hasCustomPrompt="1"/>
          </p:nvPr>
        </p:nvSpPr>
        <p:spPr>
          <a:xfrm>
            <a:off x="9877926" y="2022428"/>
            <a:ext cx="1876926" cy="316467"/>
          </a:xfrm>
          <a:prstGeom prst="rect">
            <a:avLst/>
          </a:prstGeom>
          <a:noFill/>
        </p:spPr>
        <p:txBody>
          <a:bodyPr lIns="72000" tIns="0" rIns="72000" bIns="0" numCol="1" spcCol="360000" anchor="ctr">
            <a:normAutofit/>
          </a:bodyPr>
          <a:lstStyle>
            <a:lvl1pPr marL="0" indent="0">
              <a:lnSpc>
                <a:spcPts val="1500"/>
              </a:lnSpc>
              <a:buNone/>
              <a:defRPr sz="1801" b="0" i="0">
                <a:solidFill>
                  <a:srgbClr val="2A354D"/>
                </a:solidFill>
                <a:latin typeface="Montserrat" pitchFamily="2" charset="77"/>
              </a:defRPr>
            </a:lvl1pPr>
            <a:lvl2pPr marL="457206" indent="0">
              <a:buNone/>
              <a:defRPr/>
            </a:lvl2pPr>
          </a:lstStyle>
          <a:p>
            <a:pPr lvl="0"/>
            <a:r>
              <a:rPr lang="en-GB"/>
              <a:t>page x</a:t>
            </a:r>
          </a:p>
        </p:txBody>
      </p:sp>
      <p:sp>
        <p:nvSpPr>
          <p:cNvPr id="26" name="Text Placeholder 7">
            <a:extLst>
              <a:ext uri="{FF2B5EF4-FFF2-40B4-BE49-F238E27FC236}">
                <a16:creationId xmlns:a16="http://schemas.microsoft.com/office/drawing/2014/main" id="{B22D2E85-2484-EE8E-7E11-12CF4B312CE0}"/>
              </a:ext>
            </a:extLst>
          </p:cNvPr>
          <p:cNvSpPr>
            <a:spLocks noGrp="1"/>
          </p:cNvSpPr>
          <p:nvPr>
            <p:ph type="body" sz="quarter" idx="27" hasCustomPrompt="1"/>
          </p:nvPr>
        </p:nvSpPr>
        <p:spPr>
          <a:xfrm>
            <a:off x="9877926" y="3064453"/>
            <a:ext cx="1876926" cy="316467"/>
          </a:xfrm>
          <a:prstGeom prst="rect">
            <a:avLst/>
          </a:prstGeom>
          <a:noFill/>
        </p:spPr>
        <p:txBody>
          <a:bodyPr lIns="72000" tIns="0" rIns="72000" bIns="0" numCol="1" spcCol="360000" anchor="ctr">
            <a:normAutofit/>
          </a:bodyPr>
          <a:lstStyle>
            <a:lvl1pPr marL="0" indent="0">
              <a:lnSpc>
                <a:spcPts val="1500"/>
              </a:lnSpc>
              <a:buNone/>
              <a:defRPr sz="1801" b="0" i="0">
                <a:solidFill>
                  <a:srgbClr val="2A354D"/>
                </a:solidFill>
                <a:latin typeface="Montserrat" pitchFamily="2" charset="77"/>
              </a:defRPr>
            </a:lvl1pPr>
            <a:lvl2pPr marL="457206" indent="0">
              <a:buNone/>
              <a:defRPr/>
            </a:lvl2pPr>
          </a:lstStyle>
          <a:p>
            <a:pPr lvl="0"/>
            <a:r>
              <a:rPr lang="en-GB"/>
              <a:t>page x</a:t>
            </a:r>
          </a:p>
        </p:txBody>
      </p:sp>
      <p:sp>
        <p:nvSpPr>
          <p:cNvPr id="27" name="Text Placeholder 7">
            <a:extLst>
              <a:ext uri="{FF2B5EF4-FFF2-40B4-BE49-F238E27FC236}">
                <a16:creationId xmlns:a16="http://schemas.microsoft.com/office/drawing/2014/main" id="{13EAF00E-E4C8-1819-1350-3474E3025134}"/>
              </a:ext>
            </a:extLst>
          </p:cNvPr>
          <p:cNvSpPr>
            <a:spLocks noGrp="1"/>
          </p:cNvSpPr>
          <p:nvPr>
            <p:ph type="body" sz="quarter" idx="28" hasCustomPrompt="1"/>
          </p:nvPr>
        </p:nvSpPr>
        <p:spPr>
          <a:xfrm>
            <a:off x="9877926" y="3585467"/>
            <a:ext cx="1876926" cy="316467"/>
          </a:xfrm>
          <a:prstGeom prst="rect">
            <a:avLst/>
          </a:prstGeom>
          <a:noFill/>
        </p:spPr>
        <p:txBody>
          <a:bodyPr lIns="72000" tIns="0" rIns="72000" bIns="0" numCol="1" spcCol="360000" anchor="ctr">
            <a:normAutofit/>
          </a:bodyPr>
          <a:lstStyle>
            <a:lvl1pPr marL="0" indent="0">
              <a:lnSpc>
                <a:spcPts val="1500"/>
              </a:lnSpc>
              <a:buNone/>
              <a:defRPr sz="1801" b="0" i="0">
                <a:solidFill>
                  <a:srgbClr val="2A354D"/>
                </a:solidFill>
                <a:latin typeface="Montserrat" pitchFamily="2" charset="77"/>
              </a:defRPr>
            </a:lvl1pPr>
            <a:lvl2pPr marL="457206" indent="0">
              <a:buNone/>
              <a:defRPr/>
            </a:lvl2pPr>
          </a:lstStyle>
          <a:p>
            <a:pPr lvl="0"/>
            <a:r>
              <a:rPr lang="en-GB"/>
              <a:t>page x</a:t>
            </a:r>
          </a:p>
        </p:txBody>
      </p:sp>
      <p:sp>
        <p:nvSpPr>
          <p:cNvPr id="28" name="Text Placeholder 7">
            <a:extLst>
              <a:ext uri="{FF2B5EF4-FFF2-40B4-BE49-F238E27FC236}">
                <a16:creationId xmlns:a16="http://schemas.microsoft.com/office/drawing/2014/main" id="{5EC41EC5-198C-1448-6139-8CF531623CF9}"/>
              </a:ext>
            </a:extLst>
          </p:cNvPr>
          <p:cNvSpPr>
            <a:spLocks noGrp="1"/>
          </p:cNvSpPr>
          <p:nvPr>
            <p:ph type="body" sz="quarter" idx="29" hasCustomPrompt="1"/>
          </p:nvPr>
        </p:nvSpPr>
        <p:spPr>
          <a:xfrm>
            <a:off x="9877926" y="4106482"/>
            <a:ext cx="1876926" cy="316467"/>
          </a:xfrm>
          <a:prstGeom prst="rect">
            <a:avLst/>
          </a:prstGeom>
          <a:noFill/>
        </p:spPr>
        <p:txBody>
          <a:bodyPr lIns="72000" tIns="0" rIns="72000" bIns="0" numCol="1" spcCol="360000" anchor="ctr">
            <a:normAutofit/>
          </a:bodyPr>
          <a:lstStyle>
            <a:lvl1pPr marL="0" indent="0">
              <a:lnSpc>
                <a:spcPts val="1500"/>
              </a:lnSpc>
              <a:buNone/>
              <a:defRPr sz="1801" b="0" i="0">
                <a:solidFill>
                  <a:srgbClr val="2A354D"/>
                </a:solidFill>
                <a:latin typeface="Montserrat" pitchFamily="2" charset="77"/>
              </a:defRPr>
            </a:lvl1pPr>
            <a:lvl2pPr marL="457206" indent="0">
              <a:buNone/>
              <a:defRPr/>
            </a:lvl2pPr>
          </a:lstStyle>
          <a:p>
            <a:pPr lvl="0"/>
            <a:r>
              <a:rPr lang="en-GB"/>
              <a:t>page x</a:t>
            </a:r>
          </a:p>
        </p:txBody>
      </p:sp>
      <p:sp>
        <p:nvSpPr>
          <p:cNvPr id="29" name="Text Placeholder 7">
            <a:extLst>
              <a:ext uri="{FF2B5EF4-FFF2-40B4-BE49-F238E27FC236}">
                <a16:creationId xmlns:a16="http://schemas.microsoft.com/office/drawing/2014/main" id="{A8C791FE-52C5-BACB-3946-6D5AEA46EDBF}"/>
              </a:ext>
            </a:extLst>
          </p:cNvPr>
          <p:cNvSpPr>
            <a:spLocks noGrp="1"/>
          </p:cNvSpPr>
          <p:nvPr>
            <p:ph type="body" sz="quarter" idx="30" hasCustomPrompt="1"/>
          </p:nvPr>
        </p:nvSpPr>
        <p:spPr>
          <a:xfrm>
            <a:off x="9877926" y="4627492"/>
            <a:ext cx="1876926" cy="316467"/>
          </a:xfrm>
          <a:prstGeom prst="rect">
            <a:avLst/>
          </a:prstGeom>
          <a:noFill/>
        </p:spPr>
        <p:txBody>
          <a:bodyPr lIns="72000" tIns="0" rIns="72000" bIns="0" numCol="1" spcCol="360000" anchor="ctr">
            <a:normAutofit/>
          </a:bodyPr>
          <a:lstStyle>
            <a:lvl1pPr marL="0" indent="0">
              <a:lnSpc>
                <a:spcPts val="1500"/>
              </a:lnSpc>
              <a:buNone/>
              <a:defRPr sz="1801" b="0" i="0">
                <a:solidFill>
                  <a:srgbClr val="2A354D"/>
                </a:solidFill>
                <a:latin typeface="Montserrat" pitchFamily="2" charset="77"/>
              </a:defRPr>
            </a:lvl1pPr>
            <a:lvl2pPr marL="457206" indent="0">
              <a:buNone/>
              <a:defRPr/>
            </a:lvl2pPr>
          </a:lstStyle>
          <a:p>
            <a:pPr lvl="0"/>
            <a:r>
              <a:rPr lang="en-GB"/>
              <a:t>page x</a:t>
            </a:r>
          </a:p>
        </p:txBody>
      </p:sp>
      <p:sp>
        <p:nvSpPr>
          <p:cNvPr id="30" name="Text Placeholder 7">
            <a:extLst>
              <a:ext uri="{FF2B5EF4-FFF2-40B4-BE49-F238E27FC236}">
                <a16:creationId xmlns:a16="http://schemas.microsoft.com/office/drawing/2014/main" id="{5B57CE37-4DA7-3724-831C-D121DB290958}"/>
              </a:ext>
            </a:extLst>
          </p:cNvPr>
          <p:cNvSpPr>
            <a:spLocks noGrp="1"/>
          </p:cNvSpPr>
          <p:nvPr>
            <p:ph type="body" sz="quarter" idx="31" hasCustomPrompt="1"/>
          </p:nvPr>
        </p:nvSpPr>
        <p:spPr>
          <a:xfrm>
            <a:off x="9877926" y="5148506"/>
            <a:ext cx="1876926" cy="316467"/>
          </a:xfrm>
          <a:prstGeom prst="rect">
            <a:avLst/>
          </a:prstGeom>
          <a:noFill/>
        </p:spPr>
        <p:txBody>
          <a:bodyPr lIns="72000" tIns="0" rIns="72000" bIns="0" numCol="1" spcCol="360000" anchor="ctr">
            <a:normAutofit/>
          </a:bodyPr>
          <a:lstStyle>
            <a:lvl1pPr marL="0" indent="0">
              <a:lnSpc>
                <a:spcPts val="1500"/>
              </a:lnSpc>
              <a:buNone/>
              <a:defRPr sz="1801" b="0" i="0">
                <a:solidFill>
                  <a:srgbClr val="2A354D"/>
                </a:solidFill>
                <a:latin typeface="Montserrat" pitchFamily="2" charset="77"/>
              </a:defRPr>
            </a:lvl1pPr>
            <a:lvl2pPr marL="457206" indent="0">
              <a:buNone/>
              <a:defRPr/>
            </a:lvl2pPr>
          </a:lstStyle>
          <a:p>
            <a:pPr lvl="0"/>
            <a:r>
              <a:rPr lang="en-GB"/>
              <a:t>page x</a:t>
            </a:r>
          </a:p>
        </p:txBody>
      </p:sp>
      <p:sp>
        <p:nvSpPr>
          <p:cNvPr id="31" name="Text Placeholder 7">
            <a:extLst>
              <a:ext uri="{FF2B5EF4-FFF2-40B4-BE49-F238E27FC236}">
                <a16:creationId xmlns:a16="http://schemas.microsoft.com/office/drawing/2014/main" id="{CBBE22BB-7CDF-2097-E64D-3B16C3E2DB60}"/>
              </a:ext>
            </a:extLst>
          </p:cNvPr>
          <p:cNvSpPr>
            <a:spLocks noGrp="1"/>
          </p:cNvSpPr>
          <p:nvPr>
            <p:ph type="body" sz="quarter" idx="32" hasCustomPrompt="1"/>
          </p:nvPr>
        </p:nvSpPr>
        <p:spPr>
          <a:xfrm>
            <a:off x="9877926" y="5669517"/>
            <a:ext cx="1876926" cy="316467"/>
          </a:xfrm>
          <a:prstGeom prst="rect">
            <a:avLst/>
          </a:prstGeom>
          <a:noFill/>
        </p:spPr>
        <p:txBody>
          <a:bodyPr lIns="72000" tIns="0" rIns="72000" bIns="0" numCol="1" spcCol="360000" anchor="ctr">
            <a:normAutofit/>
          </a:bodyPr>
          <a:lstStyle>
            <a:lvl1pPr marL="0" indent="0">
              <a:lnSpc>
                <a:spcPts val="1500"/>
              </a:lnSpc>
              <a:buNone/>
              <a:defRPr sz="1801" b="0" i="0">
                <a:solidFill>
                  <a:srgbClr val="2A354D"/>
                </a:solidFill>
                <a:latin typeface="Montserrat" pitchFamily="2" charset="77"/>
              </a:defRPr>
            </a:lvl1pPr>
            <a:lvl2pPr marL="457206" indent="0">
              <a:buNone/>
              <a:defRPr/>
            </a:lvl2pPr>
          </a:lstStyle>
          <a:p>
            <a:pPr lvl="0"/>
            <a:r>
              <a:rPr lang="en-GB"/>
              <a:t>page x</a:t>
            </a:r>
          </a:p>
        </p:txBody>
      </p:sp>
      <p:sp>
        <p:nvSpPr>
          <p:cNvPr id="37" name="Text Placeholder 7">
            <a:extLst>
              <a:ext uri="{FF2B5EF4-FFF2-40B4-BE49-F238E27FC236}">
                <a16:creationId xmlns:a16="http://schemas.microsoft.com/office/drawing/2014/main" id="{9C654B6D-92E4-FD6D-2261-6332A5645256}"/>
              </a:ext>
            </a:extLst>
          </p:cNvPr>
          <p:cNvSpPr>
            <a:spLocks noGrp="1"/>
          </p:cNvSpPr>
          <p:nvPr>
            <p:ph type="body" sz="quarter" idx="36" hasCustomPrompt="1"/>
          </p:nvPr>
        </p:nvSpPr>
        <p:spPr>
          <a:xfrm>
            <a:off x="9877926" y="2543443"/>
            <a:ext cx="1876926" cy="316467"/>
          </a:xfrm>
          <a:prstGeom prst="rect">
            <a:avLst/>
          </a:prstGeom>
          <a:noFill/>
        </p:spPr>
        <p:txBody>
          <a:bodyPr lIns="72000" tIns="0" rIns="72000" bIns="0" numCol="1" spcCol="360000" anchor="ctr">
            <a:normAutofit/>
          </a:bodyPr>
          <a:lstStyle>
            <a:lvl1pPr marL="0" indent="0">
              <a:lnSpc>
                <a:spcPts val="1500"/>
              </a:lnSpc>
              <a:buNone/>
              <a:defRPr sz="1801" b="0" i="0">
                <a:solidFill>
                  <a:srgbClr val="2A354D"/>
                </a:solidFill>
                <a:latin typeface="Montserrat" pitchFamily="2" charset="77"/>
              </a:defRPr>
            </a:lvl1pPr>
            <a:lvl2pPr marL="457206" indent="0">
              <a:buNone/>
              <a:defRPr/>
            </a:lvl2pPr>
          </a:lstStyle>
          <a:p>
            <a:pPr lvl="0"/>
            <a:r>
              <a:rPr lang="en-GB"/>
              <a:t>page x</a:t>
            </a:r>
          </a:p>
        </p:txBody>
      </p:sp>
      <p:sp>
        <p:nvSpPr>
          <p:cNvPr id="3" name="Slide Number Placeholder 5">
            <a:extLst>
              <a:ext uri="{FF2B5EF4-FFF2-40B4-BE49-F238E27FC236}">
                <a16:creationId xmlns:a16="http://schemas.microsoft.com/office/drawing/2014/main" id="{895D1D00-868D-BAEB-9CBD-BACBB6069533}"/>
              </a:ext>
            </a:extLst>
          </p:cNvPr>
          <p:cNvSpPr>
            <a:spLocks noGrp="1"/>
          </p:cNvSpPr>
          <p:nvPr>
            <p:ph type="sldNum" sz="quarter" idx="4"/>
          </p:nvPr>
        </p:nvSpPr>
        <p:spPr>
          <a:xfrm>
            <a:off x="9774189" y="6437232"/>
            <a:ext cx="694862" cy="365125"/>
          </a:xfrm>
          <a:prstGeom prst="rect">
            <a:avLst/>
          </a:prstGeom>
        </p:spPr>
        <p:txBody>
          <a:bodyPr vert="horz" lIns="91440" tIns="45720" rIns="91440" bIns="45720" rtlCol="0" anchor="ctr"/>
          <a:lstStyle>
            <a:lvl1pPr algn="r">
              <a:defRPr sz="1200">
                <a:solidFill>
                  <a:srgbClr val="918C8A"/>
                </a:solidFill>
              </a:defRPr>
            </a:lvl1pPr>
          </a:lstStyle>
          <a:p>
            <a:fld id="{983CACB7-BD5B-E04E-9F7F-67AC39F2F8F1}" type="slidenum">
              <a:rPr lang="en-US" smtClean="0"/>
              <a:pPr/>
              <a:t>‹#›</a:t>
            </a:fld>
            <a:endParaRPr lang="en-US"/>
          </a:p>
        </p:txBody>
      </p:sp>
    </p:spTree>
    <p:extLst>
      <p:ext uri="{BB962C8B-B14F-4D97-AF65-F5344CB8AC3E}">
        <p14:creationId xmlns:p14="http://schemas.microsoft.com/office/powerpoint/2010/main" val="2584100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B5E09-E7A3-CB9C-F904-BB7DD65462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C92DEF-60ED-A56D-6328-ABB6AFA8B4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018D601-9A3C-CD3C-C866-0B3EC92243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17A479-CE22-2C21-3AE5-47E6D50D7C9E}"/>
              </a:ext>
            </a:extLst>
          </p:cNvPr>
          <p:cNvSpPr>
            <a:spLocks noGrp="1"/>
          </p:cNvSpPr>
          <p:nvPr>
            <p:ph type="dt" sz="half" idx="10"/>
          </p:nvPr>
        </p:nvSpPr>
        <p:spPr/>
        <p:txBody>
          <a:bodyPr/>
          <a:lstStyle/>
          <a:p>
            <a:fld id="{ACC97F1C-D4B7-45FF-9E32-6C85A2A41A61}" type="datetimeFigureOut">
              <a:rPr lang="en-GB" smtClean="0"/>
              <a:t>08/10/2025</a:t>
            </a:fld>
            <a:endParaRPr lang="en-GB"/>
          </a:p>
        </p:txBody>
      </p:sp>
      <p:sp>
        <p:nvSpPr>
          <p:cNvPr id="6" name="Footer Placeholder 5">
            <a:extLst>
              <a:ext uri="{FF2B5EF4-FFF2-40B4-BE49-F238E27FC236}">
                <a16:creationId xmlns:a16="http://schemas.microsoft.com/office/drawing/2014/main" id="{70724285-E754-A8D5-10AD-87583E4615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AF0B94-4553-FF65-F2F6-AF895B80B790}"/>
              </a:ext>
            </a:extLst>
          </p:cNvPr>
          <p:cNvSpPr>
            <a:spLocks noGrp="1"/>
          </p:cNvSpPr>
          <p:nvPr>
            <p:ph type="sldNum" sz="quarter" idx="12"/>
          </p:nvPr>
        </p:nvSpPr>
        <p:spPr/>
        <p:txBody>
          <a:bodyPr/>
          <a:lstStyle/>
          <a:p>
            <a:fld id="{E6B62B44-58ED-40A0-8364-A42CDC7FB506}" type="slidenum">
              <a:rPr lang="en-GB" smtClean="0"/>
              <a:t>‹#›</a:t>
            </a:fld>
            <a:endParaRPr lang="en-GB"/>
          </a:p>
        </p:txBody>
      </p:sp>
    </p:spTree>
    <p:extLst>
      <p:ext uri="{BB962C8B-B14F-4D97-AF65-F5344CB8AC3E}">
        <p14:creationId xmlns:p14="http://schemas.microsoft.com/office/powerpoint/2010/main" val="4144815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2164-9116-8F3F-D63B-A5E0E91A708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AB5D12-B8B9-D390-561B-F64E329732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7047E3-4A62-F297-3709-739025E5C5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AE15E81-EC2E-58D8-0E97-5B9C1758C2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F21655-DD99-D8DB-1DAD-4569B67B3E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D1E89E-BB56-1B42-6638-4C42AE043ACA}"/>
              </a:ext>
            </a:extLst>
          </p:cNvPr>
          <p:cNvSpPr>
            <a:spLocks noGrp="1"/>
          </p:cNvSpPr>
          <p:nvPr>
            <p:ph type="dt" sz="half" idx="10"/>
          </p:nvPr>
        </p:nvSpPr>
        <p:spPr/>
        <p:txBody>
          <a:bodyPr/>
          <a:lstStyle/>
          <a:p>
            <a:fld id="{ACC97F1C-D4B7-45FF-9E32-6C85A2A41A61}" type="datetimeFigureOut">
              <a:rPr lang="en-GB" smtClean="0"/>
              <a:t>08/10/2025</a:t>
            </a:fld>
            <a:endParaRPr lang="en-GB"/>
          </a:p>
        </p:txBody>
      </p:sp>
      <p:sp>
        <p:nvSpPr>
          <p:cNvPr id="8" name="Footer Placeholder 7">
            <a:extLst>
              <a:ext uri="{FF2B5EF4-FFF2-40B4-BE49-F238E27FC236}">
                <a16:creationId xmlns:a16="http://schemas.microsoft.com/office/drawing/2014/main" id="{74DF9AC3-126A-6DC5-02BA-32B304DBA3D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CE67AD-B021-6667-EBA4-8FA8146BF0AE}"/>
              </a:ext>
            </a:extLst>
          </p:cNvPr>
          <p:cNvSpPr>
            <a:spLocks noGrp="1"/>
          </p:cNvSpPr>
          <p:nvPr>
            <p:ph type="sldNum" sz="quarter" idx="12"/>
          </p:nvPr>
        </p:nvSpPr>
        <p:spPr/>
        <p:txBody>
          <a:bodyPr/>
          <a:lstStyle/>
          <a:p>
            <a:fld id="{E6B62B44-58ED-40A0-8364-A42CDC7FB506}" type="slidenum">
              <a:rPr lang="en-GB" smtClean="0"/>
              <a:t>‹#›</a:t>
            </a:fld>
            <a:endParaRPr lang="en-GB"/>
          </a:p>
        </p:txBody>
      </p:sp>
    </p:spTree>
    <p:extLst>
      <p:ext uri="{BB962C8B-B14F-4D97-AF65-F5344CB8AC3E}">
        <p14:creationId xmlns:p14="http://schemas.microsoft.com/office/powerpoint/2010/main" val="3306144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A2E2-4C3C-14A5-2B71-E78A7F71B8E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8052BE-D1E7-3E20-36DC-8B79BCDDECC2}"/>
              </a:ext>
            </a:extLst>
          </p:cNvPr>
          <p:cNvSpPr>
            <a:spLocks noGrp="1"/>
          </p:cNvSpPr>
          <p:nvPr>
            <p:ph type="dt" sz="half" idx="10"/>
          </p:nvPr>
        </p:nvSpPr>
        <p:spPr/>
        <p:txBody>
          <a:bodyPr/>
          <a:lstStyle/>
          <a:p>
            <a:fld id="{ACC97F1C-D4B7-45FF-9E32-6C85A2A41A61}" type="datetimeFigureOut">
              <a:rPr lang="en-GB" smtClean="0"/>
              <a:t>08/10/2025</a:t>
            </a:fld>
            <a:endParaRPr lang="en-GB"/>
          </a:p>
        </p:txBody>
      </p:sp>
      <p:sp>
        <p:nvSpPr>
          <p:cNvPr id="4" name="Footer Placeholder 3">
            <a:extLst>
              <a:ext uri="{FF2B5EF4-FFF2-40B4-BE49-F238E27FC236}">
                <a16:creationId xmlns:a16="http://schemas.microsoft.com/office/drawing/2014/main" id="{CB6CBEC3-2314-E115-8D3D-F99C9D93C5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27DEC6-BF25-68B6-F71A-FDE3FACACFE3}"/>
              </a:ext>
            </a:extLst>
          </p:cNvPr>
          <p:cNvSpPr>
            <a:spLocks noGrp="1"/>
          </p:cNvSpPr>
          <p:nvPr>
            <p:ph type="sldNum" sz="quarter" idx="12"/>
          </p:nvPr>
        </p:nvSpPr>
        <p:spPr/>
        <p:txBody>
          <a:bodyPr/>
          <a:lstStyle/>
          <a:p>
            <a:fld id="{E6B62B44-58ED-40A0-8364-A42CDC7FB506}" type="slidenum">
              <a:rPr lang="en-GB" smtClean="0"/>
              <a:t>‹#›</a:t>
            </a:fld>
            <a:endParaRPr lang="en-GB"/>
          </a:p>
        </p:txBody>
      </p:sp>
    </p:spTree>
    <p:extLst>
      <p:ext uri="{BB962C8B-B14F-4D97-AF65-F5344CB8AC3E}">
        <p14:creationId xmlns:p14="http://schemas.microsoft.com/office/powerpoint/2010/main" val="2676463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411F41-44B7-EE92-28A9-67F2E2F5F1EB}"/>
              </a:ext>
            </a:extLst>
          </p:cNvPr>
          <p:cNvSpPr>
            <a:spLocks noGrp="1"/>
          </p:cNvSpPr>
          <p:nvPr>
            <p:ph type="dt" sz="half" idx="10"/>
          </p:nvPr>
        </p:nvSpPr>
        <p:spPr/>
        <p:txBody>
          <a:bodyPr/>
          <a:lstStyle/>
          <a:p>
            <a:fld id="{ACC97F1C-D4B7-45FF-9E32-6C85A2A41A61}" type="datetimeFigureOut">
              <a:rPr lang="en-GB" smtClean="0"/>
              <a:t>08/10/2025</a:t>
            </a:fld>
            <a:endParaRPr lang="en-GB"/>
          </a:p>
        </p:txBody>
      </p:sp>
      <p:sp>
        <p:nvSpPr>
          <p:cNvPr id="3" name="Footer Placeholder 2">
            <a:extLst>
              <a:ext uri="{FF2B5EF4-FFF2-40B4-BE49-F238E27FC236}">
                <a16:creationId xmlns:a16="http://schemas.microsoft.com/office/drawing/2014/main" id="{2299A2F0-2DC0-6EBE-3D76-657FB01AD08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F5ED184-AABB-D58B-4BBB-25127E025B3D}"/>
              </a:ext>
            </a:extLst>
          </p:cNvPr>
          <p:cNvSpPr>
            <a:spLocks noGrp="1"/>
          </p:cNvSpPr>
          <p:nvPr>
            <p:ph type="sldNum" sz="quarter" idx="12"/>
          </p:nvPr>
        </p:nvSpPr>
        <p:spPr/>
        <p:txBody>
          <a:bodyPr/>
          <a:lstStyle/>
          <a:p>
            <a:fld id="{E6B62B44-58ED-40A0-8364-A42CDC7FB506}" type="slidenum">
              <a:rPr lang="en-GB" smtClean="0"/>
              <a:t>‹#›</a:t>
            </a:fld>
            <a:endParaRPr lang="en-GB"/>
          </a:p>
        </p:txBody>
      </p:sp>
    </p:spTree>
    <p:extLst>
      <p:ext uri="{BB962C8B-B14F-4D97-AF65-F5344CB8AC3E}">
        <p14:creationId xmlns:p14="http://schemas.microsoft.com/office/powerpoint/2010/main" val="101357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E35D-5E50-BA14-9CC6-A2420EE7B5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A7BD47-0ABE-499B-5446-7A0C252EF8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A141A04-4BDB-95E1-F66E-BFD288375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B20EE3-352D-06BE-62D7-57DABB39AE50}"/>
              </a:ext>
            </a:extLst>
          </p:cNvPr>
          <p:cNvSpPr>
            <a:spLocks noGrp="1"/>
          </p:cNvSpPr>
          <p:nvPr>
            <p:ph type="dt" sz="half" idx="10"/>
          </p:nvPr>
        </p:nvSpPr>
        <p:spPr/>
        <p:txBody>
          <a:bodyPr/>
          <a:lstStyle/>
          <a:p>
            <a:fld id="{ACC97F1C-D4B7-45FF-9E32-6C85A2A41A61}" type="datetimeFigureOut">
              <a:rPr lang="en-GB" smtClean="0"/>
              <a:t>08/10/2025</a:t>
            </a:fld>
            <a:endParaRPr lang="en-GB"/>
          </a:p>
        </p:txBody>
      </p:sp>
      <p:sp>
        <p:nvSpPr>
          <p:cNvPr id="6" name="Footer Placeholder 5">
            <a:extLst>
              <a:ext uri="{FF2B5EF4-FFF2-40B4-BE49-F238E27FC236}">
                <a16:creationId xmlns:a16="http://schemas.microsoft.com/office/drawing/2014/main" id="{63D1D2FF-689C-CA7C-E877-83EA07B98F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C3EC4F-8206-3973-098D-EB7C40E2F6C2}"/>
              </a:ext>
            </a:extLst>
          </p:cNvPr>
          <p:cNvSpPr>
            <a:spLocks noGrp="1"/>
          </p:cNvSpPr>
          <p:nvPr>
            <p:ph type="sldNum" sz="quarter" idx="12"/>
          </p:nvPr>
        </p:nvSpPr>
        <p:spPr/>
        <p:txBody>
          <a:bodyPr/>
          <a:lstStyle/>
          <a:p>
            <a:fld id="{E6B62B44-58ED-40A0-8364-A42CDC7FB506}" type="slidenum">
              <a:rPr lang="en-GB" smtClean="0"/>
              <a:t>‹#›</a:t>
            </a:fld>
            <a:endParaRPr lang="en-GB"/>
          </a:p>
        </p:txBody>
      </p:sp>
    </p:spTree>
    <p:extLst>
      <p:ext uri="{BB962C8B-B14F-4D97-AF65-F5344CB8AC3E}">
        <p14:creationId xmlns:p14="http://schemas.microsoft.com/office/powerpoint/2010/main" val="272575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3DC75-0FF2-36E5-A0EB-29046DAF7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C14583D-181F-F7E7-923B-E8D9D351CE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228F8BC-7BE5-3738-2D26-C77A075CF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F8FC54-ADD0-E18E-155D-855F49DC9BC0}"/>
              </a:ext>
            </a:extLst>
          </p:cNvPr>
          <p:cNvSpPr>
            <a:spLocks noGrp="1"/>
          </p:cNvSpPr>
          <p:nvPr>
            <p:ph type="dt" sz="half" idx="10"/>
          </p:nvPr>
        </p:nvSpPr>
        <p:spPr/>
        <p:txBody>
          <a:bodyPr/>
          <a:lstStyle/>
          <a:p>
            <a:fld id="{ACC97F1C-D4B7-45FF-9E32-6C85A2A41A61}" type="datetimeFigureOut">
              <a:rPr lang="en-GB" smtClean="0"/>
              <a:t>08/10/2025</a:t>
            </a:fld>
            <a:endParaRPr lang="en-GB"/>
          </a:p>
        </p:txBody>
      </p:sp>
      <p:sp>
        <p:nvSpPr>
          <p:cNvPr id="6" name="Footer Placeholder 5">
            <a:extLst>
              <a:ext uri="{FF2B5EF4-FFF2-40B4-BE49-F238E27FC236}">
                <a16:creationId xmlns:a16="http://schemas.microsoft.com/office/drawing/2014/main" id="{EC15EB8B-89FB-63BD-B8D8-D2A9B785B5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7D0E79-5AD1-7EEF-E3EB-74CED37C17F2}"/>
              </a:ext>
            </a:extLst>
          </p:cNvPr>
          <p:cNvSpPr>
            <a:spLocks noGrp="1"/>
          </p:cNvSpPr>
          <p:nvPr>
            <p:ph type="sldNum" sz="quarter" idx="12"/>
          </p:nvPr>
        </p:nvSpPr>
        <p:spPr/>
        <p:txBody>
          <a:bodyPr/>
          <a:lstStyle/>
          <a:p>
            <a:fld id="{E6B62B44-58ED-40A0-8364-A42CDC7FB506}" type="slidenum">
              <a:rPr lang="en-GB" smtClean="0"/>
              <a:t>‹#›</a:t>
            </a:fld>
            <a:endParaRPr lang="en-GB"/>
          </a:p>
        </p:txBody>
      </p:sp>
    </p:spTree>
    <p:extLst>
      <p:ext uri="{BB962C8B-B14F-4D97-AF65-F5344CB8AC3E}">
        <p14:creationId xmlns:p14="http://schemas.microsoft.com/office/powerpoint/2010/main" val="3055103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246C0-9597-F8AA-B427-2E132464EB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B3932B-FBFA-2256-9FEF-4E6BA109B6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4125C8-C20E-237A-A44D-A074E0451026}"/>
              </a:ext>
            </a:extLst>
          </p:cNvPr>
          <p:cNvSpPr>
            <a:spLocks noGrp="1"/>
          </p:cNvSpPr>
          <p:nvPr>
            <p:ph type="dt" sz="half" idx="10"/>
          </p:nvPr>
        </p:nvSpPr>
        <p:spPr/>
        <p:txBody>
          <a:bodyPr/>
          <a:lstStyle/>
          <a:p>
            <a:fld id="{ACC97F1C-D4B7-45FF-9E32-6C85A2A41A61}" type="datetimeFigureOut">
              <a:rPr lang="en-GB" smtClean="0"/>
              <a:t>08/10/2025</a:t>
            </a:fld>
            <a:endParaRPr lang="en-GB"/>
          </a:p>
        </p:txBody>
      </p:sp>
      <p:sp>
        <p:nvSpPr>
          <p:cNvPr id="5" name="Footer Placeholder 4">
            <a:extLst>
              <a:ext uri="{FF2B5EF4-FFF2-40B4-BE49-F238E27FC236}">
                <a16:creationId xmlns:a16="http://schemas.microsoft.com/office/drawing/2014/main" id="{6016135E-D881-4415-C8A3-35A7E43C7E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C2BB91-4685-6F35-129A-8165A03861DA}"/>
              </a:ext>
            </a:extLst>
          </p:cNvPr>
          <p:cNvSpPr>
            <a:spLocks noGrp="1"/>
          </p:cNvSpPr>
          <p:nvPr>
            <p:ph type="sldNum" sz="quarter" idx="12"/>
          </p:nvPr>
        </p:nvSpPr>
        <p:spPr/>
        <p:txBody>
          <a:bodyPr/>
          <a:lstStyle/>
          <a:p>
            <a:fld id="{E6B62B44-58ED-40A0-8364-A42CDC7FB506}" type="slidenum">
              <a:rPr lang="en-GB" smtClean="0"/>
              <a:t>‹#›</a:t>
            </a:fld>
            <a:endParaRPr lang="en-GB"/>
          </a:p>
        </p:txBody>
      </p:sp>
    </p:spTree>
    <p:extLst>
      <p:ext uri="{BB962C8B-B14F-4D97-AF65-F5344CB8AC3E}">
        <p14:creationId xmlns:p14="http://schemas.microsoft.com/office/powerpoint/2010/main" val="1713666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931B1A-EA86-9611-523B-915149022B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8FCB98-8238-B05A-DB03-ABAB474383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FC06D8-B555-506F-0EFD-608AD15554E4}"/>
              </a:ext>
            </a:extLst>
          </p:cNvPr>
          <p:cNvSpPr>
            <a:spLocks noGrp="1"/>
          </p:cNvSpPr>
          <p:nvPr>
            <p:ph type="dt" sz="half" idx="10"/>
          </p:nvPr>
        </p:nvSpPr>
        <p:spPr/>
        <p:txBody>
          <a:bodyPr/>
          <a:lstStyle/>
          <a:p>
            <a:fld id="{ACC97F1C-D4B7-45FF-9E32-6C85A2A41A61}" type="datetimeFigureOut">
              <a:rPr lang="en-GB" smtClean="0"/>
              <a:t>08/10/2025</a:t>
            </a:fld>
            <a:endParaRPr lang="en-GB"/>
          </a:p>
        </p:txBody>
      </p:sp>
      <p:sp>
        <p:nvSpPr>
          <p:cNvPr id="5" name="Footer Placeholder 4">
            <a:extLst>
              <a:ext uri="{FF2B5EF4-FFF2-40B4-BE49-F238E27FC236}">
                <a16:creationId xmlns:a16="http://schemas.microsoft.com/office/drawing/2014/main" id="{96D8CF73-73D3-C9B1-5E09-CE9E85E887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350538-F7F1-ACD5-672C-8CC131F623F1}"/>
              </a:ext>
            </a:extLst>
          </p:cNvPr>
          <p:cNvSpPr>
            <a:spLocks noGrp="1"/>
          </p:cNvSpPr>
          <p:nvPr>
            <p:ph type="sldNum" sz="quarter" idx="12"/>
          </p:nvPr>
        </p:nvSpPr>
        <p:spPr/>
        <p:txBody>
          <a:bodyPr/>
          <a:lstStyle/>
          <a:p>
            <a:fld id="{E6B62B44-58ED-40A0-8364-A42CDC7FB506}" type="slidenum">
              <a:rPr lang="en-GB" smtClean="0"/>
              <a:t>‹#›</a:t>
            </a:fld>
            <a:endParaRPr lang="en-GB"/>
          </a:p>
        </p:txBody>
      </p:sp>
    </p:spTree>
    <p:extLst>
      <p:ext uri="{BB962C8B-B14F-4D97-AF65-F5344CB8AC3E}">
        <p14:creationId xmlns:p14="http://schemas.microsoft.com/office/powerpoint/2010/main" val="274894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929815FF-1A72-291B-734F-B6DD0AB27EA1}"/>
              </a:ext>
            </a:extLst>
          </p:cNvPr>
          <p:cNvSpPr>
            <a:spLocks noGrp="1"/>
          </p:cNvSpPr>
          <p:nvPr>
            <p:ph type="body" sz="quarter" idx="13" hasCustomPrompt="1"/>
          </p:nvPr>
        </p:nvSpPr>
        <p:spPr>
          <a:xfrm>
            <a:off x="1080004" y="1908699"/>
            <a:ext cx="10515600" cy="4305670"/>
          </a:xfrm>
          <a:prstGeom prst="rect">
            <a:avLst/>
          </a:prstGeom>
        </p:spPr>
        <p:txBody>
          <a:bodyPr lIns="0" tIns="0" rIns="72000" bIns="0" numCol="1" spcCol="360000">
            <a:noAutofit/>
          </a:bodyPr>
          <a:lstStyle>
            <a:lvl1pPr marL="0" indent="0">
              <a:lnSpc>
                <a:spcPct val="100000"/>
              </a:lnSpc>
              <a:buNone/>
              <a:defRPr sz="1401" b="0" i="0">
                <a:solidFill>
                  <a:srgbClr val="2A354D"/>
                </a:solidFill>
                <a:latin typeface="Montserrat" pitchFamily="2" charset="77"/>
              </a:defRPr>
            </a:lvl1pPr>
            <a:lvl2pPr marL="457206" indent="0">
              <a:buNone/>
              <a:defRPr sz="1401" b="0" i="0">
                <a:latin typeface="Montserrat" pitchFamily="2" charset="77"/>
              </a:defRPr>
            </a:lvl2pPr>
            <a:lvl3pPr>
              <a:defRPr sz="1401" b="0" i="0">
                <a:latin typeface="Montserrat" pitchFamily="2" charset="77"/>
              </a:defRPr>
            </a:lvl3pPr>
          </a:lstStyle>
          <a:p>
            <a:pPr lvl="0"/>
            <a:r>
              <a:rPr lang="en-GB"/>
              <a:t>Body copy here. If bullets are needed, use indent and bullet button once for bullet 1, twice for sub bullets.</a:t>
            </a:r>
          </a:p>
          <a:p>
            <a:pPr marL="742959" lvl="1" indent="-285753">
              <a:buFont typeface="Arial" panose="020B0604020202020204" pitchFamily="34" charset="0"/>
              <a:buChar char="•"/>
            </a:pPr>
            <a:r>
              <a:rPr lang="en-US"/>
              <a:t>Bullet 1 here</a:t>
            </a:r>
          </a:p>
          <a:p>
            <a:pPr marL="1428768" marR="0" lvl="2" indent="-285753" algn="l" defTabSz="914411"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Bullet 2 here</a:t>
            </a:r>
          </a:p>
          <a:p>
            <a:pPr marL="742959" lvl="1" indent="-285753">
              <a:buFont typeface="Arial" panose="020B0604020202020204" pitchFamily="34" charset="0"/>
              <a:buChar char="•"/>
            </a:pP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12" name="object 8">
            <a:extLst>
              <a:ext uri="{FF2B5EF4-FFF2-40B4-BE49-F238E27FC236}">
                <a16:creationId xmlns:a16="http://schemas.microsoft.com/office/drawing/2014/main" id="{38873A07-079C-BF3C-0E7D-FCF47F3728B8}"/>
              </a:ext>
            </a:extLst>
          </p:cNvPr>
          <p:cNvSpPr/>
          <p:nvPr userDrawn="1"/>
        </p:nvSpPr>
        <p:spPr>
          <a:xfrm>
            <a:off x="0" y="549401"/>
            <a:ext cx="12192000" cy="1064412"/>
          </a:xfrm>
          <a:custGeom>
            <a:avLst/>
            <a:gdLst/>
            <a:ahLst/>
            <a:cxnLst/>
            <a:rect l="l" t="t" r="r" b="b"/>
            <a:pathLst>
              <a:path w="8580755" h="1956435">
                <a:moveTo>
                  <a:pt x="8580602" y="0"/>
                </a:moveTo>
                <a:lnTo>
                  <a:pt x="0" y="0"/>
                </a:lnTo>
                <a:lnTo>
                  <a:pt x="0" y="1956003"/>
                </a:lnTo>
                <a:lnTo>
                  <a:pt x="8580602" y="1956003"/>
                </a:lnTo>
                <a:lnTo>
                  <a:pt x="8580602" y="0"/>
                </a:lnTo>
                <a:close/>
              </a:path>
            </a:pathLst>
          </a:custGeom>
          <a:gradFill>
            <a:gsLst>
              <a:gs pos="55000">
                <a:srgbClr val="677691"/>
              </a:gs>
              <a:gs pos="100000">
                <a:schemeClr val="bg1">
                  <a:alpha val="0"/>
                </a:schemeClr>
              </a:gs>
              <a:gs pos="35000">
                <a:srgbClr val="3D5073"/>
              </a:gs>
            </a:gsLst>
            <a:lin ang="0" scaled="0"/>
          </a:gradFill>
        </p:spPr>
        <p:txBody>
          <a:bodyPr wrap="square" lIns="0" tIns="0" rIns="0" bIns="0" rtlCol="0"/>
          <a:lstStyle/>
          <a:p>
            <a:endParaRPr sz="1801"/>
          </a:p>
        </p:txBody>
      </p:sp>
      <p:sp>
        <p:nvSpPr>
          <p:cNvPr id="14" name="object 10">
            <a:extLst>
              <a:ext uri="{FF2B5EF4-FFF2-40B4-BE49-F238E27FC236}">
                <a16:creationId xmlns:a16="http://schemas.microsoft.com/office/drawing/2014/main" id="{9C76D0B0-C1BE-8B55-1B40-E5EBCD4399E6}"/>
              </a:ext>
            </a:extLst>
          </p:cNvPr>
          <p:cNvSpPr/>
          <p:nvPr userDrawn="1"/>
        </p:nvSpPr>
        <p:spPr>
          <a:xfrm>
            <a:off x="0" y="0"/>
            <a:ext cx="576000" cy="6858000"/>
          </a:xfrm>
          <a:custGeom>
            <a:avLst/>
            <a:gdLst/>
            <a:ahLst/>
            <a:cxnLst/>
            <a:rect l="l" t="t" r="r" b="b"/>
            <a:pathLst>
              <a:path w="540385" h="6858000">
                <a:moveTo>
                  <a:pt x="540004" y="0"/>
                </a:moveTo>
                <a:lnTo>
                  <a:pt x="0" y="0"/>
                </a:lnTo>
                <a:lnTo>
                  <a:pt x="0" y="6858000"/>
                </a:lnTo>
                <a:lnTo>
                  <a:pt x="540004" y="6858000"/>
                </a:lnTo>
                <a:lnTo>
                  <a:pt x="540004" y="0"/>
                </a:lnTo>
                <a:close/>
              </a:path>
            </a:pathLst>
          </a:custGeom>
          <a:solidFill>
            <a:srgbClr val="3D5073"/>
          </a:solidFill>
        </p:spPr>
        <p:txBody>
          <a:bodyPr wrap="square" lIns="72000" tIns="0" rIns="0" bIns="0" rtlCol="0"/>
          <a:lstStyle/>
          <a:p>
            <a:endParaRPr sz="1801"/>
          </a:p>
        </p:txBody>
      </p:sp>
      <p:sp>
        <p:nvSpPr>
          <p:cNvPr id="4" name="Text Placeholder 3">
            <a:extLst>
              <a:ext uri="{FF2B5EF4-FFF2-40B4-BE49-F238E27FC236}">
                <a16:creationId xmlns:a16="http://schemas.microsoft.com/office/drawing/2014/main" id="{4A705484-62F9-F722-24BA-5ED4A0F104C6}"/>
              </a:ext>
            </a:extLst>
          </p:cNvPr>
          <p:cNvSpPr>
            <a:spLocks noGrp="1"/>
          </p:cNvSpPr>
          <p:nvPr>
            <p:ph type="body" sz="quarter" idx="14" hasCustomPrompt="1"/>
          </p:nvPr>
        </p:nvSpPr>
        <p:spPr>
          <a:xfrm>
            <a:off x="854075" y="722317"/>
            <a:ext cx="11018612" cy="757237"/>
          </a:xfrm>
          <a:prstGeom prst="rect">
            <a:avLst/>
          </a:prstGeom>
        </p:spPr>
        <p:txBody>
          <a:bodyPr/>
          <a:lstStyle>
            <a:lvl1pPr>
              <a:defRPr sz="4800" b="1" i="0">
                <a:solidFill>
                  <a:schemeClr val="bg1"/>
                </a:solidFill>
                <a:latin typeface="Montserrat" pitchFamily="2" charset="77"/>
              </a:defRPr>
            </a:lvl1pPr>
            <a:lvl2pPr>
              <a:defRPr sz="4800" b="1" i="0">
                <a:latin typeface="Montserrat" pitchFamily="2" charset="77"/>
              </a:defRPr>
            </a:lvl2pPr>
            <a:lvl3pPr>
              <a:defRPr sz="4800" b="1" i="0">
                <a:latin typeface="Montserrat" pitchFamily="2" charset="77"/>
              </a:defRPr>
            </a:lvl3pPr>
            <a:lvl4pPr>
              <a:defRPr sz="4800" b="1" i="0">
                <a:latin typeface="Montserrat" pitchFamily="2" charset="77"/>
              </a:defRPr>
            </a:lvl4pPr>
            <a:lvl5pPr>
              <a:defRPr sz="4800" b="1" i="0">
                <a:latin typeface="Montserrat" pitchFamily="2" charset="77"/>
              </a:defRPr>
            </a:lvl5pPr>
          </a:lstStyle>
          <a:p>
            <a:pPr lvl="0"/>
            <a:r>
              <a:rPr lang="en-GB"/>
              <a:t>About</a:t>
            </a:r>
            <a:endParaRPr lang="en-US"/>
          </a:p>
        </p:txBody>
      </p:sp>
      <p:sp>
        <p:nvSpPr>
          <p:cNvPr id="9" name="Slide Number Placeholder 5">
            <a:extLst>
              <a:ext uri="{FF2B5EF4-FFF2-40B4-BE49-F238E27FC236}">
                <a16:creationId xmlns:a16="http://schemas.microsoft.com/office/drawing/2014/main" id="{6B2ADC0A-317A-844B-26DF-DEF08A9803F6}"/>
              </a:ext>
            </a:extLst>
          </p:cNvPr>
          <p:cNvSpPr>
            <a:spLocks noGrp="1"/>
          </p:cNvSpPr>
          <p:nvPr>
            <p:ph type="sldNum" sz="quarter" idx="4"/>
          </p:nvPr>
        </p:nvSpPr>
        <p:spPr>
          <a:xfrm>
            <a:off x="9774189" y="6437232"/>
            <a:ext cx="694862" cy="365125"/>
          </a:xfrm>
          <a:prstGeom prst="rect">
            <a:avLst/>
          </a:prstGeom>
        </p:spPr>
        <p:txBody>
          <a:bodyPr vert="horz" lIns="91440" tIns="45720" rIns="91440" bIns="45720" rtlCol="0" anchor="ctr"/>
          <a:lstStyle>
            <a:lvl1pPr algn="r">
              <a:defRPr sz="1200">
                <a:solidFill>
                  <a:srgbClr val="918C8A"/>
                </a:solidFill>
              </a:defRPr>
            </a:lvl1pPr>
          </a:lstStyle>
          <a:p>
            <a:fld id="{983CACB7-BD5B-E04E-9F7F-67AC39F2F8F1}" type="slidenum">
              <a:rPr lang="en-US" smtClean="0"/>
              <a:pPr/>
              <a:t>‹#›</a:t>
            </a:fld>
            <a:endParaRPr lang="en-US"/>
          </a:p>
        </p:txBody>
      </p:sp>
    </p:spTree>
    <p:extLst>
      <p:ext uri="{BB962C8B-B14F-4D97-AF65-F5344CB8AC3E}">
        <p14:creationId xmlns:p14="http://schemas.microsoft.com/office/powerpoint/2010/main" val="838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E5D57320-FA26-BD88-33B8-372BB608D27A}"/>
              </a:ext>
            </a:extLst>
          </p:cNvPr>
          <p:cNvSpPr/>
          <p:nvPr userDrawn="1"/>
        </p:nvSpPr>
        <p:spPr>
          <a:xfrm>
            <a:off x="0" y="549401"/>
            <a:ext cx="12192000" cy="1064412"/>
          </a:xfrm>
          <a:custGeom>
            <a:avLst/>
            <a:gdLst/>
            <a:ahLst/>
            <a:cxnLst/>
            <a:rect l="l" t="t" r="r" b="b"/>
            <a:pathLst>
              <a:path w="8580755" h="1956435">
                <a:moveTo>
                  <a:pt x="8580602" y="0"/>
                </a:moveTo>
                <a:lnTo>
                  <a:pt x="0" y="0"/>
                </a:lnTo>
                <a:lnTo>
                  <a:pt x="0" y="1956003"/>
                </a:lnTo>
                <a:lnTo>
                  <a:pt x="8580602" y="1956003"/>
                </a:lnTo>
                <a:lnTo>
                  <a:pt x="8580602" y="0"/>
                </a:lnTo>
                <a:close/>
              </a:path>
            </a:pathLst>
          </a:custGeom>
          <a:gradFill>
            <a:gsLst>
              <a:gs pos="55000">
                <a:srgbClr val="677691"/>
              </a:gs>
              <a:gs pos="100000">
                <a:schemeClr val="bg1">
                  <a:alpha val="0"/>
                </a:schemeClr>
              </a:gs>
              <a:gs pos="35000">
                <a:srgbClr val="3D5073"/>
              </a:gs>
            </a:gsLst>
            <a:lin ang="0" scaled="0"/>
          </a:gradFill>
        </p:spPr>
        <p:txBody>
          <a:bodyPr wrap="square" lIns="0" tIns="0" rIns="0" bIns="0" rtlCol="0"/>
          <a:lstStyle/>
          <a:p>
            <a:endParaRPr sz="1801"/>
          </a:p>
        </p:txBody>
      </p:sp>
      <p:sp>
        <p:nvSpPr>
          <p:cNvPr id="14" name="object 10">
            <a:extLst>
              <a:ext uri="{FF2B5EF4-FFF2-40B4-BE49-F238E27FC236}">
                <a16:creationId xmlns:a16="http://schemas.microsoft.com/office/drawing/2014/main" id="{9C76D0B0-C1BE-8B55-1B40-E5EBCD4399E6}"/>
              </a:ext>
            </a:extLst>
          </p:cNvPr>
          <p:cNvSpPr/>
          <p:nvPr userDrawn="1"/>
        </p:nvSpPr>
        <p:spPr>
          <a:xfrm>
            <a:off x="0" y="0"/>
            <a:ext cx="576000" cy="6858000"/>
          </a:xfrm>
          <a:custGeom>
            <a:avLst/>
            <a:gdLst/>
            <a:ahLst/>
            <a:cxnLst/>
            <a:rect l="l" t="t" r="r" b="b"/>
            <a:pathLst>
              <a:path w="540385" h="6858000">
                <a:moveTo>
                  <a:pt x="540004" y="0"/>
                </a:moveTo>
                <a:lnTo>
                  <a:pt x="0" y="0"/>
                </a:lnTo>
                <a:lnTo>
                  <a:pt x="0" y="6858000"/>
                </a:lnTo>
                <a:lnTo>
                  <a:pt x="540004" y="6858000"/>
                </a:lnTo>
                <a:lnTo>
                  <a:pt x="540004" y="0"/>
                </a:lnTo>
                <a:close/>
              </a:path>
            </a:pathLst>
          </a:custGeom>
          <a:solidFill>
            <a:srgbClr val="3D5073"/>
          </a:solidFill>
        </p:spPr>
        <p:txBody>
          <a:bodyPr wrap="square" lIns="72000" tIns="0" rIns="0" bIns="0" rtlCol="0"/>
          <a:lstStyle/>
          <a:p>
            <a:endParaRPr sz="1801"/>
          </a:p>
        </p:txBody>
      </p:sp>
      <p:sp>
        <p:nvSpPr>
          <p:cNvPr id="4" name="Text Placeholder 3">
            <a:extLst>
              <a:ext uri="{FF2B5EF4-FFF2-40B4-BE49-F238E27FC236}">
                <a16:creationId xmlns:a16="http://schemas.microsoft.com/office/drawing/2014/main" id="{2A791132-BB3B-06B2-E9FC-435F415A514B}"/>
              </a:ext>
            </a:extLst>
          </p:cNvPr>
          <p:cNvSpPr>
            <a:spLocks noGrp="1"/>
          </p:cNvSpPr>
          <p:nvPr>
            <p:ph type="body" sz="quarter" idx="14" hasCustomPrompt="1"/>
          </p:nvPr>
        </p:nvSpPr>
        <p:spPr>
          <a:xfrm>
            <a:off x="854075" y="722317"/>
            <a:ext cx="10741525" cy="757237"/>
          </a:xfrm>
          <a:prstGeom prst="rect">
            <a:avLst/>
          </a:prstGeom>
        </p:spPr>
        <p:txBody>
          <a:bodyPr/>
          <a:lstStyle>
            <a:lvl1pPr>
              <a:defRPr sz="4800" b="1" i="0">
                <a:solidFill>
                  <a:schemeClr val="bg1"/>
                </a:solidFill>
                <a:latin typeface="Montserrat" pitchFamily="2" charset="77"/>
              </a:defRPr>
            </a:lvl1pPr>
            <a:lvl2pPr>
              <a:defRPr sz="4800" b="1" i="0">
                <a:latin typeface="Montserrat" pitchFamily="2" charset="77"/>
              </a:defRPr>
            </a:lvl2pPr>
            <a:lvl3pPr>
              <a:defRPr sz="4800" b="1" i="0">
                <a:latin typeface="Montserrat" pitchFamily="2" charset="77"/>
              </a:defRPr>
            </a:lvl3pPr>
            <a:lvl4pPr>
              <a:defRPr sz="4800" b="1" i="0">
                <a:latin typeface="Montserrat" pitchFamily="2" charset="77"/>
              </a:defRPr>
            </a:lvl4pPr>
            <a:lvl5pPr>
              <a:defRPr sz="4800" b="1" i="0">
                <a:latin typeface="Montserrat" pitchFamily="2" charset="77"/>
              </a:defRPr>
            </a:lvl5pPr>
          </a:lstStyle>
          <a:p>
            <a:pPr lvl="0"/>
            <a:r>
              <a:rPr lang="en-GB"/>
              <a:t>References</a:t>
            </a:r>
            <a:endParaRPr lang="en-US"/>
          </a:p>
        </p:txBody>
      </p:sp>
      <p:sp>
        <p:nvSpPr>
          <p:cNvPr id="8" name="Text Placeholder 7">
            <a:extLst>
              <a:ext uri="{FF2B5EF4-FFF2-40B4-BE49-F238E27FC236}">
                <a16:creationId xmlns:a16="http://schemas.microsoft.com/office/drawing/2014/main" id="{DB83DA34-816D-924E-E61A-9A9314911FBB}"/>
              </a:ext>
            </a:extLst>
          </p:cNvPr>
          <p:cNvSpPr>
            <a:spLocks noGrp="1"/>
          </p:cNvSpPr>
          <p:nvPr>
            <p:ph type="body" sz="quarter" idx="13" hasCustomPrompt="1"/>
          </p:nvPr>
        </p:nvSpPr>
        <p:spPr>
          <a:xfrm>
            <a:off x="1080004" y="1864311"/>
            <a:ext cx="10515600" cy="4358936"/>
          </a:xfrm>
          <a:prstGeom prst="rect">
            <a:avLst/>
          </a:prstGeom>
        </p:spPr>
        <p:txBody>
          <a:bodyPr lIns="0" tIns="0" rIns="72000" bIns="0" numCol="1" spcCol="360000">
            <a:noAutofit/>
          </a:bodyPr>
          <a:lstStyle>
            <a:lvl1pPr marL="0" indent="0">
              <a:lnSpc>
                <a:spcPct val="100000"/>
              </a:lnSpc>
              <a:buNone/>
              <a:defRPr sz="1401" b="0" i="0">
                <a:solidFill>
                  <a:srgbClr val="2A354D"/>
                </a:solidFill>
                <a:latin typeface="Montserrat" pitchFamily="2" charset="77"/>
              </a:defRPr>
            </a:lvl1pPr>
            <a:lvl2pPr marL="457206" indent="0">
              <a:buNone/>
              <a:defRPr sz="1401" b="0" i="0">
                <a:latin typeface="Montserrat" pitchFamily="2" charset="77"/>
              </a:defRPr>
            </a:lvl2pPr>
            <a:lvl3pPr>
              <a:defRPr sz="1401" b="0" i="0">
                <a:latin typeface="Montserrat" pitchFamily="2" charset="77"/>
              </a:defRPr>
            </a:lvl3pPr>
          </a:lstStyle>
          <a:p>
            <a:pPr lvl="0"/>
            <a:r>
              <a:rPr lang="en-GB"/>
              <a:t>Body copy here. If bullets are needed, use indent and bullet button once for bullet 1, twice for sub bullets.</a:t>
            </a:r>
          </a:p>
          <a:p>
            <a:pPr marL="742959" lvl="1" indent="-285753">
              <a:buFont typeface="Arial" panose="020B0604020202020204" pitchFamily="34" charset="0"/>
              <a:buChar char="•"/>
            </a:pPr>
            <a:r>
              <a:rPr lang="en-US"/>
              <a:t>Bullet 1 here</a:t>
            </a:r>
          </a:p>
          <a:p>
            <a:pPr marL="1428768" marR="0" lvl="2" indent="-285753" algn="l" defTabSz="914411"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Bullet 2 here</a:t>
            </a:r>
          </a:p>
          <a:p>
            <a:pPr marL="742959" lvl="1" indent="-285753">
              <a:buFont typeface="Arial" panose="020B0604020202020204" pitchFamily="34" charset="0"/>
              <a:buChar char="•"/>
            </a:pP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9" name="Slide Number Placeholder 5">
            <a:extLst>
              <a:ext uri="{FF2B5EF4-FFF2-40B4-BE49-F238E27FC236}">
                <a16:creationId xmlns:a16="http://schemas.microsoft.com/office/drawing/2014/main" id="{CCEC9E67-85AE-E5E4-9A5E-B95F1760AC41}"/>
              </a:ext>
            </a:extLst>
          </p:cNvPr>
          <p:cNvSpPr>
            <a:spLocks noGrp="1"/>
          </p:cNvSpPr>
          <p:nvPr>
            <p:ph type="sldNum" sz="quarter" idx="4"/>
          </p:nvPr>
        </p:nvSpPr>
        <p:spPr>
          <a:xfrm>
            <a:off x="9774189" y="6437232"/>
            <a:ext cx="694862" cy="365125"/>
          </a:xfrm>
          <a:prstGeom prst="rect">
            <a:avLst/>
          </a:prstGeom>
        </p:spPr>
        <p:txBody>
          <a:bodyPr vert="horz" lIns="91440" tIns="45720" rIns="91440" bIns="45720" rtlCol="0" anchor="ctr"/>
          <a:lstStyle>
            <a:lvl1pPr algn="r">
              <a:defRPr sz="1200">
                <a:solidFill>
                  <a:srgbClr val="918C8A"/>
                </a:solidFill>
              </a:defRPr>
            </a:lvl1pPr>
          </a:lstStyle>
          <a:p>
            <a:fld id="{983CACB7-BD5B-E04E-9F7F-67AC39F2F8F1}" type="slidenum">
              <a:rPr lang="en-US" smtClean="0"/>
              <a:pPr/>
              <a:t>‹#›</a:t>
            </a:fld>
            <a:endParaRPr lang="en-US"/>
          </a:p>
        </p:txBody>
      </p:sp>
    </p:spTree>
    <p:extLst>
      <p:ext uri="{BB962C8B-B14F-4D97-AF65-F5344CB8AC3E}">
        <p14:creationId xmlns:p14="http://schemas.microsoft.com/office/powerpoint/2010/main" val="33890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C8BED1-303B-5508-319C-5B443E246FD7}"/>
              </a:ext>
            </a:extLst>
          </p:cNvPr>
          <p:cNvSpPr>
            <a:spLocks noGrp="1"/>
          </p:cNvSpPr>
          <p:nvPr>
            <p:ph type="sldNum" sz="quarter" idx="10"/>
          </p:nvPr>
        </p:nvSpPr>
        <p:spPr/>
        <p:txBody>
          <a:bodyPr/>
          <a:lstStyle/>
          <a:p>
            <a:fld id="{983CACB7-BD5B-E04E-9F7F-67AC39F2F8F1}" type="slidenum">
              <a:rPr lang="en-US" smtClean="0"/>
              <a:pPr/>
              <a:t>‹#›</a:t>
            </a:fld>
            <a:endParaRPr lang="en-US"/>
          </a:p>
        </p:txBody>
      </p:sp>
      <p:sp>
        <p:nvSpPr>
          <p:cNvPr id="4" name="object 8">
            <a:extLst>
              <a:ext uri="{FF2B5EF4-FFF2-40B4-BE49-F238E27FC236}">
                <a16:creationId xmlns:a16="http://schemas.microsoft.com/office/drawing/2014/main" id="{A5B827E3-F34C-44FB-2C6B-0C483B67C17A}"/>
              </a:ext>
            </a:extLst>
          </p:cNvPr>
          <p:cNvSpPr/>
          <p:nvPr userDrawn="1"/>
        </p:nvSpPr>
        <p:spPr>
          <a:xfrm>
            <a:off x="0" y="549401"/>
            <a:ext cx="12192000" cy="1064412"/>
          </a:xfrm>
          <a:custGeom>
            <a:avLst/>
            <a:gdLst/>
            <a:ahLst/>
            <a:cxnLst/>
            <a:rect l="l" t="t" r="r" b="b"/>
            <a:pathLst>
              <a:path w="8580755" h="1956435">
                <a:moveTo>
                  <a:pt x="8580602" y="0"/>
                </a:moveTo>
                <a:lnTo>
                  <a:pt x="0" y="0"/>
                </a:lnTo>
                <a:lnTo>
                  <a:pt x="0" y="1956003"/>
                </a:lnTo>
                <a:lnTo>
                  <a:pt x="8580602" y="1956003"/>
                </a:lnTo>
                <a:lnTo>
                  <a:pt x="8580602" y="0"/>
                </a:lnTo>
                <a:close/>
              </a:path>
            </a:pathLst>
          </a:custGeom>
          <a:gradFill>
            <a:gsLst>
              <a:gs pos="55000">
                <a:srgbClr val="677691"/>
              </a:gs>
              <a:gs pos="100000">
                <a:schemeClr val="bg1">
                  <a:alpha val="0"/>
                </a:schemeClr>
              </a:gs>
              <a:gs pos="35000">
                <a:srgbClr val="3D5073"/>
              </a:gs>
            </a:gsLst>
            <a:lin ang="0" scaled="0"/>
          </a:gradFill>
        </p:spPr>
        <p:txBody>
          <a:bodyPr wrap="square" lIns="0" tIns="0" rIns="0" bIns="0" rtlCol="0"/>
          <a:lstStyle/>
          <a:p>
            <a:endParaRPr sz="1801"/>
          </a:p>
        </p:txBody>
      </p:sp>
      <p:sp>
        <p:nvSpPr>
          <p:cNvPr id="5" name="object 10">
            <a:extLst>
              <a:ext uri="{FF2B5EF4-FFF2-40B4-BE49-F238E27FC236}">
                <a16:creationId xmlns:a16="http://schemas.microsoft.com/office/drawing/2014/main" id="{12CCB9FF-B8CF-C1F4-618A-0D84C3E81A9B}"/>
              </a:ext>
            </a:extLst>
          </p:cNvPr>
          <p:cNvSpPr/>
          <p:nvPr userDrawn="1"/>
        </p:nvSpPr>
        <p:spPr>
          <a:xfrm>
            <a:off x="0" y="0"/>
            <a:ext cx="576000" cy="6858000"/>
          </a:xfrm>
          <a:custGeom>
            <a:avLst/>
            <a:gdLst/>
            <a:ahLst/>
            <a:cxnLst/>
            <a:rect l="l" t="t" r="r" b="b"/>
            <a:pathLst>
              <a:path w="540385" h="6858000">
                <a:moveTo>
                  <a:pt x="540004" y="0"/>
                </a:moveTo>
                <a:lnTo>
                  <a:pt x="0" y="0"/>
                </a:lnTo>
                <a:lnTo>
                  <a:pt x="0" y="6858000"/>
                </a:lnTo>
                <a:lnTo>
                  <a:pt x="540004" y="6858000"/>
                </a:lnTo>
                <a:lnTo>
                  <a:pt x="540004" y="0"/>
                </a:lnTo>
                <a:close/>
              </a:path>
            </a:pathLst>
          </a:custGeom>
          <a:solidFill>
            <a:srgbClr val="3D5073"/>
          </a:solidFill>
        </p:spPr>
        <p:txBody>
          <a:bodyPr wrap="square" lIns="72000" tIns="0" rIns="0" bIns="0" rtlCol="0"/>
          <a:lstStyle/>
          <a:p>
            <a:endParaRPr sz="1801"/>
          </a:p>
        </p:txBody>
      </p:sp>
      <p:sp>
        <p:nvSpPr>
          <p:cNvPr id="6" name="Text Placeholder 3">
            <a:extLst>
              <a:ext uri="{FF2B5EF4-FFF2-40B4-BE49-F238E27FC236}">
                <a16:creationId xmlns:a16="http://schemas.microsoft.com/office/drawing/2014/main" id="{AA9CF3FA-26D8-B11F-2A3E-37E33BDFD00F}"/>
              </a:ext>
            </a:extLst>
          </p:cNvPr>
          <p:cNvSpPr>
            <a:spLocks noGrp="1"/>
          </p:cNvSpPr>
          <p:nvPr>
            <p:ph type="body" sz="quarter" idx="14" hasCustomPrompt="1"/>
          </p:nvPr>
        </p:nvSpPr>
        <p:spPr>
          <a:xfrm>
            <a:off x="854075" y="722317"/>
            <a:ext cx="10741525" cy="757237"/>
          </a:xfrm>
          <a:prstGeom prst="rect">
            <a:avLst/>
          </a:prstGeom>
        </p:spPr>
        <p:txBody>
          <a:bodyPr/>
          <a:lstStyle>
            <a:lvl1pPr>
              <a:defRPr sz="4800" b="1" i="0">
                <a:solidFill>
                  <a:schemeClr val="bg1"/>
                </a:solidFill>
                <a:latin typeface="Montserrat" pitchFamily="2" charset="77"/>
              </a:defRPr>
            </a:lvl1pPr>
            <a:lvl2pPr>
              <a:defRPr sz="4800" b="1" i="0">
                <a:latin typeface="Montserrat" pitchFamily="2" charset="77"/>
              </a:defRPr>
            </a:lvl2pPr>
            <a:lvl3pPr>
              <a:defRPr sz="4800" b="1" i="0">
                <a:latin typeface="Montserrat" pitchFamily="2" charset="77"/>
              </a:defRPr>
            </a:lvl3pPr>
            <a:lvl4pPr>
              <a:defRPr sz="4800" b="1" i="0">
                <a:latin typeface="Montserrat" pitchFamily="2" charset="77"/>
              </a:defRPr>
            </a:lvl4pPr>
            <a:lvl5pPr>
              <a:defRPr sz="4800" b="1" i="0">
                <a:latin typeface="Montserrat" pitchFamily="2" charset="77"/>
              </a:defRPr>
            </a:lvl5pPr>
          </a:lstStyle>
          <a:p>
            <a:pPr lvl="0"/>
            <a:r>
              <a:rPr lang="en-GB"/>
              <a:t>Agenda</a:t>
            </a:r>
            <a:endParaRPr lang="en-US"/>
          </a:p>
        </p:txBody>
      </p:sp>
      <p:sp>
        <p:nvSpPr>
          <p:cNvPr id="7" name="Text Placeholder 7">
            <a:extLst>
              <a:ext uri="{FF2B5EF4-FFF2-40B4-BE49-F238E27FC236}">
                <a16:creationId xmlns:a16="http://schemas.microsoft.com/office/drawing/2014/main" id="{755F1AAB-4683-1A62-ACF9-EF88637A4B30}"/>
              </a:ext>
            </a:extLst>
          </p:cNvPr>
          <p:cNvSpPr>
            <a:spLocks noGrp="1"/>
          </p:cNvSpPr>
          <p:nvPr>
            <p:ph type="body" sz="quarter" idx="13" hasCustomPrompt="1"/>
          </p:nvPr>
        </p:nvSpPr>
        <p:spPr>
          <a:xfrm>
            <a:off x="1080004" y="1961967"/>
            <a:ext cx="10515600" cy="337352"/>
          </a:xfrm>
          <a:prstGeom prst="rect">
            <a:avLst/>
          </a:prstGeom>
        </p:spPr>
        <p:txBody>
          <a:bodyPr lIns="0" tIns="0" rIns="72000" bIns="0" numCol="1" spcCol="360000">
            <a:noAutofit/>
          </a:bodyPr>
          <a:lstStyle>
            <a:lvl1pPr marL="0" indent="0">
              <a:lnSpc>
                <a:spcPct val="100000"/>
              </a:lnSpc>
              <a:spcBef>
                <a:spcPts val="0"/>
              </a:spcBef>
              <a:buNone/>
              <a:defRPr sz="1401" b="0" i="0">
                <a:solidFill>
                  <a:srgbClr val="2A354D"/>
                </a:solidFill>
                <a:latin typeface="Montserrat SemiBold" panose="00000700000000000000" pitchFamily="2" charset="0"/>
              </a:defRPr>
            </a:lvl1pPr>
            <a:lvl2pPr marL="457206" indent="0">
              <a:buNone/>
              <a:defRPr sz="1401" b="0" i="0">
                <a:latin typeface="Montserrat" pitchFamily="2" charset="77"/>
              </a:defRPr>
            </a:lvl2pPr>
            <a:lvl3pPr>
              <a:lnSpc>
                <a:spcPct val="100000"/>
              </a:lnSpc>
              <a:spcBef>
                <a:spcPts val="0"/>
              </a:spcBef>
              <a:defRPr sz="1401" b="0" i="0">
                <a:latin typeface="Montserrat" pitchFamily="2" charset="77"/>
              </a:defRPr>
            </a:lvl3pPr>
          </a:lstStyle>
          <a:p>
            <a:pPr lvl="0"/>
            <a:r>
              <a:rPr lang="en-GB"/>
              <a:t>Meeting Name: </a:t>
            </a:r>
            <a:r>
              <a:rPr lang="en-GB" err="1"/>
              <a:t>xxxxxxxxx</a:t>
            </a: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9" name="Text Placeholder 7">
            <a:extLst>
              <a:ext uri="{FF2B5EF4-FFF2-40B4-BE49-F238E27FC236}">
                <a16:creationId xmlns:a16="http://schemas.microsoft.com/office/drawing/2014/main" id="{B609CEC6-7468-EAF9-1831-A0D1F3DA3FB0}"/>
              </a:ext>
            </a:extLst>
          </p:cNvPr>
          <p:cNvSpPr>
            <a:spLocks noGrp="1"/>
          </p:cNvSpPr>
          <p:nvPr>
            <p:ph type="body" sz="quarter" idx="15" hasCustomPrompt="1"/>
          </p:nvPr>
        </p:nvSpPr>
        <p:spPr>
          <a:xfrm>
            <a:off x="1079999" y="2416649"/>
            <a:ext cx="10515600" cy="744450"/>
          </a:xfrm>
          <a:prstGeom prst="rect">
            <a:avLst/>
          </a:prstGeom>
        </p:spPr>
        <p:txBody>
          <a:bodyPr lIns="0" tIns="0" rIns="72000" bIns="0" numCol="1" spcCol="360000">
            <a:noAutofit/>
          </a:bodyPr>
          <a:lstStyle>
            <a:lvl1pPr marL="0" indent="0">
              <a:lnSpc>
                <a:spcPct val="100000"/>
              </a:lnSpc>
              <a:spcBef>
                <a:spcPts val="0"/>
              </a:spcBef>
              <a:buFont typeface="Arial" panose="020B0604020202020204" pitchFamily="34" charset="0"/>
              <a:buNone/>
              <a:defRPr sz="1401" b="0" i="0">
                <a:solidFill>
                  <a:srgbClr val="2A354D"/>
                </a:solidFill>
                <a:latin typeface="Montserrat SemiBold" panose="00000700000000000000" pitchFamily="2" charset="0"/>
              </a:defRPr>
            </a:lvl1pPr>
            <a:lvl2pPr marL="457206" indent="0">
              <a:buNone/>
              <a:defRPr sz="1401" b="0" i="0">
                <a:latin typeface="Montserrat" pitchFamily="2" charset="77"/>
              </a:defRPr>
            </a:lvl2pPr>
            <a:lvl3pPr>
              <a:lnSpc>
                <a:spcPct val="100000"/>
              </a:lnSpc>
              <a:spcBef>
                <a:spcPts val="0"/>
              </a:spcBef>
              <a:defRPr sz="1401" b="0" i="0">
                <a:latin typeface="Montserrat" pitchFamily="2" charset="77"/>
              </a:defRPr>
            </a:lvl3pPr>
          </a:lstStyle>
          <a:p>
            <a:pPr lvl="0"/>
            <a:r>
              <a:rPr lang="en-GB"/>
              <a:t>Date/Time/Location/Attendees: </a:t>
            </a:r>
            <a:r>
              <a:rPr lang="en-GB" err="1"/>
              <a:t>xxxxxxxx</a:t>
            </a: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10" name="Text Placeholder 7">
            <a:extLst>
              <a:ext uri="{FF2B5EF4-FFF2-40B4-BE49-F238E27FC236}">
                <a16:creationId xmlns:a16="http://schemas.microsoft.com/office/drawing/2014/main" id="{BC67A2D3-04D2-A46F-B526-293EABD555A1}"/>
              </a:ext>
            </a:extLst>
          </p:cNvPr>
          <p:cNvSpPr>
            <a:spLocks noGrp="1"/>
          </p:cNvSpPr>
          <p:nvPr>
            <p:ph type="body" sz="quarter" idx="16" hasCustomPrompt="1"/>
          </p:nvPr>
        </p:nvSpPr>
        <p:spPr>
          <a:xfrm>
            <a:off x="1080000" y="3288515"/>
            <a:ext cx="1556668" cy="289174"/>
          </a:xfrm>
          <a:prstGeom prst="rect">
            <a:avLst/>
          </a:prstGeom>
        </p:spPr>
        <p:txBody>
          <a:bodyPr lIns="0" tIns="0" rIns="72000" bIns="0" numCol="1" spcCol="360000">
            <a:noAutofit/>
          </a:bodyPr>
          <a:lstStyle>
            <a:lvl1pPr marL="0" indent="0">
              <a:lnSpc>
                <a:spcPct val="100000"/>
              </a:lnSpc>
              <a:spcBef>
                <a:spcPts val="0"/>
              </a:spcBef>
              <a:buNone/>
              <a:defRPr sz="1401" b="0" i="0">
                <a:solidFill>
                  <a:srgbClr val="2A354D"/>
                </a:solidFill>
                <a:latin typeface="Montserrat SemiBold" panose="00000700000000000000" pitchFamily="2" charset="0"/>
              </a:defRPr>
            </a:lvl1pPr>
            <a:lvl2pPr marL="457206" indent="0">
              <a:buNone/>
              <a:defRPr sz="1401" b="0" i="0">
                <a:latin typeface="Montserrat" pitchFamily="2" charset="77"/>
              </a:defRPr>
            </a:lvl2pPr>
            <a:lvl3pPr marL="1143015" indent="0">
              <a:lnSpc>
                <a:spcPct val="100000"/>
              </a:lnSpc>
              <a:spcBef>
                <a:spcPts val="0"/>
              </a:spcBef>
              <a:buNone/>
              <a:defRPr sz="1401" b="0" i="0">
                <a:latin typeface="Montserrat" pitchFamily="2" charset="77"/>
              </a:defRPr>
            </a:lvl3pPr>
          </a:lstStyle>
          <a:p>
            <a:pPr lvl="0"/>
            <a:r>
              <a:rPr lang="en-GB"/>
              <a:t>Time/Item xxx</a:t>
            </a: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11" name="Text Placeholder 7">
            <a:extLst>
              <a:ext uri="{FF2B5EF4-FFF2-40B4-BE49-F238E27FC236}">
                <a16:creationId xmlns:a16="http://schemas.microsoft.com/office/drawing/2014/main" id="{7DAD1477-6DEB-FE7F-65BB-FC1A6447D70F}"/>
              </a:ext>
            </a:extLst>
          </p:cNvPr>
          <p:cNvSpPr>
            <a:spLocks noGrp="1"/>
          </p:cNvSpPr>
          <p:nvPr>
            <p:ph type="body" sz="quarter" idx="17" hasCustomPrompt="1"/>
          </p:nvPr>
        </p:nvSpPr>
        <p:spPr>
          <a:xfrm>
            <a:off x="2777113" y="3288515"/>
            <a:ext cx="3579300" cy="289174"/>
          </a:xfrm>
          <a:prstGeom prst="rect">
            <a:avLst/>
          </a:prstGeom>
        </p:spPr>
        <p:txBody>
          <a:bodyPr lIns="0" tIns="0" rIns="72000" bIns="0" numCol="1" spcCol="360000">
            <a:noAutofit/>
          </a:bodyPr>
          <a:lstStyle>
            <a:lvl1pPr marL="0" indent="0">
              <a:lnSpc>
                <a:spcPct val="100000"/>
              </a:lnSpc>
              <a:spcBef>
                <a:spcPts val="0"/>
              </a:spcBef>
              <a:buNone/>
              <a:defRPr sz="1401" b="0" i="0">
                <a:solidFill>
                  <a:srgbClr val="2A354D"/>
                </a:solidFill>
                <a:latin typeface="Montserrat SemiBold" panose="00000700000000000000" pitchFamily="2" charset="0"/>
              </a:defRPr>
            </a:lvl1pPr>
            <a:lvl2pPr marL="457206" indent="0">
              <a:buNone/>
              <a:defRPr sz="1401" b="0" i="0">
                <a:latin typeface="Montserrat" pitchFamily="2" charset="77"/>
              </a:defRPr>
            </a:lvl2pPr>
            <a:lvl3pPr>
              <a:lnSpc>
                <a:spcPct val="100000"/>
              </a:lnSpc>
              <a:spcBef>
                <a:spcPts val="0"/>
              </a:spcBef>
              <a:defRPr sz="1401" b="0" i="0">
                <a:latin typeface="Montserrat" pitchFamily="2" charset="77"/>
              </a:defRPr>
            </a:lvl3pPr>
          </a:lstStyle>
          <a:p>
            <a:pPr lvl="0"/>
            <a:r>
              <a:rPr lang="en-GB"/>
              <a:t>Item title </a:t>
            </a:r>
            <a:r>
              <a:rPr lang="en-GB" err="1"/>
              <a:t>xxxxxx</a:t>
            </a: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12" name="Text Placeholder 7">
            <a:extLst>
              <a:ext uri="{FF2B5EF4-FFF2-40B4-BE49-F238E27FC236}">
                <a16:creationId xmlns:a16="http://schemas.microsoft.com/office/drawing/2014/main" id="{7F02266F-DE9E-C7BC-4F25-1284A94062C7}"/>
              </a:ext>
            </a:extLst>
          </p:cNvPr>
          <p:cNvSpPr>
            <a:spLocks noGrp="1"/>
          </p:cNvSpPr>
          <p:nvPr>
            <p:ph type="body" sz="quarter" idx="18" hasCustomPrompt="1"/>
          </p:nvPr>
        </p:nvSpPr>
        <p:spPr>
          <a:xfrm>
            <a:off x="6489458" y="3288515"/>
            <a:ext cx="5106140" cy="289174"/>
          </a:xfrm>
          <a:prstGeom prst="rect">
            <a:avLst/>
          </a:prstGeom>
        </p:spPr>
        <p:txBody>
          <a:bodyPr lIns="0" tIns="0" rIns="72000" bIns="0" numCol="1" spcCol="360000">
            <a:noAutofit/>
          </a:bodyPr>
          <a:lstStyle>
            <a:lvl1pPr marL="0" indent="0">
              <a:lnSpc>
                <a:spcPct val="100000"/>
              </a:lnSpc>
              <a:spcBef>
                <a:spcPts val="0"/>
              </a:spcBef>
              <a:buNone/>
              <a:defRPr sz="1401" b="0" i="0">
                <a:solidFill>
                  <a:srgbClr val="2A354D"/>
                </a:solidFill>
                <a:latin typeface="Montserrat SemiBold" panose="00000700000000000000" pitchFamily="2" charset="0"/>
              </a:defRPr>
            </a:lvl1pPr>
            <a:lvl2pPr marL="457206" indent="0">
              <a:buNone/>
              <a:defRPr sz="1401" b="0" i="0">
                <a:latin typeface="Montserrat" pitchFamily="2" charset="77"/>
              </a:defRPr>
            </a:lvl2pPr>
            <a:lvl3pPr>
              <a:lnSpc>
                <a:spcPct val="100000"/>
              </a:lnSpc>
              <a:spcBef>
                <a:spcPts val="0"/>
              </a:spcBef>
              <a:defRPr sz="1401" b="0" i="0">
                <a:latin typeface="Montserrat" pitchFamily="2" charset="77"/>
              </a:defRPr>
            </a:lvl3pPr>
          </a:lstStyle>
          <a:p>
            <a:pPr lvl="0"/>
            <a:r>
              <a:rPr lang="en-GB"/>
              <a:t>Presenter/organisation </a:t>
            </a:r>
            <a:r>
              <a:rPr lang="en-GB" err="1"/>
              <a:t>xxxxxx</a:t>
            </a: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16" name="Text Placeholder 7">
            <a:extLst>
              <a:ext uri="{FF2B5EF4-FFF2-40B4-BE49-F238E27FC236}">
                <a16:creationId xmlns:a16="http://schemas.microsoft.com/office/drawing/2014/main" id="{E7F40995-8089-F709-C8D0-9685CA876F5E}"/>
              </a:ext>
            </a:extLst>
          </p:cNvPr>
          <p:cNvSpPr>
            <a:spLocks noGrp="1"/>
          </p:cNvSpPr>
          <p:nvPr>
            <p:ph type="body" sz="quarter" idx="19" hasCustomPrompt="1"/>
          </p:nvPr>
        </p:nvSpPr>
        <p:spPr>
          <a:xfrm>
            <a:off x="1080000" y="3745079"/>
            <a:ext cx="1556668" cy="289174"/>
          </a:xfrm>
          <a:prstGeom prst="rect">
            <a:avLst/>
          </a:prstGeom>
        </p:spPr>
        <p:txBody>
          <a:bodyPr lIns="0" tIns="0" rIns="72000" bIns="0" numCol="1" spcCol="360000">
            <a:noAutofit/>
          </a:bodyPr>
          <a:lstStyle>
            <a:lvl1pPr marL="0" indent="0">
              <a:lnSpc>
                <a:spcPct val="100000"/>
              </a:lnSpc>
              <a:spcBef>
                <a:spcPts val="0"/>
              </a:spcBef>
              <a:buNone/>
              <a:defRPr sz="1200" b="0" i="0">
                <a:solidFill>
                  <a:srgbClr val="2A354D"/>
                </a:solidFill>
                <a:latin typeface="Montserrat" panose="00000500000000000000" pitchFamily="2" charset="0"/>
              </a:defRPr>
            </a:lvl1pPr>
            <a:lvl2pPr marL="457206" indent="0">
              <a:buNone/>
              <a:defRPr sz="1401" b="0" i="0">
                <a:latin typeface="Montserrat" pitchFamily="2" charset="77"/>
              </a:defRPr>
            </a:lvl2pPr>
            <a:lvl3pPr marL="1143015" indent="0">
              <a:lnSpc>
                <a:spcPct val="100000"/>
              </a:lnSpc>
              <a:spcBef>
                <a:spcPts val="0"/>
              </a:spcBef>
              <a:buNone/>
              <a:defRPr sz="1200" b="0" i="0">
                <a:latin typeface="Montserrat" panose="00000500000000000000" pitchFamily="2" charset="0"/>
              </a:defRPr>
            </a:lvl3pPr>
          </a:lstStyle>
          <a:p>
            <a:pPr lvl="0"/>
            <a:r>
              <a:rPr lang="en-GB"/>
              <a:t>1</a:t>
            </a: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17" name="Text Placeholder 7">
            <a:extLst>
              <a:ext uri="{FF2B5EF4-FFF2-40B4-BE49-F238E27FC236}">
                <a16:creationId xmlns:a16="http://schemas.microsoft.com/office/drawing/2014/main" id="{EA5BA89B-2B11-28C3-0B02-BC50F79AEE4D}"/>
              </a:ext>
            </a:extLst>
          </p:cNvPr>
          <p:cNvSpPr>
            <a:spLocks noGrp="1"/>
          </p:cNvSpPr>
          <p:nvPr>
            <p:ph type="body" sz="quarter" idx="20" hasCustomPrompt="1"/>
          </p:nvPr>
        </p:nvSpPr>
        <p:spPr>
          <a:xfrm>
            <a:off x="2777113" y="3745079"/>
            <a:ext cx="3579300" cy="289174"/>
          </a:xfrm>
          <a:prstGeom prst="rect">
            <a:avLst/>
          </a:prstGeom>
        </p:spPr>
        <p:txBody>
          <a:bodyPr lIns="0" tIns="0" rIns="72000" bIns="0" numCol="1" spcCol="360000">
            <a:noAutofit/>
          </a:bodyPr>
          <a:lstStyle>
            <a:lvl1pPr marL="0" indent="0">
              <a:lnSpc>
                <a:spcPct val="100000"/>
              </a:lnSpc>
              <a:spcBef>
                <a:spcPts val="0"/>
              </a:spcBef>
              <a:buNone/>
              <a:defRPr sz="1200" b="0" i="1">
                <a:solidFill>
                  <a:srgbClr val="2A354D"/>
                </a:solidFill>
                <a:latin typeface="Montserrat" panose="00000500000000000000" pitchFamily="2" charset="0"/>
              </a:defRPr>
            </a:lvl1pPr>
            <a:lvl2pPr marL="457206" indent="0">
              <a:buNone/>
              <a:defRPr sz="1401" b="0" i="0">
                <a:latin typeface="Montserrat" pitchFamily="2" charset="77"/>
              </a:defRPr>
            </a:lvl2pPr>
            <a:lvl3pPr>
              <a:lnSpc>
                <a:spcPct val="100000"/>
              </a:lnSpc>
              <a:spcBef>
                <a:spcPts val="0"/>
              </a:spcBef>
              <a:defRPr sz="1200" b="0" i="1">
                <a:latin typeface="Montserrat" panose="00000500000000000000" pitchFamily="2" charset="0"/>
              </a:defRPr>
            </a:lvl3pPr>
          </a:lstStyle>
          <a:p>
            <a:pPr lvl="0"/>
            <a:r>
              <a:rPr lang="en-GB" err="1"/>
              <a:t>xxxxxxxx</a:t>
            </a: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18" name="Text Placeholder 7">
            <a:extLst>
              <a:ext uri="{FF2B5EF4-FFF2-40B4-BE49-F238E27FC236}">
                <a16:creationId xmlns:a16="http://schemas.microsoft.com/office/drawing/2014/main" id="{CB90A3D6-8E38-B667-2DE8-FBBF36B684D9}"/>
              </a:ext>
            </a:extLst>
          </p:cNvPr>
          <p:cNvSpPr>
            <a:spLocks noGrp="1"/>
          </p:cNvSpPr>
          <p:nvPr>
            <p:ph type="body" sz="quarter" idx="21" hasCustomPrompt="1"/>
          </p:nvPr>
        </p:nvSpPr>
        <p:spPr>
          <a:xfrm>
            <a:off x="6489454" y="3745079"/>
            <a:ext cx="5106140" cy="289174"/>
          </a:xfrm>
          <a:prstGeom prst="rect">
            <a:avLst/>
          </a:prstGeom>
        </p:spPr>
        <p:txBody>
          <a:bodyPr lIns="0" tIns="0" rIns="72000" bIns="0" numCol="1" spcCol="360000">
            <a:noAutofit/>
          </a:bodyPr>
          <a:lstStyle>
            <a:lvl1pPr marL="0" indent="0">
              <a:lnSpc>
                <a:spcPct val="100000"/>
              </a:lnSpc>
              <a:spcBef>
                <a:spcPts val="0"/>
              </a:spcBef>
              <a:buNone/>
              <a:defRPr sz="1200" b="0" i="0">
                <a:solidFill>
                  <a:srgbClr val="2A354D"/>
                </a:solidFill>
                <a:latin typeface="Montserrat" panose="00000500000000000000" pitchFamily="2" charset="0"/>
              </a:defRPr>
            </a:lvl1pPr>
            <a:lvl2pPr marL="457206" indent="0">
              <a:buNone/>
              <a:defRPr sz="1401" b="0" i="0">
                <a:latin typeface="Montserrat" pitchFamily="2" charset="77"/>
              </a:defRPr>
            </a:lvl2pPr>
            <a:lvl3pPr>
              <a:lnSpc>
                <a:spcPct val="100000"/>
              </a:lnSpc>
              <a:spcBef>
                <a:spcPts val="0"/>
              </a:spcBef>
              <a:defRPr sz="1200" b="0" i="0">
                <a:latin typeface="Montserrat" panose="00000500000000000000" pitchFamily="2" charset="0"/>
              </a:defRPr>
            </a:lvl3pPr>
          </a:lstStyle>
          <a:p>
            <a:pPr lvl="0"/>
            <a:r>
              <a:rPr lang="en-GB" err="1"/>
              <a:t>xxxxxxxx</a:t>
            </a: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25" name="Text Placeholder 7">
            <a:extLst>
              <a:ext uri="{FF2B5EF4-FFF2-40B4-BE49-F238E27FC236}">
                <a16:creationId xmlns:a16="http://schemas.microsoft.com/office/drawing/2014/main" id="{B6CFE5CC-EB18-7149-C504-AE4E9087CFA2}"/>
              </a:ext>
            </a:extLst>
          </p:cNvPr>
          <p:cNvSpPr>
            <a:spLocks noGrp="1"/>
          </p:cNvSpPr>
          <p:nvPr>
            <p:ph type="body" sz="quarter" idx="22" hasCustomPrompt="1"/>
          </p:nvPr>
        </p:nvSpPr>
        <p:spPr>
          <a:xfrm>
            <a:off x="1080000" y="4175101"/>
            <a:ext cx="1556668" cy="289174"/>
          </a:xfrm>
          <a:prstGeom prst="rect">
            <a:avLst/>
          </a:prstGeom>
        </p:spPr>
        <p:txBody>
          <a:bodyPr lIns="0" tIns="0" rIns="72000" bIns="0" numCol="1" spcCol="360000">
            <a:noAutofit/>
          </a:bodyPr>
          <a:lstStyle>
            <a:lvl1pPr marL="0" indent="0">
              <a:lnSpc>
                <a:spcPct val="100000"/>
              </a:lnSpc>
              <a:spcBef>
                <a:spcPts val="0"/>
              </a:spcBef>
              <a:buNone/>
              <a:defRPr sz="1200" b="0" i="0">
                <a:solidFill>
                  <a:srgbClr val="2A354D"/>
                </a:solidFill>
                <a:latin typeface="Montserrat" panose="00000500000000000000" pitchFamily="2" charset="0"/>
              </a:defRPr>
            </a:lvl1pPr>
            <a:lvl2pPr marL="457206" indent="0">
              <a:buNone/>
              <a:defRPr sz="1401" b="0" i="0">
                <a:latin typeface="Montserrat" pitchFamily="2" charset="77"/>
              </a:defRPr>
            </a:lvl2pPr>
            <a:lvl3pPr marL="1143015" indent="0">
              <a:lnSpc>
                <a:spcPct val="100000"/>
              </a:lnSpc>
              <a:spcBef>
                <a:spcPts val="0"/>
              </a:spcBef>
              <a:buNone/>
              <a:defRPr sz="1200" b="0" i="0">
                <a:latin typeface="Montserrat" panose="00000500000000000000" pitchFamily="2" charset="0"/>
              </a:defRPr>
            </a:lvl3pPr>
          </a:lstStyle>
          <a:p>
            <a:pPr lvl="0"/>
            <a:r>
              <a:rPr lang="en-GB"/>
              <a:t>2</a:t>
            </a: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26" name="Text Placeholder 7">
            <a:extLst>
              <a:ext uri="{FF2B5EF4-FFF2-40B4-BE49-F238E27FC236}">
                <a16:creationId xmlns:a16="http://schemas.microsoft.com/office/drawing/2014/main" id="{45D4C045-85BE-85F5-514A-4FC0DE1284DC}"/>
              </a:ext>
            </a:extLst>
          </p:cNvPr>
          <p:cNvSpPr>
            <a:spLocks noGrp="1"/>
          </p:cNvSpPr>
          <p:nvPr>
            <p:ph type="body" sz="quarter" idx="23" hasCustomPrompt="1"/>
          </p:nvPr>
        </p:nvSpPr>
        <p:spPr>
          <a:xfrm>
            <a:off x="2777113" y="4175101"/>
            <a:ext cx="3579300" cy="289174"/>
          </a:xfrm>
          <a:prstGeom prst="rect">
            <a:avLst/>
          </a:prstGeom>
        </p:spPr>
        <p:txBody>
          <a:bodyPr lIns="0" tIns="0" rIns="72000" bIns="0" numCol="1" spcCol="360000">
            <a:noAutofit/>
          </a:bodyPr>
          <a:lstStyle>
            <a:lvl1pPr marL="0" indent="0">
              <a:lnSpc>
                <a:spcPct val="100000"/>
              </a:lnSpc>
              <a:spcBef>
                <a:spcPts val="0"/>
              </a:spcBef>
              <a:buNone/>
              <a:defRPr sz="1200" b="0" i="1">
                <a:solidFill>
                  <a:srgbClr val="2A354D"/>
                </a:solidFill>
                <a:latin typeface="Montserrat" panose="00000500000000000000" pitchFamily="2" charset="0"/>
              </a:defRPr>
            </a:lvl1pPr>
            <a:lvl2pPr marL="457206" indent="0">
              <a:buNone/>
              <a:defRPr sz="1401" b="0" i="0">
                <a:latin typeface="Montserrat" pitchFamily="2" charset="77"/>
              </a:defRPr>
            </a:lvl2pPr>
            <a:lvl3pPr>
              <a:lnSpc>
                <a:spcPct val="100000"/>
              </a:lnSpc>
              <a:spcBef>
                <a:spcPts val="0"/>
              </a:spcBef>
              <a:defRPr sz="1200" b="0" i="1">
                <a:latin typeface="Montserrat" panose="00000500000000000000" pitchFamily="2" charset="0"/>
              </a:defRPr>
            </a:lvl3pPr>
          </a:lstStyle>
          <a:p>
            <a:pPr lvl="0"/>
            <a:r>
              <a:rPr lang="en-GB" err="1"/>
              <a:t>xxxxxxxx</a:t>
            </a: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27" name="Text Placeholder 7">
            <a:extLst>
              <a:ext uri="{FF2B5EF4-FFF2-40B4-BE49-F238E27FC236}">
                <a16:creationId xmlns:a16="http://schemas.microsoft.com/office/drawing/2014/main" id="{3A08C4C0-48BC-5A54-B7EA-E9D07C3AD8FE}"/>
              </a:ext>
            </a:extLst>
          </p:cNvPr>
          <p:cNvSpPr>
            <a:spLocks noGrp="1"/>
          </p:cNvSpPr>
          <p:nvPr>
            <p:ph type="body" sz="quarter" idx="24" hasCustomPrompt="1"/>
          </p:nvPr>
        </p:nvSpPr>
        <p:spPr>
          <a:xfrm>
            <a:off x="6496859" y="4175101"/>
            <a:ext cx="5106140" cy="289174"/>
          </a:xfrm>
          <a:prstGeom prst="rect">
            <a:avLst/>
          </a:prstGeom>
        </p:spPr>
        <p:txBody>
          <a:bodyPr lIns="0" tIns="0" rIns="72000" bIns="0" numCol="1" spcCol="360000">
            <a:noAutofit/>
          </a:bodyPr>
          <a:lstStyle>
            <a:lvl1pPr marL="0" indent="0">
              <a:lnSpc>
                <a:spcPct val="100000"/>
              </a:lnSpc>
              <a:spcBef>
                <a:spcPts val="0"/>
              </a:spcBef>
              <a:buNone/>
              <a:defRPr sz="1200" b="0" i="0">
                <a:solidFill>
                  <a:srgbClr val="2A354D"/>
                </a:solidFill>
                <a:latin typeface="Montserrat" panose="00000500000000000000" pitchFamily="2" charset="0"/>
              </a:defRPr>
            </a:lvl1pPr>
            <a:lvl2pPr marL="457206" indent="0">
              <a:buNone/>
              <a:defRPr sz="1401" b="0" i="0">
                <a:latin typeface="Montserrat" pitchFamily="2" charset="77"/>
              </a:defRPr>
            </a:lvl2pPr>
            <a:lvl3pPr>
              <a:lnSpc>
                <a:spcPct val="100000"/>
              </a:lnSpc>
              <a:spcBef>
                <a:spcPts val="0"/>
              </a:spcBef>
              <a:defRPr sz="1200" b="0" i="0">
                <a:latin typeface="Montserrat" panose="00000500000000000000" pitchFamily="2" charset="0"/>
              </a:defRPr>
            </a:lvl3pPr>
          </a:lstStyle>
          <a:p>
            <a:pPr lvl="0"/>
            <a:r>
              <a:rPr lang="en-GB" err="1"/>
              <a:t>xxxxxxxx</a:t>
            </a: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31" name="Text Placeholder 7">
            <a:extLst>
              <a:ext uri="{FF2B5EF4-FFF2-40B4-BE49-F238E27FC236}">
                <a16:creationId xmlns:a16="http://schemas.microsoft.com/office/drawing/2014/main" id="{5B9D65DC-DCF5-CD1B-0172-ABD7E774DE2B}"/>
              </a:ext>
            </a:extLst>
          </p:cNvPr>
          <p:cNvSpPr>
            <a:spLocks noGrp="1"/>
          </p:cNvSpPr>
          <p:nvPr>
            <p:ph type="body" sz="quarter" idx="25" hasCustomPrompt="1"/>
          </p:nvPr>
        </p:nvSpPr>
        <p:spPr>
          <a:xfrm>
            <a:off x="1080000" y="4605124"/>
            <a:ext cx="1556668" cy="289174"/>
          </a:xfrm>
          <a:prstGeom prst="rect">
            <a:avLst/>
          </a:prstGeom>
        </p:spPr>
        <p:txBody>
          <a:bodyPr lIns="0" tIns="0" rIns="72000" bIns="0" numCol="1" spcCol="360000">
            <a:noAutofit/>
          </a:bodyPr>
          <a:lstStyle>
            <a:lvl1pPr marL="0" indent="0">
              <a:lnSpc>
                <a:spcPct val="100000"/>
              </a:lnSpc>
              <a:spcBef>
                <a:spcPts val="0"/>
              </a:spcBef>
              <a:buNone/>
              <a:defRPr sz="1200" b="0" i="0">
                <a:solidFill>
                  <a:srgbClr val="2A354D"/>
                </a:solidFill>
                <a:latin typeface="Montserrat" panose="00000500000000000000" pitchFamily="2" charset="0"/>
              </a:defRPr>
            </a:lvl1pPr>
            <a:lvl2pPr marL="457206" indent="0">
              <a:buNone/>
              <a:defRPr sz="1401" b="0" i="0">
                <a:latin typeface="Montserrat" pitchFamily="2" charset="77"/>
              </a:defRPr>
            </a:lvl2pPr>
            <a:lvl3pPr marL="1143015" indent="0">
              <a:lnSpc>
                <a:spcPct val="100000"/>
              </a:lnSpc>
              <a:spcBef>
                <a:spcPts val="0"/>
              </a:spcBef>
              <a:buNone/>
              <a:defRPr sz="1200" b="0" i="0">
                <a:latin typeface="Montserrat" panose="00000500000000000000" pitchFamily="2" charset="0"/>
              </a:defRPr>
            </a:lvl3pPr>
          </a:lstStyle>
          <a:p>
            <a:pPr lvl="0"/>
            <a:r>
              <a:rPr lang="en-GB"/>
              <a:t>3</a:t>
            </a: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32" name="Text Placeholder 7">
            <a:extLst>
              <a:ext uri="{FF2B5EF4-FFF2-40B4-BE49-F238E27FC236}">
                <a16:creationId xmlns:a16="http://schemas.microsoft.com/office/drawing/2014/main" id="{EBE4CE77-43FF-B798-2B58-17AF99C5A405}"/>
              </a:ext>
            </a:extLst>
          </p:cNvPr>
          <p:cNvSpPr>
            <a:spLocks noGrp="1"/>
          </p:cNvSpPr>
          <p:nvPr>
            <p:ph type="body" sz="quarter" idx="26" hasCustomPrompt="1"/>
          </p:nvPr>
        </p:nvSpPr>
        <p:spPr>
          <a:xfrm>
            <a:off x="2777113" y="4605124"/>
            <a:ext cx="3579300" cy="289174"/>
          </a:xfrm>
          <a:prstGeom prst="rect">
            <a:avLst/>
          </a:prstGeom>
        </p:spPr>
        <p:txBody>
          <a:bodyPr lIns="0" tIns="0" rIns="72000" bIns="0" numCol="1" spcCol="360000">
            <a:noAutofit/>
          </a:bodyPr>
          <a:lstStyle>
            <a:lvl1pPr marL="0" indent="0">
              <a:lnSpc>
                <a:spcPct val="100000"/>
              </a:lnSpc>
              <a:spcBef>
                <a:spcPts val="0"/>
              </a:spcBef>
              <a:buNone/>
              <a:defRPr sz="1200" b="0" i="1">
                <a:solidFill>
                  <a:srgbClr val="2A354D"/>
                </a:solidFill>
                <a:latin typeface="Montserrat" panose="00000500000000000000" pitchFamily="2" charset="0"/>
              </a:defRPr>
            </a:lvl1pPr>
            <a:lvl2pPr marL="457206" indent="0">
              <a:buNone/>
              <a:defRPr sz="1401" b="0" i="0">
                <a:latin typeface="Montserrat" pitchFamily="2" charset="77"/>
              </a:defRPr>
            </a:lvl2pPr>
            <a:lvl3pPr>
              <a:lnSpc>
                <a:spcPct val="100000"/>
              </a:lnSpc>
              <a:spcBef>
                <a:spcPts val="0"/>
              </a:spcBef>
              <a:defRPr sz="1200" b="0" i="1">
                <a:latin typeface="Montserrat" panose="00000500000000000000" pitchFamily="2" charset="0"/>
              </a:defRPr>
            </a:lvl3pPr>
          </a:lstStyle>
          <a:p>
            <a:pPr lvl="0"/>
            <a:r>
              <a:rPr lang="en-GB" err="1"/>
              <a:t>xxxxxxxx</a:t>
            </a: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33" name="Text Placeholder 7">
            <a:extLst>
              <a:ext uri="{FF2B5EF4-FFF2-40B4-BE49-F238E27FC236}">
                <a16:creationId xmlns:a16="http://schemas.microsoft.com/office/drawing/2014/main" id="{A3441E00-021B-E557-FE2D-FA6E46770ECD}"/>
              </a:ext>
            </a:extLst>
          </p:cNvPr>
          <p:cNvSpPr>
            <a:spLocks noGrp="1"/>
          </p:cNvSpPr>
          <p:nvPr>
            <p:ph type="body" sz="quarter" idx="27" hasCustomPrompt="1"/>
          </p:nvPr>
        </p:nvSpPr>
        <p:spPr>
          <a:xfrm>
            <a:off x="6489458" y="4605124"/>
            <a:ext cx="5106140" cy="289174"/>
          </a:xfrm>
          <a:prstGeom prst="rect">
            <a:avLst/>
          </a:prstGeom>
        </p:spPr>
        <p:txBody>
          <a:bodyPr lIns="0" tIns="0" rIns="72000" bIns="0" numCol="1" spcCol="360000">
            <a:noAutofit/>
          </a:bodyPr>
          <a:lstStyle>
            <a:lvl1pPr marL="0" indent="0">
              <a:lnSpc>
                <a:spcPct val="100000"/>
              </a:lnSpc>
              <a:spcBef>
                <a:spcPts val="0"/>
              </a:spcBef>
              <a:buNone/>
              <a:defRPr sz="1200" b="0" i="0">
                <a:solidFill>
                  <a:srgbClr val="2A354D"/>
                </a:solidFill>
                <a:latin typeface="Montserrat" panose="00000500000000000000" pitchFamily="2" charset="0"/>
              </a:defRPr>
            </a:lvl1pPr>
            <a:lvl2pPr marL="457206" indent="0">
              <a:buNone/>
              <a:defRPr sz="1401" b="0" i="0">
                <a:latin typeface="Montserrat" pitchFamily="2" charset="77"/>
              </a:defRPr>
            </a:lvl2pPr>
            <a:lvl3pPr>
              <a:lnSpc>
                <a:spcPct val="100000"/>
              </a:lnSpc>
              <a:spcBef>
                <a:spcPts val="0"/>
              </a:spcBef>
              <a:defRPr sz="1200" b="0" i="0">
                <a:latin typeface="Montserrat" panose="00000500000000000000" pitchFamily="2" charset="0"/>
              </a:defRPr>
            </a:lvl3pPr>
          </a:lstStyle>
          <a:p>
            <a:pPr lvl="0"/>
            <a:r>
              <a:rPr lang="en-GB" err="1"/>
              <a:t>xxxxxxxx</a:t>
            </a: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34" name="Text Placeholder 7">
            <a:extLst>
              <a:ext uri="{FF2B5EF4-FFF2-40B4-BE49-F238E27FC236}">
                <a16:creationId xmlns:a16="http://schemas.microsoft.com/office/drawing/2014/main" id="{E88C3529-5DF7-C460-4DE6-C273C168E370}"/>
              </a:ext>
            </a:extLst>
          </p:cNvPr>
          <p:cNvSpPr>
            <a:spLocks noGrp="1"/>
          </p:cNvSpPr>
          <p:nvPr>
            <p:ph type="body" sz="quarter" idx="28" hasCustomPrompt="1"/>
          </p:nvPr>
        </p:nvSpPr>
        <p:spPr>
          <a:xfrm>
            <a:off x="1080000" y="5035148"/>
            <a:ext cx="1556668" cy="289174"/>
          </a:xfrm>
          <a:prstGeom prst="rect">
            <a:avLst/>
          </a:prstGeom>
        </p:spPr>
        <p:txBody>
          <a:bodyPr lIns="0" tIns="0" rIns="72000" bIns="0" numCol="1" spcCol="360000">
            <a:noAutofit/>
          </a:bodyPr>
          <a:lstStyle>
            <a:lvl1pPr marL="0" indent="0">
              <a:lnSpc>
                <a:spcPct val="100000"/>
              </a:lnSpc>
              <a:spcBef>
                <a:spcPts val="0"/>
              </a:spcBef>
              <a:buNone/>
              <a:defRPr sz="1200" b="0" i="0">
                <a:solidFill>
                  <a:srgbClr val="2A354D"/>
                </a:solidFill>
                <a:latin typeface="Montserrat" panose="00000500000000000000" pitchFamily="2" charset="0"/>
              </a:defRPr>
            </a:lvl1pPr>
            <a:lvl2pPr marL="457206" indent="0">
              <a:buNone/>
              <a:defRPr sz="1401" b="0" i="0">
                <a:latin typeface="Montserrat" pitchFamily="2" charset="77"/>
              </a:defRPr>
            </a:lvl2pPr>
            <a:lvl3pPr marL="1143015" indent="0">
              <a:lnSpc>
                <a:spcPct val="100000"/>
              </a:lnSpc>
              <a:spcBef>
                <a:spcPts val="0"/>
              </a:spcBef>
              <a:buNone/>
              <a:defRPr sz="1200" b="0" i="0">
                <a:latin typeface="Montserrat" panose="00000500000000000000" pitchFamily="2" charset="0"/>
              </a:defRPr>
            </a:lvl3pPr>
          </a:lstStyle>
          <a:p>
            <a:pPr lvl="0"/>
            <a:r>
              <a:rPr lang="en-GB"/>
              <a:t>4</a:t>
            </a: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35" name="Text Placeholder 7">
            <a:extLst>
              <a:ext uri="{FF2B5EF4-FFF2-40B4-BE49-F238E27FC236}">
                <a16:creationId xmlns:a16="http://schemas.microsoft.com/office/drawing/2014/main" id="{9CECCEA1-1011-B840-C308-2D8A643FFA33}"/>
              </a:ext>
            </a:extLst>
          </p:cNvPr>
          <p:cNvSpPr>
            <a:spLocks noGrp="1"/>
          </p:cNvSpPr>
          <p:nvPr>
            <p:ph type="body" sz="quarter" idx="29" hasCustomPrompt="1"/>
          </p:nvPr>
        </p:nvSpPr>
        <p:spPr>
          <a:xfrm>
            <a:off x="2777113" y="5035148"/>
            <a:ext cx="3579300" cy="289174"/>
          </a:xfrm>
          <a:prstGeom prst="rect">
            <a:avLst/>
          </a:prstGeom>
        </p:spPr>
        <p:txBody>
          <a:bodyPr lIns="0" tIns="0" rIns="72000" bIns="0" numCol="1" spcCol="360000">
            <a:noAutofit/>
          </a:bodyPr>
          <a:lstStyle>
            <a:lvl1pPr marL="0" indent="0">
              <a:lnSpc>
                <a:spcPct val="100000"/>
              </a:lnSpc>
              <a:spcBef>
                <a:spcPts val="0"/>
              </a:spcBef>
              <a:buNone/>
              <a:defRPr sz="1200" b="0" i="1">
                <a:solidFill>
                  <a:srgbClr val="2A354D"/>
                </a:solidFill>
                <a:latin typeface="Montserrat" panose="00000500000000000000" pitchFamily="2" charset="0"/>
              </a:defRPr>
            </a:lvl1pPr>
            <a:lvl2pPr marL="457206" indent="0">
              <a:buNone/>
              <a:defRPr sz="1401" b="0" i="0">
                <a:latin typeface="Montserrat" pitchFamily="2" charset="77"/>
              </a:defRPr>
            </a:lvl2pPr>
            <a:lvl3pPr>
              <a:lnSpc>
                <a:spcPct val="100000"/>
              </a:lnSpc>
              <a:spcBef>
                <a:spcPts val="0"/>
              </a:spcBef>
              <a:defRPr sz="1200" b="0" i="1">
                <a:latin typeface="Montserrat" panose="00000500000000000000" pitchFamily="2" charset="0"/>
              </a:defRPr>
            </a:lvl3pPr>
          </a:lstStyle>
          <a:p>
            <a:pPr lvl="0"/>
            <a:r>
              <a:rPr lang="en-GB" err="1"/>
              <a:t>xxxxxxxx</a:t>
            </a: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36" name="Text Placeholder 7">
            <a:extLst>
              <a:ext uri="{FF2B5EF4-FFF2-40B4-BE49-F238E27FC236}">
                <a16:creationId xmlns:a16="http://schemas.microsoft.com/office/drawing/2014/main" id="{1860F912-2A87-4258-41B5-CA290FFB6C01}"/>
              </a:ext>
            </a:extLst>
          </p:cNvPr>
          <p:cNvSpPr>
            <a:spLocks noGrp="1"/>
          </p:cNvSpPr>
          <p:nvPr>
            <p:ph type="body" sz="quarter" idx="30" hasCustomPrompt="1"/>
          </p:nvPr>
        </p:nvSpPr>
        <p:spPr>
          <a:xfrm>
            <a:off x="6489458" y="5035148"/>
            <a:ext cx="5106140" cy="289174"/>
          </a:xfrm>
          <a:prstGeom prst="rect">
            <a:avLst/>
          </a:prstGeom>
        </p:spPr>
        <p:txBody>
          <a:bodyPr lIns="0" tIns="0" rIns="72000" bIns="0" numCol="1" spcCol="360000">
            <a:noAutofit/>
          </a:bodyPr>
          <a:lstStyle>
            <a:lvl1pPr marL="0" indent="0">
              <a:lnSpc>
                <a:spcPct val="100000"/>
              </a:lnSpc>
              <a:spcBef>
                <a:spcPts val="0"/>
              </a:spcBef>
              <a:buNone/>
              <a:defRPr sz="1200" b="0" i="0">
                <a:solidFill>
                  <a:srgbClr val="2A354D"/>
                </a:solidFill>
                <a:latin typeface="Montserrat" panose="00000500000000000000" pitchFamily="2" charset="0"/>
              </a:defRPr>
            </a:lvl1pPr>
            <a:lvl2pPr marL="457206" indent="0">
              <a:buNone/>
              <a:defRPr sz="1401" b="0" i="0">
                <a:latin typeface="Montserrat" pitchFamily="2" charset="77"/>
              </a:defRPr>
            </a:lvl2pPr>
            <a:lvl3pPr>
              <a:lnSpc>
                <a:spcPct val="100000"/>
              </a:lnSpc>
              <a:spcBef>
                <a:spcPts val="0"/>
              </a:spcBef>
              <a:defRPr sz="1200" b="0" i="0">
                <a:latin typeface="Montserrat" panose="00000500000000000000" pitchFamily="2" charset="0"/>
              </a:defRPr>
            </a:lvl3pPr>
          </a:lstStyle>
          <a:p>
            <a:pPr lvl="0"/>
            <a:r>
              <a:rPr lang="en-GB" err="1"/>
              <a:t>xxxxxxxx</a:t>
            </a: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37" name="Text Placeholder 7">
            <a:extLst>
              <a:ext uri="{FF2B5EF4-FFF2-40B4-BE49-F238E27FC236}">
                <a16:creationId xmlns:a16="http://schemas.microsoft.com/office/drawing/2014/main" id="{A443823C-FD78-DD8C-8625-B1671969C21D}"/>
              </a:ext>
            </a:extLst>
          </p:cNvPr>
          <p:cNvSpPr>
            <a:spLocks noGrp="1"/>
          </p:cNvSpPr>
          <p:nvPr>
            <p:ph type="body" sz="quarter" idx="31" hasCustomPrompt="1"/>
          </p:nvPr>
        </p:nvSpPr>
        <p:spPr>
          <a:xfrm>
            <a:off x="1080000" y="5465170"/>
            <a:ext cx="1556668" cy="289174"/>
          </a:xfrm>
          <a:prstGeom prst="rect">
            <a:avLst/>
          </a:prstGeom>
        </p:spPr>
        <p:txBody>
          <a:bodyPr lIns="0" tIns="0" rIns="72000" bIns="0" numCol="1" spcCol="360000">
            <a:noAutofit/>
          </a:bodyPr>
          <a:lstStyle>
            <a:lvl1pPr marL="0" indent="0">
              <a:lnSpc>
                <a:spcPct val="100000"/>
              </a:lnSpc>
              <a:spcBef>
                <a:spcPts val="0"/>
              </a:spcBef>
              <a:buNone/>
              <a:defRPr sz="1200" b="0" i="0">
                <a:solidFill>
                  <a:srgbClr val="2A354D"/>
                </a:solidFill>
                <a:latin typeface="Montserrat" panose="00000500000000000000" pitchFamily="2" charset="0"/>
              </a:defRPr>
            </a:lvl1pPr>
            <a:lvl2pPr marL="457206" indent="0">
              <a:buNone/>
              <a:defRPr sz="1401" b="0" i="0">
                <a:latin typeface="Montserrat" pitchFamily="2" charset="77"/>
              </a:defRPr>
            </a:lvl2pPr>
            <a:lvl3pPr marL="1143015" indent="0">
              <a:lnSpc>
                <a:spcPct val="100000"/>
              </a:lnSpc>
              <a:spcBef>
                <a:spcPts val="0"/>
              </a:spcBef>
              <a:buNone/>
              <a:defRPr sz="1200" b="0" i="0">
                <a:latin typeface="Montserrat" panose="00000500000000000000" pitchFamily="2" charset="0"/>
              </a:defRPr>
            </a:lvl3pPr>
          </a:lstStyle>
          <a:p>
            <a:pPr lvl="0"/>
            <a:r>
              <a:rPr lang="en-GB"/>
              <a:t>5</a:t>
            </a: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38" name="Text Placeholder 7">
            <a:extLst>
              <a:ext uri="{FF2B5EF4-FFF2-40B4-BE49-F238E27FC236}">
                <a16:creationId xmlns:a16="http://schemas.microsoft.com/office/drawing/2014/main" id="{243AE5E7-F389-CA6E-8BEC-312EE561C771}"/>
              </a:ext>
            </a:extLst>
          </p:cNvPr>
          <p:cNvSpPr>
            <a:spLocks noGrp="1"/>
          </p:cNvSpPr>
          <p:nvPr>
            <p:ph type="body" sz="quarter" idx="32" hasCustomPrompt="1"/>
          </p:nvPr>
        </p:nvSpPr>
        <p:spPr>
          <a:xfrm>
            <a:off x="2777113" y="5465170"/>
            <a:ext cx="3579300" cy="289174"/>
          </a:xfrm>
          <a:prstGeom prst="rect">
            <a:avLst/>
          </a:prstGeom>
        </p:spPr>
        <p:txBody>
          <a:bodyPr lIns="0" tIns="0" rIns="72000" bIns="0" numCol="1" spcCol="360000">
            <a:noAutofit/>
          </a:bodyPr>
          <a:lstStyle>
            <a:lvl1pPr marL="0" indent="0">
              <a:lnSpc>
                <a:spcPct val="100000"/>
              </a:lnSpc>
              <a:spcBef>
                <a:spcPts val="0"/>
              </a:spcBef>
              <a:buNone/>
              <a:defRPr sz="1200" b="0" i="1">
                <a:solidFill>
                  <a:srgbClr val="2A354D"/>
                </a:solidFill>
                <a:latin typeface="Montserrat" panose="00000500000000000000" pitchFamily="2" charset="0"/>
              </a:defRPr>
            </a:lvl1pPr>
            <a:lvl2pPr marL="457206" indent="0">
              <a:buNone/>
              <a:defRPr sz="1401" b="0" i="0">
                <a:latin typeface="Montserrat" pitchFamily="2" charset="77"/>
              </a:defRPr>
            </a:lvl2pPr>
            <a:lvl3pPr>
              <a:lnSpc>
                <a:spcPct val="100000"/>
              </a:lnSpc>
              <a:spcBef>
                <a:spcPts val="0"/>
              </a:spcBef>
              <a:defRPr sz="1200" b="0" i="1">
                <a:latin typeface="Montserrat" panose="00000500000000000000" pitchFamily="2" charset="0"/>
              </a:defRPr>
            </a:lvl3pPr>
          </a:lstStyle>
          <a:p>
            <a:pPr lvl="0"/>
            <a:r>
              <a:rPr lang="en-GB" err="1"/>
              <a:t>xxxxxxxx</a:t>
            </a: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39" name="Text Placeholder 7">
            <a:extLst>
              <a:ext uri="{FF2B5EF4-FFF2-40B4-BE49-F238E27FC236}">
                <a16:creationId xmlns:a16="http://schemas.microsoft.com/office/drawing/2014/main" id="{83C569CE-1A22-6E1E-5A42-F1EE235DC535}"/>
              </a:ext>
            </a:extLst>
          </p:cNvPr>
          <p:cNvSpPr>
            <a:spLocks noGrp="1"/>
          </p:cNvSpPr>
          <p:nvPr>
            <p:ph type="body" sz="quarter" idx="33" hasCustomPrompt="1"/>
          </p:nvPr>
        </p:nvSpPr>
        <p:spPr>
          <a:xfrm>
            <a:off x="6489456" y="5465170"/>
            <a:ext cx="5106140" cy="289174"/>
          </a:xfrm>
          <a:prstGeom prst="rect">
            <a:avLst/>
          </a:prstGeom>
        </p:spPr>
        <p:txBody>
          <a:bodyPr lIns="0" tIns="0" rIns="72000" bIns="0" numCol="1" spcCol="360000">
            <a:noAutofit/>
          </a:bodyPr>
          <a:lstStyle>
            <a:lvl1pPr marL="0" indent="0">
              <a:lnSpc>
                <a:spcPct val="100000"/>
              </a:lnSpc>
              <a:spcBef>
                <a:spcPts val="0"/>
              </a:spcBef>
              <a:buNone/>
              <a:defRPr sz="1200" b="0" i="0">
                <a:solidFill>
                  <a:srgbClr val="2A354D"/>
                </a:solidFill>
                <a:latin typeface="Montserrat" panose="00000500000000000000" pitchFamily="2" charset="0"/>
              </a:defRPr>
            </a:lvl1pPr>
            <a:lvl2pPr marL="457206" indent="0">
              <a:buNone/>
              <a:defRPr sz="1401" b="0" i="0">
                <a:latin typeface="Montserrat" pitchFamily="2" charset="77"/>
              </a:defRPr>
            </a:lvl2pPr>
            <a:lvl3pPr>
              <a:lnSpc>
                <a:spcPct val="100000"/>
              </a:lnSpc>
              <a:spcBef>
                <a:spcPts val="0"/>
              </a:spcBef>
              <a:defRPr sz="1200" b="0" i="0">
                <a:latin typeface="Montserrat" panose="00000500000000000000" pitchFamily="2" charset="0"/>
              </a:defRPr>
            </a:lvl3pPr>
          </a:lstStyle>
          <a:p>
            <a:pPr lvl="0"/>
            <a:r>
              <a:rPr lang="en-GB" err="1"/>
              <a:t>xxxxxxxx</a:t>
            </a: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40" name="Text Placeholder 7">
            <a:extLst>
              <a:ext uri="{FF2B5EF4-FFF2-40B4-BE49-F238E27FC236}">
                <a16:creationId xmlns:a16="http://schemas.microsoft.com/office/drawing/2014/main" id="{8879A7F4-F301-1D92-D2A2-0AA9EDFE892A}"/>
              </a:ext>
            </a:extLst>
          </p:cNvPr>
          <p:cNvSpPr>
            <a:spLocks noGrp="1"/>
          </p:cNvSpPr>
          <p:nvPr>
            <p:ph type="body" sz="quarter" idx="34" hasCustomPrompt="1"/>
          </p:nvPr>
        </p:nvSpPr>
        <p:spPr>
          <a:xfrm>
            <a:off x="1079998" y="5895193"/>
            <a:ext cx="1556668" cy="289174"/>
          </a:xfrm>
          <a:prstGeom prst="rect">
            <a:avLst/>
          </a:prstGeom>
        </p:spPr>
        <p:txBody>
          <a:bodyPr lIns="0" tIns="0" rIns="72000" bIns="0" numCol="1" spcCol="360000">
            <a:noAutofit/>
          </a:bodyPr>
          <a:lstStyle>
            <a:lvl1pPr marL="0" indent="0">
              <a:lnSpc>
                <a:spcPct val="100000"/>
              </a:lnSpc>
              <a:spcBef>
                <a:spcPts val="0"/>
              </a:spcBef>
              <a:buNone/>
              <a:defRPr sz="1200" b="0" i="0">
                <a:solidFill>
                  <a:srgbClr val="2A354D"/>
                </a:solidFill>
                <a:latin typeface="Montserrat" panose="00000500000000000000" pitchFamily="2" charset="0"/>
              </a:defRPr>
            </a:lvl1pPr>
            <a:lvl2pPr marL="457206" indent="0">
              <a:buNone/>
              <a:defRPr sz="1401" b="0" i="0">
                <a:latin typeface="Montserrat" pitchFamily="2" charset="77"/>
              </a:defRPr>
            </a:lvl2pPr>
            <a:lvl3pPr marL="1143015" indent="0">
              <a:lnSpc>
                <a:spcPct val="100000"/>
              </a:lnSpc>
              <a:spcBef>
                <a:spcPts val="0"/>
              </a:spcBef>
              <a:buNone/>
              <a:defRPr sz="1200" b="0" i="0">
                <a:latin typeface="Montserrat" panose="00000500000000000000" pitchFamily="2" charset="0"/>
              </a:defRPr>
            </a:lvl3pPr>
          </a:lstStyle>
          <a:p>
            <a:pPr lvl="0"/>
            <a:r>
              <a:rPr lang="en-GB"/>
              <a:t>6</a:t>
            </a: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41" name="Text Placeholder 7">
            <a:extLst>
              <a:ext uri="{FF2B5EF4-FFF2-40B4-BE49-F238E27FC236}">
                <a16:creationId xmlns:a16="http://schemas.microsoft.com/office/drawing/2014/main" id="{F727ED49-C79B-BD9C-E318-62ED826410DC}"/>
              </a:ext>
            </a:extLst>
          </p:cNvPr>
          <p:cNvSpPr>
            <a:spLocks noGrp="1"/>
          </p:cNvSpPr>
          <p:nvPr>
            <p:ph type="body" sz="quarter" idx="35" hasCustomPrompt="1"/>
          </p:nvPr>
        </p:nvSpPr>
        <p:spPr>
          <a:xfrm>
            <a:off x="2777113" y="5895193"/>
            <a:ext cx="3579300" cy="289174"/>
          </a:xfrm>
          <a:prstGeom prst="rect">
            <a:avLst/>
          </a:prstGeom>
        </p:spPr>
        <p:txBody>
          <a:bodyPr lIns="0" tIns="0" rIns="72000" bIns="0" numCol="1" spcCol="360000">
            <a:noAutofit/>
          </a:bodyPr>
          <a:lstStyle>
            <a:lvl1pPr marL="0" indent="0">
              <a:lnSpc>
                <a:spcPct val="100000"/>
              </a:lnSpc>
              <a:spcBef>
                <a:spcPts val="0"/>
              </a:spcBef>
              <a:buNone/>
              <a:defRPr sz="1200" b="0" i="1">
                <a:solidFill>
                  <a:srgbClr val="2A354D"/>
                </a:solidFill>
                <a:latin typeface="Montserrat" panose="00000500000000000000" pitchFamily="2" charset="0"/>
              </a:defRPr>
            </a:lvl1pPr>
            <a:lvl2pPr marL="457206" indent="0">
              <a:buNone/>
              <a:defRPr sz="1401" b="0" i="0">
                <a:latin typeface="Montserrat" pitchFamily="2" charset="77"/>
              </a:defRPr>
            </a:lvl2pPr>
            <a:lvl3pPr>
              <a:lnSpc>
                <a:spcPct val="100000"/>
              </a:lnSpc>
              <a:spcBef>
                <a:spcPts val="0"/>
              </a:spcBef>
              <a:defRPr sz="1200" b="0" i="1">
                <a:latin typeface="Montserrat" panose="00000500000000000000" pitchFamily="2" charset="0"/>
              </a:defRPr>
            </a:lvl3pPr>
          </a:lstStyle>
          <a:p>
            <a:pPr lvl="0"/>
            <a:r>
              <a:rPr lang="en-GB" err="1"/>
              <a:t>xxxxxxxx</a:t>
            </a: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sp>
        <p:nvSpPr>
          <p:cNvPr id="42" name="Text Placeholder 7">
            <a:extLst>
              <a:ext uri="{FF2B5EF4-FFF2-40B4-BE49-F238E27FC236}">
                <a16:creationId xmlns:a16="http://schemas.microsoft.com/office/drawing/2014/main" id="{57921378-1263-1BC1-E3E0-B638B451DEB9}"/>
              </a:ext>
            </a:extLst>
          </p:cNvPr>
          <p:cNvSpPr>
            <a:spLocks noGrp="1"/>
          </p:cNvSpPr>
          <p:nvPr>
            <p:ph type="body" sz="quarter" idx="36" hasCustomPrompt="1"/>
          </p:nvPr>
        </p:nvSpPr>
        <p:spPr>
          <a:xfrm>
            <a:off x="6489456" y="5895193"/>
            <a:ext cx="5106140" cy="289174"/>
          </a:xfrm>
          <a:prstGeom prst="rect">
            <a:avLst/>
          </a:prstGeom>
        </p:spPr>
        <p:txBody>
          <a:bodyPr lIns="0" tIns="0" rIns="72000" bIns="0" numCol="1" spcCol="360000">
            <a:noAutofit/>
          </a:bodyPr>
          <a:lstStyle>
            <a:lvl1pPr marL="0" indent="0">
              <a:lnSpc>
                <a:spcPct val="100000"/>
              </a:lnSpc>
              <a:spcBef>
                <a:spcPts val="0"/>
              </a:spcBef>
              <a:buNone/>
              <a:defRPr sz="1200" b="0" i="0">
                <a:solidFill>
                  <a:srgbClr val="2A354D"/>
                </a:solidFill>
                <a:latin typeface="Montserrat" panose="00000500000000000000" pitchFamily="2" charset="0"/>
              </a:defRPr>
            </a:lvl1pPr>
            <a:lvl2pPr marL="457206" indent="0">
              <a:buNone/>
              <a:defRPr sz="1401" b="0" i="0">
                <a:latin typeface="Montserrat" pitchFamily="2" charset="77"/>
              </a:defRPr>
            </a:lvl2pPr>
            <a:lvl3pPr>
              <a:lnSpc>
                <a:spcPct val="100000"/>
              </a:lnSpc>
              <a:spcBef>
                <a:spcPts val="0"/>
              </a:spcBef>
              <a:defRPr sz="1200" b="0" i="0">
                <a:latin typeface="Montserrat" panose="00000500000000000000" pitchFamily="2" charset="0"/>
              </a:defRPr>
            </a:lvl3pPr>
          </a:lstStyle>
          <a:p>
            <a:pPr lvl="0"/>
            <a:r>
              <a:rPr lang="en-GB" err="1"/>
              <a:t>xxxxxxxx</a:t>
            </a:r>
            <a:endParaRPr lang="en-US"/>
          </a:p>
          <a:p>
            <a:pPr marL="1428768" lvl="2" indent="-285753">
              <a:buFont typeface="Arial" panose="020B0604020202020204" pitchFamily="34" charset="0"/>
              <a:buChar char="•"/>
            </a:pPr>
            <a:endParaRPr lang="en-US"/>
          </a:p>
          <a:p>
            <a:endParaRPr lang="en-GB">
              <a:solidFill>
                <a:srgbClr val="000023"/>
              </a:solidFill>
              <a:effectLst/>
              <a:latin typeface="Montserrat" pitchFamily="2" charset="77"/>
            </a:endParaRPr>
          </a:p>
          <a:p>
            <a:pPr lvl="0"/>
            <a:endParaRPr lang="en-GB"/>
          </a:p>
        </p:txBody>
      </p:sp>
      <p:cxnSp>
        <p:nvCxnSpPr>
          <p:cNvPr id="44" name="Straight Connector 43">
            <a:extLst>
              <a:ext uri="{FF2B5EF4-FFF2-40B4-BE49-F238E27FC236}">
                <a16:creationId xmlns:a16="http://schemas.microsoft.com/office/drawing/2014/main" id="{95FF9D9D-18FC-51E1-B4CD-4BA23B572CD9}"/>
              </a:ext>
            </a:extLst>
          </p:cNvPr>
          <p:cNvCxnSpPr>
            <a:cxnSpLocks/>
          </p:cNvCxnSpPr>
          <p:nvPr userDrawn="1"/>
        </p:nvCxnSpPr>
        <p:spPr>
          <a:xfrm>
            <a:off x="1063717" y="3657597"/>
            <a:ext cx="10539282" cy="0"/>
          </a:xfrm>
          <a:prstGeom prst="line">
            <a:avLst/>
          </a:prstGeom>
          <a:ln w="28575">
            <a:solidFill>
              <a:srgbClr val="2A35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94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s backup 1">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22E49D6-17A0-BEA7-5C71-ACD1D77A0068}"/>
              </a:ext>
            </a:extLst>
          </p:cNvPr>
          <p:cNvSpPr/>
          <p:nvPr userDrawn="1"/>
        </p:nvSpPr>
        <p:spPr>
          <a:xfrm>
            <a:off x="8046291" y="2095381"/>
            <a:ext cx="2964219" cy="1499742"/>
          </a:xfrm>
          <a:prstGeom prst="roundRect">
            <a:avLst/>
          </a:prstGeom>
          <a:solidFill>
            <a:schemeClr val="accent3">
              <a:alpha val="20000"/>
            </a:schemeClr>
          </a:solidFill>
          <a:ln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4" name="Group 3">
            <a:extLst>
              <a:ext uri="{FF2B5EF4-FFF2-40B4-BE49-F238E27FC236}">
                <a16:creationId xmlns:a16="http://schemas.microsoft.com/office/drawing/2014/main" id="{D68C709C-A661-1941-7AB1-9B3B6BAE0F6A}"/>
              </a:ext>
            </a:extLst>
          </p:cNvPr>
          <p:cNvGrpSpPr/>
          <p:nvPr userDrawn="1"/>
        </p:nvGrpSpPr>
        <p:grpSpPr>
          <a:xfrm>
            <a:off x="8253449" y="1938034"/>
            <a:ext cx="489692" cy="408128"/>
            <a:chOff x="8838547" y="2097493"/>
            <a:chExt cx="489692" cy="408128"/>
          </a:xfrm>
        </p:grpSpPr>
        <p:sp>
          <p:nvSpPr>
            <p:cNvPr id="5" name="object 6">
              <a:extLst>
                <a:ext uri="{FF2B5EF4-FFF2-40B4-BE49-F238E27FC236}">
                  <a16:creationId xmlns:a16="http://schemas.microsoft.com/office/drawing/2014/main" id="{3F4F10D8-1C4B-C535-BE0F-E175041D64C3}"/>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B9BF61"/>
            </a:solidFill>
          </p:spPr>
          <p:txBody>
            <a:bodyPr wrap="square" lIns="0" tIns="0" rIns="0" bIns="0" rtlCol="0"/>
            <a:lstStyle/>
            <a:p>
              <a:endParaRPr sz="1801"/>
            </a:p>
          </p:txBody>
        </p:sp>
        <p:sp>
          <p:nvSpPr>
            <p:cNvPr id="6" name="object 6">
              <a:extLst>
                <a:ext uri="{FF2B5EF4-FFF2-40B4-BE49-F238E27FC236}">
                  <a16:creationId xmlns:a16="http://schemas.microsoft.com/office/drawing/2014/main" id="{7255BF0A-23B3-4027-B801-40A168E927E7}"/>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B9BF61"/>
            </a:solidFill>
          </p:spPr>
          <p:txBody>
            <a:bodyPr wrap="square" lIns="0" tIns="0" rIns="0" bIns="0" rtlCol="0"/>
            <a:lstStyle/>
            <a:p>
              <a:endParaRPr sz="1801"/>
            </a:p>
          </p:txBody>
        </p:sp>
      </p:grpSp>
      <p:grpSp>
        <p:nvGrpSpPr>
          <p:cNvPr id="7" name="Group 6">
            <a:extLst>
              <a:ext uri="{FF2B5EF4-FFF2-40B4-BE49-F238E27FC236}">
                <a16:creationId xmlns:a16="http://schemas.microsoft.com/office/drawing/2014/main" id="{56F1DDFB-94DE-7D3E-2062-7DD6B5A622EC}"/>
              </a:ext>
            </a:extLst>
          </p:cNvPr>
          <p:cNvGrpSpPr/>
          <p:nvPr userDrawn="1"/>
        </p:nvGrpSpPr>
        <p:grpSpPr>
          <a:xfrm flipH="1" flipV="1">
            <a:off x="10282055" y="3344342"/>
            <a:ext cx="489692" cy="408128"/>
            <a:chOff x="8838547" y="2097493"/>
            <a:chExt cx="489692" cy="408128"/>
          </a:xfrm>
        </p:grpSpPr>
        <p:sp>
          <p:nvSpPr>
            <p:cNvPr id="8" name="object 6">
              <a:extLst>
                <a:ext uri="{FF2B5EF4-FFF2-40B4-BE49-F238E27FC236}">
                  <a16:creationId xmlns:a16="http://schemas.microsoft.com/office/drawing/2014/main" id="{C77D5050-C758-74F7-2741-F517EA99590F}"/>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B9BF61"/>
            </a:solidFill>
          </p:spPr>
          <p:txBody>
            <a:bodyPr wrap="square" lIns="0" tIns="0" rIns="0" bIns="0" rtlCol="0"/>
            <a:lstStyle/>
            <a:p>
              <a:endParaRPr sz="1801"/>
            </a:p>
          </p:txBody>
        </p:sp>
        <p:sp>
          <p:nvSpPr>
            <p:cNvPr id="9" name="object 6">
              <a:extLst>
                <a:ext uri="{FF2B5EF4-FFF2-40B4-BE49-F238E27FC236}">
                  <a16:creationId xmlns:a16="http://schemas.microsoft.com/office/drawing/2014/main" id="{4196A7F2-CCE6-D5E4-B72A-8CBC62F286B1}"/>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B9BF61"/>
            </a:solidFill>
          </p:spPr>
          <p:txBody>
            <a:bodyPr wrap="square" lIns="0" tIns="0" rIns="0" bIns="0" rtlCol="0"/>
            <a:lstStyle/>
            <a:p>
              <a:endParaRPr sz="1801"/>
            </a:p>
          </p:txBody>
        </p:sp>
      </p:grpSp>
      <p:sp>
        <p:nvSpPr>
          <p:cNvPr id="10" name="TextBox 9">
            <a:extLst>
              <a:ext uri="{FF2B5EF4-FFF2-40B4-BE49-F238E27FC236}">
                <a16:creationId xmlns:a16="http://schemas.microsoft.com/office/drawing/2014/main" id="{70C88D27-627F-78ED-6532-EC224141223F}"/>
              </a:ext>
            </a:extLst>
          </p:cNvPr>
          <p:cNvSpPr txBox="1"/>
          <p:nvPr userDrawn="1"/>
        </p:nvSpPr>
        <p:spPr>
          <a:xfrm>
            <a:off x="8195556" y="2412025"/>
            <a:ext cx="2576194" cy="954107"/>
          </a:xfrm>
          <a:prstGeom prst="rect">
            <a:avLst/>
          </a:prstGeom>
          <a:noFill/>
        </p:spPr>
        <p:txBody>
          <a:bodyPr wrap="square" rtlCol="0">
            <a:noAutofit/>
          </a:bodyPr>
          <a:lstStyle/>
          <a:p>
            <a:r>
              <a:rPr lang="en-US" sz="1401" i="1">
                <a:latin typeface="Montserrat" pitchFamily="2" charset="77"/>
              </a:rPr>
              <a:t>Quote to go in Montserrat Italics here. Extend box and move quote if needed.</a:t>
            </a:r>
          </a:p>
        </p:txBody>
      </p:sp>
      <p:sp>
        <p:nvSpPr>
          <p:cNvPr id="11" name="Rounded Rectangle 10">
            <a:extLst>
              <a:ext uri="{FF2B5EF4-FFF2-40B4-BE49-F238E27FC236}">
                <a16:creationId xmlns:a16="http://schemas.microsoft.com/office/drawing/2014/main" id="{F3666AD8-A7B9-9CAC-6865-368FE794CD26}"/>
              </a:ext>
            </a:extLst>
          </p:cNvPr>
          <p:cNvSpPr/>
          <p:nvPr userDrawn="1"/>
        </p:nvSpPr>
        <p:spPr>
          <a:xfrm>
            <a:off x="1080006" y="2073593"/>
            <a:ext cx="2964219" cy="1499742"/>
          </a:xfrm>
          <a:prstGeom prst="roundRect">
            <a:avLst/>
          </a:prstGeom>
          <a:solidFill>
            <a:srgbClr val="57BABC">
              <a:alpha val="20000"/>
            </a:srgbClr>
          </a:solidFill>
          <a:ln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12" name="Group 11">
            <a:extLst>
              <a:ext uri="{FF2B5EF4-FFF2-40B4-BE49-F238E27FC236}">
                <a16:creationId xmlns:a16="http://schemas.microsoft.com/office/drawing/2014/main" id="{2468C334-39DD-E6D2-C1A4-DDA45EEC5F60}"/>
              </a:ext>
            </a:extLst>
          </p:cNvPr>
          <p:cNvGrpSpPr/>
          <p:nvPr userDrawn="1"/>
        </p:nvGrpSpPr>
        <p:grpSpPr>
          <a:xfrm>
            <a:off x="1287165" y="1916247"/>
            <a:ext cx="489692" cy="408128"/>
            <a:chOff x="8838547" y="2097493"/>
            <a:chExt cx="489692" cy="408128"/>
          </a:xfrm>
        </p:grpSpPr>
        <p:sp>
          <p:nvSpPr>
            <p:cNvPr id="13" name="object 6">
              <a:extLst>
                <a:ext uri="{FF2B5EF4-FFF2-40B4-BE49-F238E27FC236}">
                  <a16:creationId xmlns:a16="http://schemas.microsoft.com/office/drawing/2014/main" id="{6909C8BC-C157-0FB1-CC87-EAA1DAEBD253}"/>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57BABC"/>
            </a:solidFill>
          </p:spPr>
          <p:txBody>
            <a:bodyPr wrap="square" lIns="0" tIns="0" rIns="0" bIns="0" rtlCol="0"/>
            <a:lstStyle/>
            <a:p>
              <a:endParaRPr sz="1801"/>
            </a:p>
          </p:txBody>
        </p:sp>
        <p:sp>
          <p:nvSpPr>
            <p:cNvPr id="14" name="object 6">
              <a:extLst>
                <a:ext uri="{FF2B5EF4-FFF2-40B4-BE49-F238E27FC236}">
                  <a16:creationId xmlns:a16="http://schemas.microsoft.com/office/drawing/2014/main" id="{1AF2FAB2-40D6-2045-4619-347A342C214E}"/>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57BABC"/>
            </a:solidFill>
          </p:spPr>
          <p:txBody>
            <a:bodyPr wrap="square" lIns="0" tIns="0" rIns="0" bIns="0" rtlCol="0"/>
            <a:lstStyle/>
            <a:p>
              <a:endParaRPr sz="1801"/>
            </a:p>
          </p:txBody>
        </p:sp>
      </p:grpSp>
      <p:grpSp>
        <p:nvGrpSpPr>
          <p:cNvPr id="15" name="Group 14">
            <a:extLst>
              <a:ext uri="{FF2B5EF4-FFF2-40B4-BE49-F238E27FC236}">
                <a16:creationId xmlns:a16="http://schemas.microsoft.com/office/drawing/2014/main" id="{ADE580E7-006F-DE9D-BB0B-DD3B5F1F598F}"/>
              </a:ext>
            </a:extLst>
          </p:cNvPr>
          <p:cNvGrpSpPr/>
          <p:nvPr userDrawn="1"/>
        </p:nvGrpSpPr>
        <p:grpSpPr>
          <a:xfrm flipH="1" flipV="1">
            <a:off x="3315771" y="3322555"/>
            <a:ext cx="489692" cy="408128"/>
            <a:chOff x="8838547" y="2097493"/>
            <a:chExt cx="489692" cy="408128"/>
          </a:xfrm>
        </p:grpSpPr>
        <p:sp>
          <p:nvSpPr>
            <p:cNvPr id="16" name="object 6">
              <a:extLst>
                <a:ext uri="{FF2B5EF4-FFF2-40B4-BE49-F238E27FC236}">
                  <a16:creationId xmlns:a16="http://schemas.microsoft.com/office/drawing/2014/main" id="{7A4C7D16-F7A6-713B-0570-D2E90C2527E8}"/>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57BABC"/>
            </a:solidFill>
          </p:spPr>
          <p:txBody>
            <a:bodyPr wrap="square" lIns="0" tIns="0" rIns="0" bIns="0" rtlCol="0"/>
            <a:lstStyle/>
            <a:p>
              <a:endParaRPr sz="1801"/>
            </a:p>
          </p:txBody>
        </p:sp>
        <p:sp>
          <p:nvSpPr>
            <p:cNvPr id="17" name="object 6">
              <a:extLst>
                <a:ext uri="{FF2B5EF4-FFF2-40B4-BE49-F238E27FC236}">
                  <a16:creationId xmlns:a16="http://schemas.microsoft.com/office/drawing/2014/main" id="{09474D85-BC43-1E35-1808-34294694DE70}"/>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57BABC"/>
            </a:solidFill>
          </p:spPr>
          <p:txBody>
            <a:bodyPr wrap="square" lIns="0" tIns="0" rIns="0" bIns="0" rtlCol="0"/>
            <a:lstStyle/>
            <a:p>
              <a:endParaRPr sz="1801"/>
            </a:p>
          </p:txBody>
        </p:sp>
      </p:grpSp>
      <p:sp>
        <p:nvSpPr>
          <p:cNvPr id="18" name="TextBox 17">
            <a:extLst>
              <a:ext uri="{FF2B5EF4-FFF2-40B4-BE49-F238E27FC236}">
                <a16:creationId xmlns:a16="http://schemas.microsoft.com/office/drawing/2014/main" id="{DEF29C91-2417-A021-01E7-6D4C60A2CD90}"/>
              </a:ext>
            </a:extLst>
          </p:cNvPr>
          <p:cNvSpPr txBox="1"/>
          <p:nvPr userDrawn="1"/>
        </p:nvSpPr>
        <p:spPr>
          <a:xfrm>
            <a:off x="1229270" y="2390236"/>
            <a:ext cx="2576194" cy="954107"/>
          </a:xfrm>
          <a:prstGeom prst="rect">
            <a:avLst/>
          </a:prstGeom>
          <a:noFill/>
        </p:spPr>
        <p:txBody>
          <a:bodyPr wrap="square" rtlCol="0">
            <a:noAutofit/>
          </a:bodyPr>
          <a:lstStyle/>
          <a:p>
            <a:r>
              <a:rPr lang="en-US" sz="1401" i="1">
                <a:latin typeface="Montserrat" pitchFamily="2" charset="77"/>
              </a:rPr>
              <a:t>Quote to go in Montserrat Italics here. Extend box and move quote if needed.</a:t>
            </a:r>
          </a:p>
        </p:txBody>
      </p:sp>
      <p:sp>
        <p:nvSpPr>
          <p:cNvPr id="19" name="Rounded Rectangle 18">
            <a:extLst>
              <a:ext uri="{FF2B5EF4-FFF2-40B4-BE49-F238E27FC236}">
                <a16:creationId xmlns:a16="http://schemas.microsoft.com/office/drawing/2014/main" id="{AA37B67B-7C2B-CEE5-BFB1-A9786246BF7B}"/>
              </a:ext>
            </a:extLst>
          </p:cNvPr>
          <p:cNvSpPr/>
          <p:nvPr userDrawn="1"/>
        </p:nvSpPr>
        <p:spPr>
          <a:xfrm>
            <a:off x="1080006" y="3984339"/>
            <a:ext cx="2964219" cy="1499742"/>
          </a:xfrm>
          <a:prstGeom prst="roundRect">
            <a:avLst/>
          </a:prstGeom>
          <a:solidFill>
            <a:srgbClr val="945A92">
              <a:alpha val="20000"/>
            </a:srgbClr>
          </a:solidFill>
          <a:ln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20" name="Group 19">
            <a:extLst>
              <a:ext uri="{FF2B5EF4-FFF2-40B4-BE49-F238E27FC236}">
                <a16:creationId xmlns:a16="http://schemas.microsoft.com/office/drawing/2014/main" id="{F964EA51-13B4-D418-6EDB-D36298C63F7D}"/>
              </a:ext>
            </a:extLst>
          </p:cNvPr>
          <p:cNvGrpSpPr/>
          <p:nvPr userDrawn="1"/>
        </p:nvGrpSpPr>
        <p:grpSpPr>
          <a:xfrm>
            <a:off x="1287165" y="3826992"/>
            <a:ext cx="489692" cy="408128"/>
            <a:chOff x="8838547" y="2097493"/>
            <a:chExt cx="489692" cy="408128"/>
          </a:xfrm>
        </p:grpSpPr>
        <p:sp>
          <p:nvSpPr>
            <p:cNvPr id="21" name="object 6">
              <a:extLst>
                <a:ext uri="{FF2B5EF4-FFF2-40B4-BE49-F238E27FC236}">
                  <a16:creationId xmlns:a16="http://schemas.microsoft.com/office/drawing/2014/main" id="{99949F68-0A9F-D8EA-2085-5326090E0E15}"/>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945A92"/>
            </a:solidFill>
          </p:spPr>
          <p:txBody>
            <a:bodyPr wrap="square" lIns="0" tIns="0" rIns="0" bIns="0" rtlCol="0"/>
            <a:lstStyle/>
            <a:p>
              <a:endParaRPr sz="1801"/>
            </a:p>
          </p:txBody>
        </p:sp>
        <p:sp>
          <p:nvSpPr>
            <p:cNvPr id="22" name="object 6">
              <a:extLst>
                <a:ext uri="{FF2B5EF4-FFF2-40B4-BE49-F238E27FC236}">
                  <a16:creationId xmlns:a16="http://schemas.microsoft.com/office/drawing/2014/main" id="{B2306F16-106F-B3E9-FCC6-E00330D13FD9}"/>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945A92"/>
            </a:solidFill>
          </p:spPr>
          <p:txBody>
            <a:bodyPr wrap="square" lIns="0" tIns="0" rIns="0" bIns="0" rtlCol="0"/>
            <a:lstStyle/>
            <a:p>
              <a:endParaRPr sz="1801"/>
            </a:p>
          </p:txBody>
        </p:sp>
      </p:grpSp>
      <p:grpSp>
        <p:nvGrpSpPr>
          <p:cNvPr id="23" name="Group 22">
            <a:extLst>
              <a:ext uri="{FF2B5EF4-FFF2-40B4-BE49-F238E27FC236}">
                <a16:creationId xmlns:a16="http://schemas.microsoft.com/office/drawing/2014/main" id="{69432B4F-EED7-AD57-DF9A-5F754A6A6EDF}"/>
              </a:ext>
            </a:extLst>
          </p:cNvPr>
          <p:cNvGrpSpPr/>
          <p:nvPr userDrawn="1"/>
        </p:nvGrpSpPr>
        <p:grpSpPr>
          <a:xfrm flipH="1" flipV="1">
            <a:off x="3315771" y="5233300"/>
            <a:ext cx="489692" cy="408128"/>
            <a:chOff x="8838547" y="2097493"/>
            <a:chExt cx="489692" cy="408128"/>
          </a:xfrm>
        </p:grpSpPr>
        <p:sp>
          <p:nvSpPr>
            <p:cNvPr id="24" name="object 6">
              <a:extLst>
                <a:ext uri="{FF2B5EF4-FFF2-40B4-BE49-F238E27FC236}">
                  <a16:creationId xmlns:a16="http://schemas.microsoft.com/office/drawing/2014/main" id="{F96847ED-B9A8-2769-1343-ADAA235645E3}"/>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945A92"/>
            </a:solidFill>
          </p:spPr>
          <p:txBody>
            <a:bodyPr wrap="square" lIns="0" tIns="0" rIns="0" bIns="0" rtlCol="0"/>
            <a:lstStyle/>
            <a:p>
              <a:endParaRPr sz="1801"/>
            </a:p>
          </p:txBody>
        </p:sp>
        <p:sp>
          <p:nvSpPr>
            <p:cNvPr id="25" name="object 6">
              <a:extLst>
                <a:ext uri="{FF2B5EF4-FFF2-40B4-BE49-F238E27FC236}">
                  <a16:creationId xmlns:a16="http://schemas.microsoft.com/office/drawing/2014/main" id="{D1DF22F8-CA05-0DFD-EE42-1CCF8534F422}"/>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945A92"/>
            </a:solidFill>
          </p:spPr>
          <p:txBody>
            <a:bodyPr wrap="square" lIns="0" tIns="0" rIns="0" bIns="0" rtlCol="0"/>
            <a:lstStyle/>
            <a:p>
              <a:endParaRPr sz="1801"/>
            </a:p>
          </p:txBody>
        </p:sp>
      </p:grpSp>
      <p:sp>
        <p:nvSpPr>
          <p:cNvPr id="26" name="TextBox 25">
            <a:extLst>
              <a:ext uri="{FF2B5EF4-FFF2-40B4-BE49-F238E27FC236}">
                <a16:creationId xmlns:a16="http://schemas.microsoft.com/office/drawing/2014/main" id="{2AEB8030-6D43-8411-C8B8-5C141046605B}"/>
              </a:ext>
            </a:extLst>
          </p:cNvPr>
          <p:cNvSpPr txBox="1"/>
          <p:nvPr userDrawn="1"/>
        </p:nvSpPr>
        <p:spPr>
          <a:xfrm>
            <a:off x="1229270" y="4300981"/>
            <a:ext cx="2576194" cy="954107"/>
          </a:xfrm>
          <a:prstGeom prst="rect">
            <a:avLst/>
          </a:prstGeom>
          <a:noFill/>
        </p:spPr>
        <p:txBody>
          <a:bodyPr wrap="square" rtlCol="0">
            <a:noAutofit/>
          </a:bodyPr>
          <a:lstStyle/>
          <a:p>
            <a:r>
              <a:rPr lang="en-US" sz="1401" i="1">
                <a:latin typeface="Montserrat" pitchFamily="2" charset="77"/>
              </a:rPr>
              <a:t>Quote to go in Montserrat Italics here. Extend box and move quote if needed.</a:t>
            </a:r>
          </a:p>
        </p:txBody>
      </p:sp>
      <p:sp>
        <p:nvSpPr>
          <p:cNvPr id="27" name="Rounded Rectangle 26">
            <a:extLst>
              <a:ext uri="{FF2B5EF4-FFF2-40B4-BE49-F238E27FC236}">
                <a16:creationId xmlns:a16="http://schemas.microsoft.com/office/drawing/2014/main" id="{E5BD0BE6-D314-FCA2-D5A1-D05512492455}"/>
              </a:ext>
            </a:extLst>
          </p:cNvPr>
          <p:cNvSpPr/>
          <p:nvPr userDrawn="1"/>
        </p:nvSpPr>
        <p:spPr>
          <a:xfrm>
            <a:off x="4608835" y="2073593"/>
            <a:ext cx="2964219" cy="1499742"/>
          </a:xfrm>
          <a:prstGeom prst="roundRect">
            <a:avLst/>
          </a:prstGeom>
          <a:solidFill>
            <a:srgbClr val="3D5073">
              <a:alpha val="20000"/>
            </a:srgbClr>
          </a:solidFill>
          <a:ln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28" name="Group 27">
            <a:extLst>
              <a:ext uri="{FF2B5EF4-FFF2-40B4-BE49-F238E27FC236}">
                <a16:creationId xmlns:a16="http://schemas.microsoft.com/office/drawing/2014/main" id="{5529B851-8338-861E-3840-555DF8B1E444}"/>
              </a:ext>
            </a:extLst>
          </p:cNvPr>
          <p:cNvGrpSpPr/>
          <p:nvPr userDrawn="1"/>
        </p:nvGrpSpPr>
        <p:grpSpPr>
          <a:xfrm>
            <a:off x="4815995" y="1916247"/>
            <a:ext cx="489692" cy="408128"/>
            <a:chOff x="8838547" y="2097493"/>
            <a:chExt cx="489692" cy="408128"/>
          </a:xfrm>
        </p:grpSpPr>
        <p:sp>
          <p:nvSpPr>
            <p:cNvPr id="29" name="object 6">
              <a:extLst>
                <a:ext uri="{FF2B5EF4-FFF2-40B4-BE49-F238E27FC236}">
                  <a16:creationId xmlns:a16="http://schemas.microsoft.com/office/drawing/2014/main" id="{1F977738-0C4B-9F9A-C617-CE1316CDF42B}"/>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3D5073"/>
            </a:solidFill>
          </p:spPr>
          <p:txBody>
            <a:bodyPr wrap="square" lIns="0" tIns="0" rIns="0" bIns="0" rtlCol="0"/>
            <a:lstStyle/>
            <a:p>
              <a:endParaRPr sz="1801"/>
            </a:p>
          </p:txBody>
        </p:sp>
        <p:sp>
          <p:nvSpPr>
            <p:cNvPr id="30" name="object 6">
              <a:extLst>
                <a:ext uri="{FF2B5EF4-FFF2-40B4-BE49-F238E27FC236}">
                  <a16:creationId xmlns:a16="http://schemas.microsoft.com/office/drawing/2014/main" id="{294FE9B6-766F-E102-9F08-435A53176797}"/>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3D5073"/>
            </a:solidFill>
          </p:spPr>
          <p:txBody>
            <a:bodyPr wrap="square" lIns="0" tIns="0" rIns="0" bIns="0" rtlCol="0"/>
            <a:lstStyle/>
            <a:p>
              <a:endParaRPr sz="1801"/>
            </a:p>
          </p:txBody>
        </p:sp>
      </p:grpSp>
      <p:grpSp>
        <p:nvGrpSpPr>
          <p:cNvPr id="31" name="Group 30">
            <a:extLst>
              <a:ext uri="{FF2B5EF4-FFF2-40B4-BE49-F238E27FC236}">
                <a16:creationId xmlns:a16="http://schemas.microsoft.com/office/drawing/2014/main" id="{1DA5DBC4-821A-206F-C3A8-40D8D075996A}"/>
              </a:ext>
            </a:extLst>
          </p:cNvPr>
          <p:cNvGrpSpPr/>
          <p:nvPr userDrawn="1"/>
        </p:nvGrpSpPr>
        <p:grpSpPr>
          <a:xfrm flipH="1" flipV="1">
            <a:off x="6844599" y="3322555"/>
            <a:ext cx="489692" cy="408128"/>
            <a:chOff x="8838547" y="2097493"/>
            <a:chExt cx="489692" cy="408128"/>
          </a:xfrm>
        </p:grpSpPr>
        <p:sp>
          <p:nvSpPr>
            <p:cNvPr id="32" name="object 6">
              <a:extLst>
                <a:ext uri="{FF2B5EF4-FFF2-40B4-BE49-F238E27FC236}">
                  <a16:creationId xmlns:a16="http://schemas.microsoft.com/office/drawing/2014/main" id="{EA1C6F11-1427-436D-F230-B0A52FA53B48}"/>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3D5073"/>
            </a:solidFill>
          </p:spPr>
          <p:txBody>
            <a:bodyPr wrap="square" lIns="0" tIns="0" rIns="0" bIns="0" rtlCol="0"/>
            <a:lstStyle/>
            <a:p>
              <a:endParaRPr sz="1801"/>
            </a:p>
          </p:txBody>
        </p:sp>
        <p:sp>
          <p:nvSpPr>
            <p:cNvPr id="33" name="object 6">
              <a:extLst>
                <a:ext uri="{FF2B5EF4-FFF2-40B4-BE49-F238E27FC236}">
                  <a16:creationId xmlns:a16="http://schemas.microsoft.com/office/drawing/2014/main" id="{E88A6638-22FF-728C-0BE3-2D48B790BB40}"/>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3D5073"/>
            </a:solidFill>
          </p:spPr>
          <p:txBody>
            <a:bodyPr wrap="square" lIns="0" tIns="0" rIns="0" bIns="0" rtlCol="0"/>
            <a:lstStyle/>
            <a:p>
              <a:endParaRPr sz="1801"/>
            </a:p>
          </p:txBody>
        </p:sp>
      </p:grpSp>
      <p:sp>
        <p:nvSpPr>
          <p:cNvPr id="34" name="TextBox 33">
            <a:extLst>
              <a:ext uri="{FF2B5EF4-FFF2-40B4-BE49-F238E27FC236}">
                <a16:creationId xmlns:a16="http://schemas.microsoft.com/office/drawing/2014/main" id="{49C19A42-A1A8-E65B-BDAC-2E726FD5BCBF}"/>
              </a:ext>
            </a:extLst>
          </p:cNvPr>
          <p:cNvSpPr txBox="1"/>
          <p:nvPr userDrawn="1"/>
        </p:nvSpPr>
        <p:spPr>
          <a:xfrm>
            <a:off x="4758100" y="2390236"/>
            <a:ext cx="2576194" cy="954107"/>
          </a:xfrm>
          <a:prstGeom prst="rect">
            <a:avLst/>
          </a:prstGeom>
          <a:noFill/>
        </p:spPr>
        <p:txBody>
          <a:bodyPr wrap="square" rtlCol="0">
            <a:noAutofit/>
          </a:bodyPr>
          <a:lstStyle/>
          <a:p>
            <a:r>
              <a:rPr lang="en-US" sz="1401" i="1">
                <a:latin typeface="Montserrat" pitchFamily="2" charset="77"/>
              </a:rPr>
              <a:t>Quote to go in Montserrat Italics here. Extend box and move quote if needed.</a:t>
            </a:r>
          </a:p>
        </p:txBody>
      </p:sp>
      <p:sp>
        <p:nvSpPr>
          <p:cNvPr id="35" name="Rounded Rectangle 34">
            <a:extLst>
              <a:ext uri="{FF2B5EF4-FFF2-40B4-BE49-F238E27FC236}">
                <a16:creationId xmlns:a16="http://schemas.microsoft.com/office/drawing/2014/main" id="{4E8AD49B-9B95-6650-94B2-8360BDD66F1B}"/>
              </a:ext>
            </a:extLst>
          </p:cNvPr>
          <p:cNvSpPr/>
          <p:nvPr userDrawn="1"/>
        </p:nvSpPr>
        <p:spPr>
          <a:xfrm>
            <a:off x="4613898" y="3984339"/>
            <a:ext cx="2964219" cy="1499742"/>
          </a:xfrm>
          <a:prstGeom prst="roundRect">
            <a:avLst/>
          </a:prstGeom>
          <a:solidFill>
            <a:srgbClr val="FF8F9A">
              <a:alpha val="20000"/>
            </a:srgbClr>
          </a:solidFill>
          <a:ln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36" name="Group 35">
            <a:extLst>
              <a:ext uri="{FF2B5EF4-FFF2-40B4-BE49-F238E27FC236}">
                <a16:creationId xmlns:a16="http://schemas.microsoft.com/office/drawing/2014/main" id="{0C15BBE3-66EE-1CAA-400B-6DBDA5B11F2B}"/>
              </a:ext>
            </a:extLst>
          </p:cNvPr>
          <p:cNvGrpSpPr/>
          <p:nvPr userDrawn="1"/>
        </p:nvGrpSpPr>
        <p:grpSpPr>
          <a:xfrm>
            <a:off x="4821056" y="3826992"/>
            <a:ext cx="489692" cy="408128"/>
            <a:chOff x="8838547" y="2097493"/>
            <a:chExt cx="489692" cy="408128"/>
          </a:xfrm>
        </p:grpSpPr>
        <p:sp>
          <p:nvSpPr>
            <p:cNvPr id="37" name="object 6">
              <a:extLst>
                <a:ext uri="{FF2B5EF4-FFF2-40B4-BE49-F238E27FC236}">
                  <a16:creationId xmlns:a16="http://schemas.microsoft.com/office/drawing/2014/main" id="{A284FBD4-E623-EC19-5CFC-E86BEFCC875B}"/>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FF8F9A"/>
            </a:solidFill>
          </p:spPr>
          <p:txBody>
            <a:bodyPr wrap="square" lIns="0" tIns="0" rIns="0" bIns="0" rtlCol="0"/>
            <a:lstStyle/>
            <a:p>
              <a:endParaRPr sz="1801"/>
            </a:p>
          </p:txBody>
        </p:sp>
        <p:sp>
          <p:nvSpPr>
            <p:cNvPr id="38" name="object 6">
              <a:extLst>
                <a:ext uri="{FF2B5EF4-FFF2-40B4-BE49-F238E27FC236}">
                  <a16:creationId xmlns:a16="http://schemas.microsoft.com/office/drawing/2014/main" id="{1B23269C-2305-A782-36C3-1EA91B3B8A75}"/>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FF8F9A"/>
            </a:solidFill>
          </p:spPr>
          <p:txBody>
            <a:bodyPr wrap="square" lIns="0" tIns="0" rIns="0" bIns="0" rtlCol="0"/>
            <a:lstStyle/>
            <a:p>
              <a:endParaRPr sz="1801"/>
            </a:p>
          </p:txBody>
        </p:sp>
      </p:grpSp>
      <p:grpSp>
        <p:nvGrpSpPr>
          <p:cNvPr id="39" name="Group 38">
            <a:extLst>
              <a:ext uri="{FF2B5EF4-FFF2-40B4-BE49-F238E27FC236}">
                <a16:creationId xmlns:a16="http://schemas.microsoft.com/office/drawing/2014/main" id="{CBA19A27-C531-0FBF-AD2D-B3A2639C1EFA}"/>
              </a:ext>
            </a:extLst>
          </p:cNvPr>
          <p:cNvGrpSpPr/>
          <p:nvPr userDrawn="1"/>
        </p:nvGrpSpPr>
        <p:grpSpPr>
          <a:xfrm flipH="1" flipV="1">
            <a:off x="6849662" y="5233300"/>
            <a:ext cx="489692" cy="408128"/>
            <a:chOff x="8838547" y="2097493"/>
            <a:chExt cx="489692" cy="408128"/>
          </a:xfrm>
        </p:grpSpPr>
        <p:sp>
          <p:nvSpPr>
            <p:cNvPr id="40" name="object 6">
              <a:extLst>
                <a:ext uri="{FF2B5EF4-FFF2-40B4-BE49-F238E27FC236}">
                  <a16:creationId xmlns:a16="http://schemas.microsoft.com/office/drawing/2014/main" id="{BA431A0D-163E-110B-5D7E-11CBDE949148}"/>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FF8F9A"/>
            </a:solidFill>
          </p:spPr>
          <p:txBody>
            <a:bodyPr wrap="square" lIns="0" tIns="0" rIns="0" bIns="0" rtlCol="0"/>
            <a:lstStyle/>
            <a:p>
              <a:endParaRPr sz="1801"/>
            </a:p>
          </p:txBody>
        </p:sp>
        <p:sp>
          <p:nvSpPr>
            <p:cNvPr id="41" name="object 6">
              <a:extLst>
                <a:ext uri="{FF2B5EF4-FFF2-40B4-BE49-F238E27FC236}">
                  <a16:creationId xmlns:a16="http://schemas.microsoft.com/office/drawing/2014/main" id="{37D81753-8869-ECEF-8BBB-5A011F727EEC}"/>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FF8F9A"/>
            </a:solidFill>
          </p:spPr>
          <p:txBody>
            <a:bodyPr wrap="square" lIns="0" tIns="0" rIns="0" bIns="0" rtlCol="0"/>
            <a:lstStyle/>
            <a:p>
              <a:endParaRPr sz="1801"/>
            </a:p>
          </p:txBody>
        </p:sp>
      </p:grpSp>
      <p:sp>
        <p:nvSpPr>
          <p:cNvPr id="42" name="TextBox 41">
            <a:extLst>
              <a:ext uri="{FF2B5EF4-FFF2-40B4-BE49-F238E27FC236}">
                <a16:creationId xmlns:a16="http://schemas.microsoft.com/office/drawing/2014/main" id="{F19F49F4-09EF-02E0-7668-F26DE59F56EE}"/>
              </a:ext>
            </a:extLst>
          </p:cNvPr>
          <p:cNvSpPr txBox="1"/>
          <p:nvPr userDrawn="1"/>
        </p:nvSpPr>
        <p:spPr>
          <a:xfrm>
            <a:off x="4763163" y="4300981"/>
            <a:ext cx="2576194" cy="954107"/>
          </a:xfrm>
          <a:prstGeom prst="rect">
            <a:avLst/>
          </a:prstGeom>
          <a:noFill/>
        </p:spPr>
        <p:txBody>
          <a:bodyPr wrap="square" rtlCol="0">
            <a:noAutofit/>
          </a:bodyPr>
          <a:lstStyle/>
          <a:p>
            <a:r>
              <a:rPr lang="en-US" sz="1401" i="1">
                <a:latin typeface="Montserrat" pitchFamily="2" charset="77"/>
              </a:rPr>
              <a:t>Quote to go in Montserrat Italics here. Extend box and move quote if needed.</a:t>
            </a:r>
          </a:p>
        </p:txBody>
      </p:sp>
      <p:sp>
        <p:nvSpPr>
          <p:cNvPr id="43" name="Rounded Rectangle 42">
            <a:extLst>
              <a:ext uri="{FF2B5EF4-FFF2-40B4-BE49-F238E27FC236}">
                <a16:creationId xmlns:a16="http://schemas.microsoft.com/office/drawing/2014/main" id="{0EE2B27C-FFC3-A988-9C09-2FC19DDBEBF2}"/>
              </a:ext>
            </a:extLst>
          </p:cNvPr>
          <p:cNvSpPr/>
          <p:nvPr userDrawn="1"/>
        </p:nvSpPr>
        <p:spPr>
          <a:xfrm>
            <a:off x="8105579" y="3984339"/>
            <a:ext cx="2964219" cy="1499742"/>
          </a:xfrm>
          <a:prstGeom prst="roundRect">
            <a:avLst/>
          </a:prstGeom>
          <a:solidFill>
            <a:srgbClr val="C44A6D">
              <a:alpha val="20000"/>
            </a:srgbClr>
          </a:solidFill>
          <a:ln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44" name="Group 43">
            <a:extLst>
              <a:ext uri="{FF2B5EF4-FFF2-40B4-BE49-F238E27FC236}">
                <a16:creationId xmlns:a16="http://schemas.microsoft.com/office/drawing/2014/main" id="{FAF8D4DD-BEE6-D6E3-9C14-57BEBA42F8DB}"/>
              </a:ext>
            </a:extLst>
          </p:cNvPr>
          <p:cNvGrpSpPr/>
          <p:nvPr userDrawn="1"/>
        </p:nvGrpSpPr>
        <p:grpSpPr>
          <a:xfrm>
            <a:off x="8312738" y="3826992"/>
            <a:ext cx="489692" cy="408128"/>
            <a:chOff x="8838547" y="2097493"/>
            <a:chExt cx="489692" cy="408128"/>
          </a:xfrm>
        </p:grpSpPr>
        <p:sp>
          <p:nvSpPr>
            <p:cNvPr id="45" name="object 6">
              <a:extLst>
                <a:ext uri="{FF2B5EF4-FFF2-40B4-BE49-F238E27FC236}">
                  <a16:creationId xmlns:a16="http://schemas.microsoft.com/office/drawing/2014/main" id="{A99B7D34-69C1-433C-08F7-1F379BFCBB9E}"/>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C44A6D"/>
            </a:solidFill>
          </p:spPr>
          <p:txBody>
            <a:bodyPr wrap="square" lIns="0" tIns="0" rIns="0" bIns="0" rtlCol="0"/>
            <a:lstStyle/>
            <a:p>
              <a:endParaRPr sz="1801"/>
            </a:p>
          </p:txBody>
        </p:sp>
        <p:sp>
          <p:nvSpPr>
            <p:cNvPr id="46" name="object 6">
              <a:extLst>
                <a:ext uri="{FF2B5EF4-FFF2-40B4-BE49-F238E27FC236}">
                  <a16:creationId xmlns:a16="http://schemas.microsoft.com/office/drawing/2014/main" id="{AF816D4A-41ED-F453-181A-4C7041E31786}"/>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C44A6D"/>
            </a:solidFill>
          </p:spPr>
          <p:txBody>
            <a:bodyPr wrap="square" lIns="0" tIns="0" rIns="0" bIns="0" rtlCol="0"/>
            <a:lstStyle/>
            <a:p>
              <a:endParaRPr sz="1801"/>
            </a:p>
          </p:txBody>
        </p:sp>
      </p:grpSp>
      <p:grpSp>
        <p:nvGrpSpPr>
          <p:cNvPr id="47" name="Group 46">
            <a:extLst>
              <a:ext uri="{FF2B5EF4-FFF2-40B4-BE49-F238E27FC236}">
                <a16:creationId xmlns:a16="http://schemas.microsoft.com/office/drawing/2014/main" id="{3CD7EBEC-1C4D-E2D2-ACDE-ED86B41EB541}"/>
              </a:ext>
            </a:extLst>
          </p:cNvPr>
          <p:cNvGrpSpPr/>
          <p:nvPr userDrawn="1"/>
        </p:nvGrpSpPr>
        <p:grpSpPr>
          <a:xfrm flipH="1" flipV="1">
            <a:off x="10341344" y="5233300"/>
            <a:ext cx="489692" cy="408128"/>
            <a:chOff x="8838547" y="2097493"/>
            <a:chExt cx="489692" cy="408128"/>
          </a:xfrm>
        </p:grpSpPr>
        <p:sp>
          <p:nvSpPr>
            <p:cNvPr id="48" name="object 6">
              <a:extLst>
                <a:ext uri="{FF2B5EF4-FFF2-40B4-BE49-F238E27FC236}">
                  <a16:creationId xmlns:a16="http://schemas.microsoft.com/office/drawing/2014/main" id="{34E2AA65-FA28-FC0A-11E3-810BE140F43D}"/>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C44A6D"/>
            </a:solidFill>
          </p:spPr>
          <p:txBody>
            <a:bodyPr wrap="square" lIns="0" tIns="0" rIns="0" bIns="0" rtlCol="0"/>
            <a:lstStyle/>
            <a:p>
              <a:endParaRPr sz="1801"/>
            </a:p>
          </p:txBody>
        </p:sp>
        <p:sp>
          <p:nvSpPr>
            <p:cNvPr id="49" name="object 6">
              <a:extLst>
                <a:ext uri="{FF2B5EF4-FFF2-40B4-BE49-F238E27FC236}">
                  <a16:creationId xmlns:a16="http://schemas.microsoft.com/office/drawing/2014/main" id="{78F5C17A-2740-686F-0015-030697243806}"/>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C44A6D"/>
            </a:solidFill>
          </p:spPr>
          <p:txBody>
            <a:bodyPr wrap="square" lIns="0" tIns="0" rIns="0" bIns="0" rtlCol="0"/>
            <a:lstStyle/>
            <a:p>
              <a:endParaRPr sz="1801"/>
            </a:p>
          </p:txBody>
        </p:sp>
      </p:grpSp>
      <p:sp>
        <p:nvSpPr>
          <p:cNvPr id="50" name="TextBox 49">
            <a:extLst>
              <a:ext uri="{FF2B5EF4-FFF2-40B4-BE49-F238E27FC236}">
                <a16:creationId xmlns:a16="http://schemas.microsoft.com/office/drawing/2014/main" id="{4B41D6C7-8C0A-F443-3E67-A875F0256EE8}"/>
              </a:ext>
            </a:extLst>
          </p:cNvPr>
          <p:cNvSpPr txBox="1"/>
          <p:nvPr userDrawn="1"/>
        </p:nvSpPr>
        <p:spPr>
          <a:xfrm>
            <a:off x="8254843" y="4300981"/>
            <a:ext cx="2576194" cy="954107"/>
          </a:xfrm>
          <a:prstGeom prst="rect">
            <a:avLst/>
          </a:prstGeom>
          <a:noFill/>
        </p:spPr>
        <p:txBody>
          <a:bodyPr wrap="square" rtlCol="0">
            <a:noAutofit/>
          </a:bodyPr>
          <a:lstStyle/>
          <a:p>
            <a:r>
              <a:rPr lang="en-US" sz="1401" i="1">
                <a:latin typeface="Montserrat" pitchFamily="2" charset="77"/>
              </a:rPr>
              <a:t>Quote to go in Montserrat Italics here. Extend box and move quote if needed.</a:t>
            </a:r>
          </a:p>
        </p:txBody>
      </p:sp>
      <p:sp>
        <p:nvSpPr>
          <p:cNvPr id="2" name="Slide Number Placeholder 5">
            <a:extLst>
              <a:ext uri="{FF2B5EF4-FFF2-40B4-BE49-F238E27FC236}">
                <a16:creationId xmlns:a16="http://schemas.microsoft.com/office/drawing/2014/main" id="{3D0CCF4A-99DC-7AE3-F124-66736A7D3200}"/>
              </a:ext>
            </a:extLst>
          </p:cNvPr>
          <p:cNvSpPr>
            <a:spLocks noGrp="1"/>
          </p:cNvSpPr>
          <p:nvPr>
            <p:ph type="sldNum" sz="quarter" idx="4"/>
          </p:nvPr>
        </p:nvSpPr>
        <p:spPr>
          <a:xfrm>
            <a:off x="9774189" y="6437232"/>
            <a:ext cx="694862" cy="365125"/>
          </a:xfrm>
          <a:prstGeom prst="rect">
            <a:avLst/>
          </a:prstGeom>
        </p:spPr>
        <p:txBody>
          <a:bodyPr vert="horz" lIns="91440" tIns="45720" rIns="91440" bIns="45720" rtlCol="0" anchor="ctr"/>
          <a:lstStyle>
            <a:lvl1pPr algn="r">
              <a:defRPr sz="1200">
                <a:solidFill>
                  <a:srgbClr val="918C8A"/>
                </a:solidFill>
              </a:defRPr>
            </a:lvl1pPr>
          </a:lstStyle>
          <a:p>
            <a:fld id="{983CACB7-BD5B-E04E-9F7F-67AC39F2F8F1}" type="slidenum">
              <a:rPr lang="en-US" smtClean="0"/>
              <a:pPr/>
              <a:t>‹#›</a:t>
            </a:fld>
            <a:endParaRPr lang="en-US"/>
          </a:p>
        </p:txBody>
      </p:sp>
    </p:spTree>
    <p:extLst>
      <p:ext uri="{BB962C8B-B14F-4D97-AF65-F5344CB8AC3E}">
        <p14:creationId xmlns:p14="http://schemas.microsoft.com/office/powerpoint/2010/main" val="3666658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s backup 2">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039F4647-1F82-9BB9-1B7F-B478EAA8969E}"/>
              </a:ext>
            </a:extLst>
          </p:cNvPr>
          <p:cNvSpPr/>
          <p:nvPr userDrawn="1"/>
        </p:nvSpPr>
        <p:spPr>
          <a:xfrm>
            <a:off x="8046291" y="2095381"/>
            <a:ext cx="2964219" cy="1499742"/>
          </a:xfrm>
          <a:prstGeom prst="roundRect">
            <a:avLst/>
          </a:prstGeom>
          <a:solidFill>
            <a:srgbClr val="E9BC7F">
              <a:alpha val="20000"/>
            </a:srgbClr>
          </a:solidFill>
          <a:ln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51" name="Group 50">
            <a:extLst>
              <a:ext uri="{FF2B5EF4-FFF2-40B4-BE49-F238E27FC236}">
                <a16:creationId xmlns:a16="http://schemas.microsoft.com/office/drawing/2014/main" id="{C33EEA3E-BD9C-5818-04CF-CB3E6670E4C1}"/>
              </a:ext>
            </a:extLst>
          </p:cNvPr>
          <p:cNvGrpSpPr/>
          <p:nvPr userDrawn="1"/>
        </p:nvGrpSpPr>
        <p:grpSpPr>
          <a:xfrm>
            <a:off x="8253449" y="1938034"/>
            <a:ext cx="489692" cy="408128"/>
            <a:chOff x="8838547" y="2097493"/>
            <a:chExt cx="489692" cy="408128"/>
          </a:xfrm>
        </p:grpSpPr>
        <p:sp>
          <p:nvSpPr>
            <p:cNvPr id="52" name="object 6">
              <a:extLst>
                <a:ext uri="{FF2B5EF4-FFF2-40B4-BE49-F238E27FC236}">
                  <a16:creationId xmlns:a16="http://schemas.microsoft.com/office/drawing/2014/main" id="{A8964F16-977F-C084-556C-787845560773}"/>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E9BC7F"/>
            </a:solidFill>
          </p:spPr>
          <p:txBody>
            <a:bodyPr wrap="square" lIns="0" tIns="0" rIns="0" bIns="0" rtlCol="0"/>
            <a:lstStyle/>
            <a:p>
              <a:endParaRPr sz="1801"/>
            </a:p>
          </p:txBody>
        </p:sp>
        <p:sp>
          <p:nvSpPr>
            <p:cNvPr id="53" name="object 6">
              <a:extLst>
                <a:ext uri="{FF2B5EF4-FFF2-40B4-BE49-F238E27FC236}">
                  <a16:creationId xmlns:a16="http://schemas.microsoft.com/office/drawing/2014/main" id="{2226514F-E17A-4744-79B8-00201375AB10}"/>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E9BC7F"/>
            </a:solidFill>
          </p:spPr>
          <p:txBody>
            <a:bodyPr wrap="square" lIns="0" tIns="0" rIns="0" bIns="0" rtlCol="0"/>
            <a:lstStyle/>
            <a:p>
              <a:endParaRPr sz="1801"/>
            </a:p>
          </p:txBody>
        </p:sp>
      </p:grpSp>
      <p:grpSp>
        <p:nvGrpSpPr>
          <p:cNvPr id="54" name="Group 53">
            <a:extLst>
              <a:ext uri="{FF2B5EF4-FFF2-40B4-BE49-F238E27FC236}">
                <a16:creationId xmlns:a16="http://schemas.microsoft.com/office/drawing/2014/main" id="{97BB4063-2328-F0A4-5243-9D62D3EED4C9}"/>
              </a:ext>
            </a:extLst>
          </p:cNvPr>
          <p:cNvGrpSpPr/>
          <p:nvPr userDrawn="1"/>
        </p:nvGrpSpPr>
        <p:grpSpPr>
          <a:xfrm flipH="1" flipV="1">
            <a:off x="10282055" y="3344342"/>
            <a:ext cx="489692" cy="408128"/>
            <a:chOff x="8838547" y="2097493"/>
            <a:chExt cx="489692" cy="408128"/>
          </a:xfrm>
        </p:grpSpPr>
        <p:sp>
          <p:nvSpPr>
            <p:cNvPr id="55" name="object 6">
              <a:extLst>
                <a:ext uri="{FF2B5EF4-FFF2-40B4-BE49-F238E27FC236}">
                  <a16:creationId xmlns:a16="http://schemas.microsoft.com/office/drawing/2014/main" id="{82ED8D99-2628-A070-97CF-1333A27481DC}"/>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E9BC7F"/>
            </a:solidFill>
          </p:spPr>
          <p:txBody>
            <a:bodyPr wrap="square" lIns="0" tIns="0" rIns="0" bIns="0" rtlCol="0"/>
            <a:lstStyle/>
            <a:p>
              <a:endParaRPr sz="1801"/>
            </a:p>
          </p:txBody>
        </p:sp>
        <p:sp>
          <p:nvSpPr>
            <p:cNvPr id="56" name="object 6">
              <a:extLst>
                <a:ext uri="{FF2B5EF4-FFF2-40B4-BE49-F238E27FC236}">
                  <a16:creationId xmlns:a16="http://schemas.microsoft.com/office/drawing/2014/main" id="{1CCBAF67-9DFB-6AEC-1B93-7CA37BAD126B}"/>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E9BC7F"/>
            </a:solidFill>
          </p:spPr>
          <p:txBody>
            <a:bodyPr wrap="square" lIns="0" tIns="0" rIns="0" bIns="0" rtlCol="0"/>
            <a:lstStyle/>
            <a:p>
              <a:endParaRPr sz="1801"/>
            </a:p>
          </p:txBody>
        </p:sp>
      </p:grpSp>
      <p:sp>
        <p:nvSpPr>
          <p:cNvPr id="57" name="TextBox 56">
            <a:extLst>
              <a:ext uri="{FF2B5EF4-FFF2-40B4-BE49-F238E27FC236}">
                <a16:creationId xmlns:a16="http://schemas.microsoft.com/office/drawing/2014/main" id="{F9C26E1A-71C6-A2DF-B73A-C4A22694A2A9}"/>
              </a:ext>
            </a:extLst>
          </p:cNvPr>
          <p:cNvSpPr txBox="1"/>
          <p:nvPr userDrawn="1"/>
        </p:nvSpPr>
        <p:spPr>
          <a:xfrm>
            <a:off x="8195556" y="2412025"/>
            <a:ext cx="2576194" cy="954107"/>
          </a:xfrm>
          <a:prstGeom prst="rect">
            <a:avLst/>
          </a:prstGeom>
          <a:noFill/>
        </p:spPr>
        <p:txBody>
          <a:bodyPr wrap="square" rtlCol="0">
            <a:noAutofit/>
          </a:bodyPr>
          <a:lstStyle/>
          <a:p>
            <a:r>
              <a:rPr lang="en-US" sz="1401" i="1">
                <a:latin typeface="Montserrat" pitchFamily="2" charset="77"/>
              </a:rPr>
              <a:t>Quote to go in Montserrat Italics here. Extend box and move quote if needed.</a:t>
            </a:r>
          </a:p>
        </p:txBody>
      </p:sp>
      <p:sp>
        <p:nvSpPr>
          <p:cNvPr id="58" name="Rounded Rectangle 57">
            <a:extLst>
              <a:ext uri="{FF2B5EF4-FFF2-40B4-BE49-F238E27FC236}">
                <a16:creationId xmlns:a16="http://schemas.microsoft.com/office/drawing/2014/main" id="{E25B3425-2356-6F0A-8BBB-A943315C27DC}"/>
              </a:ext>
            </a:extLst>
          </p:cNvPr>
          <p:cNvSpPr/>
          <p:nvPr userDrawn="1"/>
        </p:nvSpPr>
        <p:spPr>
          <a:xfrm>
            <a:off x="1080006" y="2073593"/>
            <a:ext cx="2964219" cy="1499742"/>
          </a:xfrm>
          <a:prstGeom prst="roundRect">
            <a:avLst/>
          </a:prstGeom>
          <a:solidFill>
            <a:srgbClr val="F49A5D">
              <a:alpha val="20000"/>
            </a:srgbClr>
          </a:solidFill>
          <a:ln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59" name="Group 58">
            <a:extLst>
              <a:ext uri="{FF2B5EF4-FFF2-40B4-BE49-F238E27FC236}">
                <a16:creationId xmlns:a16="http://schemas.microsoft.com/office/drawing/2014/main" id="{FEABB4F1-5AC9-2A85-E116-487C5B62123D}"/>
              </a:ext>
            </a:extLst>
          </p:cNvPr>
          <p:cNvGrpSpPr/>
          <p:nvPr userDrawn="1"/>
        </p:nvGrpSpPr>
        <p:grpSpPr>
          <a:xfrm>
            <a:off x="1287165" y="1916247"/>
            <a:ext cx="489692" cy="408128"/>
            <a:chOff x="8838547" y="2097493"/>
            <a:chExt cx="489692" cy="408128"/>
          </a:xfrm>
        </p:grpSpPr>
        <p:sp>
          <p:nvSpPr>
            <p:cNvPr id="60" name="object 6">
              <a:extLst>
                <a:ext uri="{FF2B5EF4-FFF2-40B4-BE49-F238E27FC236}">
                  <a16:creationId xmlns:a16="http://schemas.microsoft.com/office/drawing/2014/main" id="{F132869E-9DE0-509B-7B85-0F057A5C6A89}"/>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F49A5D"/>
            </a:solidFill>
          </p:spPr>
          <p:txBody>
            <a:bodyPr wrap="square" lIns="0" tIns="0" rIns="0" bIns="0" rtlCol="0"/>
            <a:lstStyle/>
            <a:p>
              <a:endParaRPr sz="1801"/>
            </a:p>
          </p:txBody>
        </p:sp>
        <p:sp>
          <p:nvSpPr>
            <p:cNvPr id="61" name="object 6">
              <a:extLst>
                <a:ext uri="{FF2B5EF4-FFF2-40B4-BE49-F238E27FC236}">
                  <a16:creationId xmlns:a16="http://schemas.microsoft.com/office/drawing/2014/main" id="{7923ED54-41D2-0603-D0A0-6562A96BD684}"/>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F49A5D"/>
            </a:solidFill>
          </p:spPr>
          <p:txBody>
            <a:bodyPr wrap="square" lIns="0" tIns="0" rIns="0" bIns="0" rtlCol="0"/>
            <a:lstStyle/>
            <a:p>
              <a:endParaRPr sz="1801"/>
            </a:p>
          </p:txBody>
        </p:sp>
      </p:grpSp>
      <p:grpSp>
        <p:nvGrpSpPr>
          <p:cNvPr id="62" name="Group 61">
            <a:extLst>
              <a:ext uri="{FF2B5EF4-FFF2-40B4-BE49-F238E27FC236}">
                <a16:creationId xmlns:a16="http://schemas.microsoft.com/office/drawing/2014/main" id="{430DFF85-2101-C37E-136C-3403CC803FD3}"/>
              </a:ext>
            </a:extLst>
          </p:cNvPr>
          <p:cNvGrpSpPr/>
          <p:nvPr userDrawn="1"/>
        </p:nvGrpSpPr>
        <p:grpSpPr>
          <a:xfrm flipH="1" flipV="1">
            <a:off x="3315771" y="3322555"/>
            <a:ext cx="489692" cy="408128"/>
            <a:chOff x="8838547" y="2097493"/>
            <a:chExt cx="489692" cy="408128"/>
          </a:xfrm>
        </p:grpSpPr>
        <p:sp>
          <p:nvSpPr>
            <p:cNvPr id="63" name="object 6">
              <a:extLst>
                <a:ext uri="{FF2B5EF4-FFF2-40B4-BE49-F238E27FC236}">
                  <a16:creationId xmlns:a16="http://schemas.microsoft.com/office/drawing/2014/main" id="{EE7AE9DB-6290-2012-C5D6-0C8058BB36E1}"/>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F49A5D"/>
            </a:solidFill>
          </p:spPr>
          <p:txBody>
            <a:bodyPr wrap="square" lIns="0" tIns="0" rIns="0" bIns="0" rtlCol="0"/>
            <a:lstStyle/>
            <a:p>
              <a:endParaRPr sz="1801"/>
            </a:p>
          </p:txBody>
        </p:sp>
        <p:sp>
          <p:nvSpPr>
            <p:cNvPr id="64" name="object 6">
              <a:extLst>
                <a:ext uri="{FF2B5EF4-FFF2-40B4-BE49-F238E27FC236}">
                  <a16:creationId xmlns:a16="http://schemas.microsoft.com/office/drawing/2014/main" id="{F20CF073-6E10-CC07-4C33-71746C785A89}"/>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F49A5D"/>
            </a:solidFill>
          </p:spPr>
          <p:txBody>
            <a:bodyPr wrap="square" lIns="0" tIns="0" rIns="0" bIns="0" rtlCol="0"/>
            <a:lstStyle/>
            <a:p>
              <a:endParaRPr sz="1801"/>
            </a:p>
          </p:txBody>
        </p:sp>
      </p:grpSp>
      <p:sp>
        <p:nvSpPr>
          <p:cNvPr id="65" name="TextBox 64">
            <a:extLst>
              <a:ext uri="{FF2B5EF4-FFF2-40B4-BE49-F238E27FC236}">
                <a16:creationId xmlns:a16="http://schemas.microsoft.com/office/drawing/2014/main" id="{CC14C86E-96D9-165D-2404-869A89146AB0}"/>
              </a:ext>
            </a:extLst>
          </p:cNvPr>
          <p:cNvSpPr txBox="1"/>
          <p:nvPr userDrawn="1"/>
        </p:nvSpPr>
        <p:spPr>
          <a:xfrm>
            <a:off x="1229270" y="2390236"/>
            <a:ext cx="2576194" cy="954107"/>
          </a:xfrm>
          <a:prstGeom prst="rect">
            <a:avLst/>
          </a:prstGeom>
          <a:noFill/>
        </p:spPr>
        <p:txBody>
          <a:bodyPr wrap="square" rtlCol="0">
            <a:noAutofit/>
          </a:bodyPr>
          <a:lstStyle/>
          <a:p>
            <a:r>
              <a:rPr lang="en-US" sz="1401" i="1">
                <a:latin typeface="Montserrat" pitchFamily="2" charset="77"/>
              </a:rPr>
              <a:t>Quote to go in Montserrat Italics here. Extend box and move quote if needed.</a:t>
            </a:r>
          </a:p>
        </p:txBody>
      </p:sp>
      <p:sp>
        <p:nvSpPr>
          <p:cNvPr id="66" name="Rounded Rectangle 65">
            <a:extLst>
              <a:ext uri="{FF2B5EF4-FFF2-40B4-BE49-F238E27FC236}">
                <a16:creationId xmlns:a16="http://schemas.microsoft.com/office/drawing/2014/main" id="{83D1DFEA-D766-C97C-2C5E-A99B25490CF6}"/>
              </a:ext>
            </a:extLst>
          </p:cNvPr>
          <p:cNvSpPr/>
          <p:nvPr userDrawn="1"/>
        </p:nvSpPr>
        <p:spPr>
          <a:xfrm>
            <a:off x="1080006" y="3984339"/>
            <a:ext cx="2964219" cy="1499742"/>
          </a:xfrm>
          <a:prstGeom prst="roundRect">
            <a:avLst/>
          </a:prstGeom>
          <a:solidFill>
            <a:srgbClr val="A84F15">
              <a:alpha val="20000"/>
            </a:srgbClr>
          </a:solidFill>
          <a:ln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67" name="Group 66">
            <a:extLst>
              <a:ext uri="{FF2B5EF4-FFF2-40B4-BE49-F238E27FC236}">
                <a16:creationId xmlns:a16="http://schemas.microsoft.com/office/drawing/2014/main" id="{A7CBE9ED-62F7-4D98-CA28-FF43392D07C4}"/>
              </a:ext>
            </a:extLst>
          </p:cNvPr>
          <p:cNvGrpSpPr/>
          <p:nvPr userDrawn="1"/>
        </p:nvGrpSpPr>
        <p:grpSpPr>
          <a:xfrm>
            <a:off x="1287165" y="3826992"/>
            <a:ext cx="489692" cy="408128"/>
            <a:chOff x="8838547" y="2097493"/>
            <a:chExt cx="489692" cy="408128"/>
          </a:xfrm>
        </p:grpSpPr>
        <p:sp>
          <p:nvSpPr>
            <p:cNvPr id="68" name="object 6">
              <a:extLst>
                <a:ext uri="{FF2B5EF4-FFF2-40B4-BE49-F238E27FC236}">
                  <a16:creationId xmlns:a16="http://schemas.microsoft.com/office/drawing/2014/main" id="{F353324B-92A6-6A5E-4419-6C12B5CC03C0}"/>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A84F15"/>
            </a:solidFill>
          </p:spPr>
          <p:txBody>
            <a:bodyPr wrap="square" lIns="0" tIns="0" rIns="0" bIns="0" rtlCol="0"/>
            <a:lstStyle/>
            <a:p>
              <a:endParaRPr sz="1801"/>
            </a:p>
          </p:txBody>
        </p:sp>
        <p:sp>
          <p:nvSpPr>
            <p:cNvPr id="69" name="object 6">
              <a:extLst>
                <a:ext uri="{FF2B5EF4-FFF2-40B4-BE49-F238E27FC236}">
                  <a16:creationId xmlns:a16="http://schemas.microsoft.com/office/drawing/2014/main" id="{82B9601C-0AB7-69A7-F555-9AAD31079E2A}"/>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A84F15"/>
            </a:solidFill>
          </p:spPr>
          <p:txBody>
            <a:bodyPr wrap="square" lIns="0" tIns="0" rIns="0" bIns="0" rtlCol="0"/>
            <a:lstStyle/>
            <a:p>
              <a:endParaRPr sz="1801"/>
            </a:p>
          </p:txBody>
        </p:sp>
      </p:grpSp>
      <p:grpSp>
        <p:nvGrpSpPr>
          <p:cNvPr id="70" name="Group 69">
            <a:extLst>
              <a:ext uri="{FF2B5EF4-FFF2-40B4-BE49-F238E27FC236}">
                <a16:creationId xmlns:a16="http://schemas.microsoft.com/office/drawing/2014/main" id="{FEA979F7-35C3-FA10-8FD8-528F789A2E0E}"/>
              </a:ext>
            </a:extLst>
          </p:cNvPr>
          <p:cNvGrpSpPr/>
          <p:nvPr userDrawn="1"/>
        </p:nvGrpSpPr>
        <p:grpSpPr>
          <a:xfrm flipH="1" flipV="1">
            <a:off x="3315771" y="5233300"/>
            <a:ext cx="489692" cy="408128"/>
            <a:chOff x="8838547" y="2097493"/>
            <a:chExt cx="489692" cy="408128"/>
          </a:xfrm>
        </p:grpSpPr>
        <p:sp>
          <p:nvSpPr>
            <p:cNvPr id="71" name="object 6">
              <a:extLst>
                <a:ext uri="{FF2B5EF4-FFF2-40B4-BE49-F238E27FC236}">
                  <a16:creationId xmlns:a16="http://schemas.microsoft.com/office/drawing/2014/main" id="{B4325BE9-DF5E-E1ED-44F8-D791CF8673AE}"/>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A84F15"/>
            </a:solidFill>
          </p:spPr>
          <p:txBody>
            <a:bodyPr wrap="square" lIns="0" tIns="0" rIns="0" bIns="0" rtlCol="0"/>
            <a:lstStyle/>
            <a:p>
              <a:endParaRPr sz="1801"/>
            </a:p>
          </p:txBody>
        </p:sp>
        <p:sp>
          <p:nvSpPr>
            <p:cNvPr id="72" name="object 6">
              <a:extLst>
                <a:ext uri="{FF2B5EF4-FFF2-40B4-BE49-F238E27FC236}">
                  <a16:creationId xmlns:a16="http://schemas.microsoft.com/office/drawing/2014/main" id="{0E459F7D-027E-5174-F01A-A6E08507060E}"/>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A84F15"/>
            </a:solidFill>
          </p:spPr>
          <p:txBody>
            <a:bodyPr wrap="square" lIns="0" tIns="0" rIns="0" bIns="0" rtlCol="0"/>
            <a:lstStyle/>
            <a:p>
              <a:endParaRPr sz="1801"/>
            </a:p>
          </p:txBody>
        </p:sp>
      </p:grpSp>
      <p:sp>
        <p:nvSpPr>
          <p:cNvPr id="73" name="TextBox 72">
            <a:extLst>
              <a:ext uri="{FF2B5EF4-FFF2-40B4-BE49-F238E27FC236}">
                <a16:creationId xmlns:a16="http://schemas.microsoft.com/office/drawing/2014/main" id="{746F433E-9D48-E9C3-E295-E0720A9F0D85}"/>
              </a:ext>
            </a:extLst>
          </p:cNvPr>
          <p:cNvSpPr txBox="1"/>
          <p:nvPr userDrawn="1"/>
        </p:nvSpPr>
        <p:spPr>
          <a:xfrm>
            <a:off x="1229270" y="4300981"/>
            <a:ext cx="2576194" cy="954107"/>
          </a:xfrm>
          <a:prstGeom prst="rect">
            <a:avLst/>
          </a:prstGeom>
          <a:noFill/>
        </p:spPr>
        <p:txBody>
          <a:bodyPr wrap="square" rtlCol="0">
            <a:noAutofit/>
          </a:bodyPr>
          <a:lstStyle/>
          <a:p>
            <a:r>
              <a:rPr lang="en-US" sz="1401" i="1">
                <a:latin typeface="Montserrat" pitchFamily="2" charset="77"/>
              </a:rPr>
              <a:t>Quote to go in Montserrat Italics here. Extend box and move quote if needed.</a:t>
            </a:r>
          </a:p>
        </p:txBody>
      </p:sp>
      <p:sp>
        <p:nvSpPr>
          <p:cNvPr id="74" name="Rounded Rectangle 73">
            <a:extLst>
              <a:ext uri="{FF2B5EF4-FFF2-40B4-BE49-F238E27FC236}">
                <a16:creationId xmlns:a16="http://schemas.microsoft.com/office/drawing/2014/main" id="{91F93D76-82E9-D733-3150-4A328146B969}"/>
              </a:ext>
            </a:extLst>
          </p:cNvPr>
          <p:cNvSpPr/>
          <p:nvPr userDrawn="1"/>
        </p:nvSpPr>
        <p:spPr>
          <a:xfrm>
            <a:off x="4608835" y="2073593"/>
            <a:ext cx="2964219" cy="1499742"/>
          </a:xfrm>
          <a:prstGeom prst="roundRect">
            <a:avLst/>
          </a:prstGeom>
          <a:solidFill>
            <a:srgbClr val="5F690F">
              <a:alpha val="20000"/>
            </a:srgbClr>
          </a:solidFill>
          <a:ln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75" name="Group 74">
            <a:extLst>
              <a:ext uri="{FF2B5EF4-FFF2-40B4-BE49-F238E27FC236}">
                <a16:creationId xmlns:a16="http://schemas.microsoft.com/office/drawing/2014/main" id="{BAB95DEB-41D8-0ECB-45EE-751CAADE781F}"/>
              </a:ext>
            </a:extLst>
          </p:cNvPr>
          <p:cNvGrpSpPr/>
          <p:nvPr userDrawn="1"/>
        </p:nvGrpSpPr>
        <p:grpSpPr>
          <a:xfrm>
            <a:off x="4815995" y="1916247"/>
            <a:ext cx="489692" cy="408128"/>
            <a:chOff x="8838547" y="2097493"/>
            <a:chExt cx="489692" cy="408128"/>
          </a:xfrm>
        </p:grpSpPr>
        <p:sp>
          <p:nvSpPr>
            <p:cNvPr id="76" name="object 6">
              <a:extLst>
                <a:ext uri="{FF2B5EF4-FFF2-40B4-BE49-F238E27FC236}">
                  <a16:creationId xmlns:a16="http://schemas.microsoft.com/office/drawing/2014/main" id="{47286003-18F5-C869-7A0A-1499F81E02DF}"/>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5F690F"/>
            </a:solidFill>
          </p:spPr>
          <p:txBody>
            <a:bodyPr wrap="square" lIns="0" tIns="0" rIns="0" bIns="0" rtlCol="0"/>
            <a:lstStyle/>
            <a:p>
              <a:endParaRPr sz="1801"/>
            </a:p>
          </p:txBody>
        </p:sp>
        <p:sp>
          <p:nvSpPr>
            <p:cNvPr id="77" name="object 6">
              <a:extLst>
                <a:ext uri="{FF2B5EF4-FFF2-40B4-BE49-F238E27FC236}">
                  <a16:creationId xmlns:a16="http://schemas.microsoft.com/office/drawing/2014/main" id="{A6E7CDC1-466D-F46B-BF64-1CC7E8A68DEA}"/>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5F690F"/>
            </a:solidFill>
          </p:spPr>
          <p:txBody>
            <a:bodyPr wrap="square" lIns="0" tIns="0" rIns="0" bIns="0" rtlCol="0"/>
            <a:lstStyle/>
            <a:p>
              <a:endParaRPr sz="1801"/>
            </a:p>
          </p:txBody>
        </p:sp>
      </p:grpSp>
      <p:grpSp>
        <p:nvGrpSpPr>
          <p:cNvPr id="78" name="Group 77">
            <a:extLst>
              <a:ext uri="{FF2B5EF4-FFF2-40B4-BE49-F238E27FC236}">
                <a16:creationId xmlns:a16="http://schemas.microsoft.com/office/drawing/2014/main" id="{96C8E677-BFA3-018C-9A93-99EE05760019}"/>
              </a:ext>
            </a:extLst>
          </p:cNvPr>
          <p:cNvGrpSpPr/>
          <p:nvPr userDrawn="1"/>
        </p:nvGrpSpPr>
        <p:grpSpPr>
          <a:xfrm flipH="1" flipV="1">
            <a:off x="6844599" y="3322555"/>
            <a:ext cx="489692" cy="408128"/>
            <a:chOff x="8838547" y="2097493"/>
            <a:chExt cx="489692" cy="408128"/>
          </a:xfrm>
        </p:grpSpPr>
        <p:sp>
          <p:nvSpPr>
            <p:cNvPr id="79" name="object 6">
              <a:extLst>
                <a:ext uri="{FF2B5EF4-FFF2-40B4-BE49-F238E27FC236}">
                  <a16:creationId xmlns:a16="http://schemas.microsoft.com/office/drawing/2014/main" id="{A71E474B-35E9-7C3F-2CAC-4439125CD0A2}"/>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5F690F"/>
            </a:solidFill>
          </p:spPr>
          <p:txBody>
            <a:bodyPr wrap="square" lIns="0" tIns="0" rIns="0" bIns="0" rtlCol="0"/>
            <a:lstStyle/>
            <a:p>
              <a:endParaRPr sz="1801"/>
            </a:p>
          </p:txBody>
        </p:sp>
        <p:sp>
          <p:nvSpPr>
            <p:cNvPr id="80" name="object 6">
              <a:extLst>
                <a:ext uri="{FF2B5EF4-FFF2-40B4-BE49-F238E27FC236}">
                  <a16:creationId xmlns:a16="http://schemas.microsoft.com/office/drawing/2014/main" id="{34C37355-C1D6-DB4B-483C-3F84B30A0DDA}"/>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5F690F"/>
            </a:solidFill>
          </p:spPr>
          <p:txBody>
            <a:bodyPr wrap="square" lIns="0" tIns="0" rIns="0" bIns="0" rtlCol="0"/>
            <a:lstStyle/>
            <a:p>
              <a:endParaRPr sz="1801"/>
            </a:p>
          </p:txBody>
        </p:sp>
      </p:grpSp>
      <p:sp>
        <p:nvSpPr>
          <p:cNvPr id="81" name="TextBox 80">
            <a:extLst>
              <a:ext uri="{FF2B5EF4-FFF2-40B4-BE49-F238E27FC236}">
                <a16:creationId xmlns:a16="http://schemas.microsoft.com/office/drawing/2014/main" id="{BF96D87B-4821-CA33-BEDA-1C9906674130}"/>
              </a:ext>
            </a:extLst>
          </p:cNvPr>
          <p:cNvSpPr txBox="1"/>
          <p:nvPr userDrawn="1"/>
        </p:nvSpPr>
        <p:spPr>
          <a:xfrm>
            <a:off x="4758100" y="2390236"/>
            <a:ext cx="2576194" cy="954107"/>
          </a:xfrm>
          <a:prstGeom prst="rect">
            <a:avLst/>
          </a:prstGeom>
          <a:noFill/>
        </p:spPr>
        <p:txBody>
          <a:bodyPr wrap="square" rtlCol="0">
            <a:noAutofit/>
          </a:bodyPr>
          <a:lstStyle/>
          <a:p>
            <a:r>
              <a:rPr lang="en-US" sz="1401" i="1">
                <a:latin typeface="Montserrat" pitchFamily="2" charset="77"/>
              </a:rPr>
              <a:t>Quote to go in Montserrat Italics here. Extend box and move quote if needed.</a:t>
            </a:r>
          </a:p>
        </p:txBody>
      </p:sp>
      <p:sp>
        <p:nvSpPr>
          <p:cNvPr id="82" name="Rounded Rectangle 81">
            <a:extLst>
              <a:ext uri="{FF2B5EF4-FFF2-40B4-BE49-F238E27FC236}">
                <a16:creationId xmlns:a16="http://schemas.microsoft.com/office/drawing/2014/main" id="{EEF82742-CBC5-C2AF-1589-B58C21F395EE}"/>
              </a:ext>
            </a:extLst>
          </p:cNvPr>
          <p:cNvSpPr/>
          <p:nvPr userDrawn="1"/>
        </p:nvSpPr>
        <p:spPr>
          <a:xfrm>
            <a:off x="4613898" y="3984339"/>
            <a:ext cx="2964219" cy="1499742"/>
          </a:xfrm>
          <a:prstGeom prst="roundRect">
            <a:avLst/>
          </a:prstGeom>
          <a:solidFill>
            <a:srgbClr val="E7D3BC">
              <a:alpha val="30000"/>
            </a:srgbClr>
          </a:solidFill>
          <a:ln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83" name="Group 82">
            <a:extLst>
              <a:ext uri="{FF2B5EF4-FFF2-40B4-BE49-F238E27FC236}">
                <a16:creationId xmlns:a16="http://schemas.microsoft.com/office/drawing/2014/main" id="{382B4BEC-BAED-E8D1-2B6B-DB58BAD7F5DC}"/>
              </a:ext>
            </a:extLst>
          </p:cNvPr>
          <p:cNvGrpSpPr/>
          <p:nvPr userDrawn="1"/>
        </p:nvGrpSpPr>
        <p:grpSpPr>
          <a:xfrm>
            <a:off x="4821056" y="3826992"/>
            <a:ext cx="489692" cy="408128"/>
            <a:chOff x="8838547" y="2097493"/>
            <a:chExt cx="489692" cy="408128"/>
          </a:xfrm>
        </p:grpSpPr>
        <p:sp>
          <p:nvSpPr>
            <p:cNvPr id="84" name="object 6">
              <a:extLst>
                <a:ext uri="{FF2B5EF4-FFF2-40B4-BE49-F238E27FC236}">
                  <a16:creationId xmlns:a16="http://schemas.microsoft.com/office/drawing/2014/main" id="{8CF24298-B87D-A648-AB1B-4664A495C46D}"/>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E7D3BC"/>
            </a:solidFill>
          </p:spPr>
          <p:txBody>
            <a:bodyPr wrap="square" lIns="0" tIns="0" rIns="0" bIns="0" rtlCol="0"/>
            <a:lstStyle/>
            <a:p>
              <a:endParaRPr sz="1801"/>
            </a:p>
          </p:txBody>
        </p:sp>
        <p:sp>
          <p:nvSpPr>
            <p:cNvPr id="85" name="object 6">
              <a:extLst>
                <a:ext uri="{FF2B5EF4-FFF2-40B4-BE49-F238E27FC236}">
                  <a16:creationId xmlns:a16="http://schemas.microsoft.com/office/drawing/2014/main" id="{AD56ED01-C2E0-50D8-9E59-6E364DDEA5B6}"/>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E7D3BC"/>
            </a:solidFill>
          </p:spPr>
          <p:txBody>
            <a:bodyPr wrap="square" lIns="0" tIns="0" rIns="0" bIns="0" rtlCol="0"/>
            <a:lstStyle/>
            <a:p>
              <a:endParaRPr sz="1801"/>
            </a:p>
          </p:txBody>
        </p:sp>
      </p:grpSp>
      <p:grpSp>
        <p:nvGrpSpPr>
          <p:cNvPr id="86" name="Group 85">
            <a:extLst>
              <a:ext uri="{FF2B5EF4-FFF2-40B4-BE49-F238E27FC236}">
                <a16:creationId xmlns:a16="http://schemas.microsoft.com/office/drawing/2014/main" id="{78092CBC-E279-B4CC-A83A-82C8FD183966}"/>
              </a:ext>
            </a:extLst>
          </p:cNvPr>
          <p:cNvGrpSpPr/>
          <p:nvPr userDrawn="1"/>
        </p:nvGrpSpPr>
        <p:grpSpPr>
          <a:xfrm flipH="1" flipV="1">
            <a:off x="6849662" y="5233300"/>
            <a:ext cx="489692" cy="408128"/>
            <a:chOff x="8838547" y="2097493"/>
            <a:chExt cx="489692" cy="408128"/>
          </a:xfrm>
        </p:grpSpPr>
        <p:sp>
          <p:nvSpPr>
            <p:cNvPr id="87" name="object 6">
              <a:extLst>
                <a:ext uri="{FF2B5EF4-FFF2-40B4-BE49-F238E27FC236}">
                  <a16:creationId xmlns:a16="http://schemas.microsoft.com/office/drawing/2014/main" id="{3E7B622D-B8A1-4F8A-F478-386F53DE6F43}"/>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E7D3BC"/>
            </a:solidFill>
          </p:spPr>
          <p:txBody>
            <a:bodyPr wrap="square" lIns="0" tIns="0" rIns="0" bIns="0" rtlCol="0"/>
            <a:lstStyle/>
            <a:p>
              <a:endParaRPr sz="1801"/>
            </a:p>
          </p:txBody>
        </p:sp>
        <p:sp>
          <p:nvSpPr>
            <p:cNvPr id="88" name="object 6">
              <a:extLst>
                <a:ext uri="{FF2B5EF4-FFF2-40B4-BE49-F238E27FC236}">
                  <a16:creationId xmlns:a16="http://schemas.microsoft.com/office/drawing/2014/main" id="{78C637CC-DD7A-B677-6D04-C31F78F5AD53}"/>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E7D3BC"/>
            </a:solidFill>
          </p:spPr>
          <p:txBody>
            <a:bodyPr wrap="square" lIns="0" tIns="0" rIns="0" bIns="0" rtlCol="0"/>
            <a:lstStyle/>
            <a:p>
              <a:endParaRPr sz="1801"/>
            </a:p>
          </p:txBody>
        </p:sp>
      </p:grpSp>
      <p:sp>
        <p:nvSpPr>
          <p:cNvPr id="89" name="TextBox 88">
            <a:extLst>
              <a:ext uri="{FF2B5EF4-FFF2-40B4-BE49-F238E27FC236}">
                <a16:creationId xmlns:a16="http://schemas.microsoft.com/office/drawing/2014/main" id="{5793C6E8-E4EA-9928-3FC4-196DA2016E78}"/>
              </a:ext>
            </a:extLst>
          </p:cNvPr>
          <p:cNvSpPr txBox="1"/>
          <p:nvPr userDrawn="1"/>
        </p:nvSpPr>
        <p:spPr>
          <a:xfrm>
            <a:off x="4763163" y="4300981"/>
            <a:ext cx="2576194" cy="954107"/>
          </a:xfrm>
          <a:prstGeom prst="rect">
            <a:avLst/>
          </a:prstGeom>
          <a:noFill/>
        </p:spPr>
        <p:txBody>
          <a:bodyPr wrap="square" rtlCol="0">
            <a:noAutofit/>
          </a:bodyPr>
          <a:lstStyle/>
          <a:p>
            <a:r>
              <a:rPr lang="en-US" sz="1401" i="1">
                <a:latin typeface="Montserrat" pitchFamily="2" charset="77"/>
              </a:rPr>
              <a:t>Quote to go in Montserrat Italics here. Extend box and move quote if needed.</a:t>
            </a:r>
          </a:p>
        </p:txBody>
      </p:sp>
      <p:sp>
        <p:nvSpPr>
          <p:cNvPr id="90" name="Rounded Rectangle 89">
            <a:extLst>
              <a:ext uri="{FF2B5EF4-FFF2-40B4-BE49-F238E27FC236}">
                <a16:creationId xmlns:a16="http://schemas.microsoft.com/office/drawing/2014/main" id="{4F63D8E6-0C04-A138-B64C-A54E453A354A}"/>
              </a:ext>
            </a:extLst>
          </p:cNvPr>
          <p:cNvSpPr/>
          <p:nvPr userDrawn="1"/>
        </p:nvSpPr>
        <p:spPr>
          <a:xfrm>
            <a:off x="8105579" y="3984339"/>
            <a:ext cx="2964219" cy="1499742"/>
          </a:xfrm>
          <a:prstGeom prst="roundRect">
            <a:avLst/>
          </a:prstGeom>
          <a:solidFill>
            <a:srgbClr val="918C8A">
              <a:alpha val="20000"/>
            </a:srgbClr>
          </a:solidFill>
          <a:ln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91" name="Group 90">
            <a:extLst>
              <a:ext uri="{FF2B5EF4-FFF2-40B4-BE49-F238E27FC236}">
                <a16:creationId xmlns:a16="http://schemas.microsoft.com/office/drawing/2014/main" id="{B33BDB28-32FD-0D76-F2FB-9EEF52E69853}"/>
              </a:ext>
            </a:extLst>
          </p:cNvPr>
          <p:cNvGrpSpPr/>
          <p:nvPr userDrawn="1"/>
        </p:nvGrpSpPr>
        <p:grpSpPr>
          <a:xfrm>
            <a:off x="8312738" y="3826992"/>
            <a:ext cx="489692" cy="408128"/>
            <a:chOff x="8838547" y="2097493"/>
            <a:chExt cx="489692" cy="408128"/>
          </a:xfrm>
        </p:grpSpPr>
        <p:sp>
          <p:nvSpPr>
            <p:cNvPr id="92" name="object 6">
              <a:extLst>
                <a:ext uri="{FF2B5EF4-FFF2-40B4-BE49-F238E27FC236}">
                  <a16:creationId xmlns:a16="http://schemas.microsoft.com/office/drawing/2014/main" id="{654B0597-FDDF-D5E9-59DD-B5E8E23F8380}"/>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918C8A"/>
            </a:solidFill>
          </p:spPr>
          <p:txBody>
            <a:bodyPr wrap="square" lIns="0" tIns="0" rIns="0" bIns="0" rtlCol="0"/>
            <a:lstStyle/>
            <a:p>
              <a:endParaRPr sz="1801"/>
            </a:p>
          </p:txBody>
        </p:sp>
        <p:sp>
          <p:nvSpPr>
            <p:cNvPr id="93" name="object 6">
              <a:extLst>
                <a:ext uri="{FF2B5EF4-FFF2-40B4-BE49-F238E27FC236}">
                  <a16:creationId xmlns:a16="http://schemas.microsoft.com/office/drawing/2014/main" id="{65F42F9A-DED5-812F-4408-E47281D5DE91}"/>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918C8A"/>
            </a:solidFill>
          </p:spPr>
          <p:txBody>
            <a:bodyPr wrap="square" lIns="0" tIns="0" rIns="0" bIns="0" rtlCol="0"/>
            <a:lstStyle/>
            <a:p>
              <a:endParaRPr sz="1801"/>
            </a:p>
          </p:txBody>
        </p:sp>
      </p:grpSp>
      <p:grpSp>
        <p:nvGrpSpPr>
          <p:cNvPr id="94" name="Group 93">
            <a:extLst>
              <a:ext uri="{FF2B5EF4-FFF2-40B4-BE49-F238E27FC236}">
                <a16:creationId xmlns:a16="http://schemas.microsoft.com/office/drawing/2014/main" id="{DEE18DD2-C1D0-A417-6875-06DAD10D20D2}"/>
              </a:ext>
            </a:extLst>
          </p:cNvPr>
          <p:cNvGrpSpPr/>
          <p:nvPr userDrawn="1"/>
        </p:nvGrpSpPr>
        <p:grpSpPr>
          <a:xfrm flipH="1" flipV="1">
            <a:off x="10341344" y="5233300"/>
            <a:ext cx="489692" cy="408128"/>
            <a:chOff x="8838547" y="2097493"/>
            <a:chExt cx="489692" cy="408128"/>
          </a:xfrm>
        </p:grpSpPr>
        <p:sp>
          <p:nvSpPr>
            <p:cNvPr id="95" name="object 6">
              <a:extLst>
                <a:ext uri="{FF2B5EF4-FFF2-40B4-BE49-F238E27FC236}">
                  <a16:creationId xmlns:a16="http://schemas.microsoft.com/office/drawing/2014/main" id="{F8C97E15-8EB8-9BEE-64CB-C49CEFDFFDC9}"/>
                </a:ext>
              </a:extLst>
            </p:cNvPr>
            <p:cNvSpPr/>
            <p:nvPr/>
          </p:nvSpPr>
          <p:spPr>
            <a:xfrm>
              <a:off x="8838547"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918C8A"/>
            </a:solidFill>
          </p:spPr>
          <p:txBody>
            <a:bodyPr wrap="square" lIns="0" tIns="0" rIns="0" bIns="0" rtlCol="0"/>
            <a:lstStyle/>
            <a:p>
              <a:endParaRPr sz="1801"/>
            </a:p>
          </p:txBody>
        </p:sp>
        <p:sp>
          <p:nvSpPr>
            <p:cNvPr id="96" name="object 6">
              <a:extLst>
                <a:ext uri="{FF2B5EF4-FFF2-40B4-BE49-F238E27FC236}">
                  <a16:creationId xmlns:a16="http://schemas.microsoft.com/office/drawing/2014/main" id="{D3C8D0AE-F655-DC04-3C16-6BF8DFECDD5F}"/>
                </a:ext>
              </a:extLst>
            </p:cNvPr>
            <p:cNvSpPr/>
            <p:nvPr/>
          </p:nvSpPr>
          <p:spPr>
            <a:xfrm>
              <a:off x="9109373" y="2097493"/>
              <a:ext cx="218866" cy="408128"/>
            </a:xfrm>
            <a:custGeom>
              <a:avLst/>
              <a:gdLst/>
              <a:ahLst/>
              <a:cxnLst/>
              <a:rect l="l" t="t" r="r" b="b"/>
              <a:pathLst>
                <a:path w="2065655" h="3851910">
                  <a:moveTo>
                    <a:pt x="2065045" y="0"/>
                  </a:moveTo>
                  <a:lnTo>
                    <a:pt x="1799241" y="1875"/>
                  </a:lnTo>
                  <a:lnTo>
                    <a:pt x="1612298" y="30291"/>
                  </a:lnTo>
                  <a:lnTo>
                    <a:pt x="1415708" y="110258"/>
                  </a:lnTo>
                  <a:lnTo>
                    <a:pt x="1120965" y="266788"/>
                  </a:lnTo>
                  <a:lnTo>
                    <a:pt x="1085780" y="286419"/>
                  </a:lnTo>
                  <a:lnTo>
                    <a:pt x="1050638" y="306983"/>
                  </a:lnTo>
                  <a:lnTo>
                    <a:pt x="1015571" y="328478"/>
                  </a:lnTo>
                  <a:lnTo>
                    <a:pt x="980607" y="350898"/>
                  </a:lnTo>
                  <a:lnTo>
                    <a:pt x="945777" y="374240"/>
                  </a:lnTo>
                  <a:lnTo>
                    <a:pt x="911111" y="398500"/>
                  </a:lnTo>
                  <a:lnTo>
                    <a:pt x="876639" y="423672"/>
                  </a:lnTo>
                  <a:lnTo>
                    <a:pt x="842390" y="449753"/>
                  </a:lnTo>
                  <a:lnTo>
                    <a:pt x="808395" y="476739"/>
                  </a:lnTo>
                  <a:lnTo>
                    <a:pt x="774684" y="504626"/>
                  </a:lnTo>
                  <a:lnTo>
                    <a:pt x="741287" y="533409"/>
                  </a:lnTo>
                  <a:lnTo>
                    <a:pt x="708233" y="563084"/>
                  </a:lnTo>
                  <a:lnTo>
                    <a:pt x="675552" y="593647"/>
                  </a:lnTo>
                  <a:lnTo>
                    <a:pt x="643276" y="625093"/>
                  </a:lnTo>
                  <a:lnTo>
                    <a:pt x="611432" y="657419"/>
                  </a:lnTo>
                  <a:lnTo>
                    <a:pt x="580053" y="690620"/>
                  </a:lnTo>
                  <a:lnTo>
                    <a:pt x="549167" y="724692"/>
                  </a:lnTo>
                  <a:lnTo>
                    <a:pt x="518804" y="759631"/>
                  </a:lnTo>
                  <a:lnTo>
                    <a:pt x="488995" y="795432"/>
                  </a:lnTo>
                  <a:lnTo>
                    <a:pt x="459769" y="832092"/>
                  </a:lnTo>
                  <a:lnTo>
                    <a:pt x="431156" y="869606"/>
                  </a:lnTo>
                  <a:lnTo>
                    <a:pt x="403187" y="907970"/>
                  </a:lnTo>
                  <a:lnTo>
                    <a:pt x="375891" y="947180"/>
                  </a:lnTo>
                  <a:lnTo>
                    <a:pt x="349299" y="987231"/>
                  </a:lnTo>
                  <a:lnTo>
                    <a:pt x="323439" y="1028119"/>
                  </a:lnTo>
                  <a:lnTo>
                    <a:pt x="298344" y="1069841"/>
                  </a:lnTo>
                  <a:lnTo>
                    <a:pt x="274041" y="1112391"/>
                  </a:lnTo>
                  <a:lnTo>
                    <a:pt x="250561" y="1155766"/>
                  </a:lnTo>
                  <a:lnTo>
                    <a:pt x="227935" y="1199962"/>
                  </a:lnTo>
                  <a:lnTo>
                    <a:pt x="206192" y="1244974"/>
                  </a:lnTo>
                  <a:lnTo>
                    <a:pt x="185361" y="1290798"/>
                  </a:lnTo>
                  <a:lnTo>
                    <a:pt x="165474" y="1337429"/>
                  </a:lnTo>
                  <a:lnTo>
                    <a:pt x="146560" y="1384865"/>
                  </a:lnTo>
                  <a:lnTo>
                    <a:pt x="128649" y="1433099"/>
                  </a:lnTo>
                  <a:lnTo>
                    <a:pt x="111771" y="1482129"/>
                  </a:lnTo>
                  <a:lnTo>
                    <a:pt x="95957" y="1531950"/>
                  </a:lnTo>
                  <a:lnTo>
                    <a:pt x="81235" y="1582558"/>
                  </a:lnTo>
                  <a:lnTo>
                    <a:pt x="67635" y="1633948"/>
                  </a:lnTo>
                  <a:lnTo>
                    <a:pt x="55189" y="1686116"/>
                  </a:lnTo>
                  <a:lnTo>
                    <a:pt x="43926" y="1739059"/>
                  </a:lnTo>
                  <a:lnTo>
                    <a:pt x="33875" y="1792771"/>
                  </a:lnTo>
                  <a:lnTo>
                    <a:pt x="25068" y="1847249"/>
                  </a:lnTo>
                  <a:lnTo>
                    <a:pt x="17533" y="1902489"/>
                  </a:lnTo>
                  <a:lnTo>
                    <a:pt x="11301" y="1958486"/>
                  </a:lnTo>
                  <a:lnTo>
                    <a:pt x="6401" y="2015236"/>
                  </a:lnTo>
                  <a:lnTo>
                    <a:pt x="2865" y="2072735"/>
                  </a:lnTo>
                  <a:lnTo>
                    <a:pt x="721" y="2130978"/>
                  </a:lnTo>
                  <a:lnTo>
                    <a:pt x="0" y="2189962"/>
                  </a:lnTo>
                  <a:lnTo>
                    <a:pt x="0" y="3851287"/>
                  </a:lnTo>
                  <a:lnTo>
                    <a:pt x="2042172" y="3851287"/>
                  </a:lnTo>
                  <a:lnTo>
                    <a:pt x="2042172" y="1860359"/>
                  </a:lnTo>
                  <a:lnTo>
                    <a:pt x="1156703" y="1860359"/>
                  </a:lnTo>
                  <a:lnTo>
                    <a:pt x="1161689" y="1810337"/>
                  </a:lnTo>
                  <a:lnTo>
                    <a:pt x="1168046" y="1761453"/>
                  </a:lnTo>
                  <a:lnTo>
                    <a:pt x="1175800" y="1713700"/>
                  </a:lnTo>
                  <a:lnTo>
                    <a:pt x="1184977" y="1667074"/>
                  </a:lnTo>
                  <a:lnTo>
                    <a:pt x="1195602" y="1621570"/>
                  </a:lnTo>
                  <a:lnTo>
                    <a:pt x="1207702" y="1577181"/>
                  </a:lnTo>
                  <a:lnTo>
                    <a:pt x="1221303" y="1533904"/>
                  </a:lnTo>
                  <a:lnTo>
                    <a:pt x="1236430" y="1491732"/>
                  </a:lnTo>
                  <a:lnTo>
                    <a:pt x="1253108" y="1450662"/>
                  </a:lnTo>
                  <a:lnTo>
                    <a:pt x="1271365" y="1410686"/>
                  </a:lnTo>
                  <a:lnTo>
                    <a:pt x="1291226" y="1371801"/>
                  </a:lnTo>
                  <a:lnTo>
                    <a:pt x="1312716" y="1334000"/>
                  </a:lnTo>
                  <a:lnTo>
                    <a:pt x="1335861" y="1297280"/>
                  </a:lnTo>
                  <a:lnTo>
                    <a:pt x="1360688" y="1261634"/>
                  </a:lnTo>
                  <a:lnTo>
                    <a:pt x="1387223" y="1227057"/>
                  </a:lnTo>
                  <a:lnTo>
                    <a:pt x="1415490" y="1193545"/>
                  </a:lnTo>
                  <a:lnTo>
                    <a:pt x="1445516" y="1161091"/>
                  </a:lnTo>
                  <a:lnTo>
                    <a:pt x="1477327" y="1129691"/>
                  </a:lnTo>
                  <a:lnTo>
                    <a:pt x="1510949" y="1099340"/>
                  </a:lnTo>
                  <a:lnTo>
                    <a:pt x="1546407" y="1070032"/>
                  </a:lnTo>
                  <a:lnTo>
                    <a:pt x="1583727" y="1041762"/>
                  </a:lnTo>
                  <a:lnTo>
                    <a:pt x="1622936" y="1014524"/>
                  </a:lnTo>
                  <a:lnTo>
                    <a:pt x="1664058" y="988315"/>
                  </a:lnTo>
                  <a:lnTo>
                    <a:pt x="1707120" y="963128"/>
                  </a:lnTo>
                  <a:lnTo>
                    <a:pt x="1752148" y="938958"/>
                  </a:lnTo>
                  <a:lnTo>
                    <a:pt x="1799168" y="915800"/>
                  </a:lnTo>
                  <a:lnTo>
                    <a:pt x="1848205" y="893649"/>
                  </a:lnTo>
                  <a:lnTo>
                    <a:pt x="1899286" y="872500"/>
                  </a:lnTo>
                  <a:lnTo>
                    <a:pt x="1952435" y="852347"/>
                  </a:lnTo>
                  <a:lnTo>
                    <a:pt x="2007680" y="833185"/>
                  </a:lnTo>
                  <a:lnTo>
                    <a:pt x="2065045" y="815009"/>
                  </a:lnTo>
                  <a:lnTo>
                    <a:pt x="2065045" y="0"/>
                  </a:lnTo>
                  <a:close/>
                </a:path>
              </a:pathLst>
            </a:custGeom>
            <a:solidFill>
              <a:srgbClr val="918C8A"/>
            </a:solidFill>
          </p:spPr>
          <p:txBody>
            <a:bodyPr wrap="square" lIns="0" tIns="0" rIns="0" bIns="0" rtlCol="0"/>
            <a:lstStyle/>
            <a:p>
              <a:endParaRPr sz="1801"/>
            </a:p>
          </p:txBody>
        </p:sp>
      </p:grpSp>
      <p:sp>
        <p:nvSpPr>
          <p:cNvPr id="97" name="TextBox 96">
            <a:extLst>
              <a:ext uri="{FF2B5EF4-FFF2-40B4-BE49-F238E27FC236}">
                <a16:creationId xmlns:a16="http://schemas.microsoft.com/office/drawing/2014/main" id="{AB704FEB-8921-79CB-318C-1168AE6E17A1}"/>
              </a:ext>
            </a:extLst>
          </p:cNvPr>
          <p:cNvSpPr txBox="1"/>
          <p:nvPr userDrawn="1"/>
        </p:nvSpPr>
        <p:spPr>
          <a:xfrm>
            <a:off x="8254843" y="4300981"/>
            <a:ext cx="2576194" cy="954107"/>
          </a:xfrm>
          <a:prstGeom prst="rect">
            <a:avLst/>
          </a:prstGeom>
          <a:noFill/>
        </p:spPr>
        <p:txBody>
          <a:bodyPr wrap="square" rtlCol="0">
            <a:noAutofit/>
          </a:bodyPr>
          <a:lstStyle/>
          <a:p>
            <a:r>
              <a:rPr lang="en-US" sz="1401" i="1">
                <a:latin typeface="Montserrat" pitchFamily="2" charset="77"/>
              </a:rPr>
              <a:t>Quote to go in Montserrat Italics here. Extend box and move quote if needed.</a:t>
            </a:r>
          </a:p>
        </p:txBody>
      </p:sp>
      <p:sp>
        <p:nvSpPr>
          <p:cNvPr id="3" name="Slide Number Placeholder 5">
            <a:extLst>
              <a:ext uri="{FF2B5EF4-FFF2-40B4-BE49-F238E27FC236}">
                <a16:creationId xmlns:a16="http://schemas.microsoft.com/office/drawing/2014/main" id="{621A7A70-1C0C-5AC2-5BD8-7F8623E5E59F}"/>
              </a:ext>
            </a:extLst>
          </p:cNvPr>
          <p:cNvSpPr>
            <a:spLocks noGrp="1"/>
          </p:cNvSpPr>
          <p:nvPr>
            <p:ph type="sldNum" sz="quarter" idx="4"/>
          </p:nvPr>
        </p:nvSpPr>
        <p:spPr>
          <a:xfrm>
            <a:off x="9774189" y="6437232"/>
            <a:ext cx="694862" cy="365125"/>
          </a:xfrm>
          <a:prstGeom prst="rect">
            <a:avLst/>
          </a:prstGeom>
        </p:spPr>
        <p:txBody>
          <a:bodyPr vert="horz" lIns="91440" tIns="45720" rIns="91440" bIns="45720" rtlCol="0" anchor="ctr"/>
          <a:lstStyle>
            <a:lvl1pPr algn="r">
              <a:defRPr sz="1200">
                <a:solidFill>
                  <a:srgbClr val="918C8A"/>
                </a:solidFill>
              </a:defRPr>
            </a:lvl1pPr>
          </a:lstStyle>
          <a:p>
            <a:fld id="{983CACB7-BD5B-E04E-9F7F-67AC39F2F8F1}" type="slidenum">
              <a:rPr lang="en-US" smtClean="0"/>
              <a:pPr/>
              <a:t>‹#›</a:t>
            </a:fld>
            <a:endParaRPr lang="en-US"/>
          </a:p>
        </p:txBody>
      </p:sp>
    </p:spTree>
    <p:extLst>
      <p:ext uri="{BB962C8B-B14F-4D97-AF65-F5344CB8AC3E}">
        <p14:creationId xmlns:p14="http://schemas.microsoft.com/office/powerpoint/2010/main" val="7182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BLANK">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2069296C-0A5D-440E-127C-425F6CB37F63}"/>
              </a:ext>
            </a:extLst>
          </p:cNvPr>
          <p:cNvSpPr>
            <a:spLocks noGrp="1"/>
          </p:cNvSpPr>
          <p:nvPr>
            <p:ph type="sldNum" sz="quarter" idx="4"/>
          </p:nvPr>
        </p:nvSpPr>
        <p:spPr>
          <a:xfrm>
            <a:off x="9774189" y="6437232"/>
            <a:ext cx="694862" cy="365125"/>
          </a:xfrm>
          <a:prstGeom prst="rect">
            <a:avLst/>
          </a:prstGeom>
        </p:spPr>
        <p:txBody>
          <a:bodyPr vert="horz" lIns="91440" tIns="45720" rIns="91440" bIns="45720" rtlCol="0" anchor="ctr"/>
          <a:lstStyle>
            <a:lvl1pPr algn="r">
              <a:defRPr sz="1200">
                <a:solidFill>
                  <a:srgbClr val="918C8A"/>
                </a:solidFill>
              </a:defRPr>
            </a:lvl1pPr>
          </a:lstStyle>
          <a:p>
            <a:fld id="{983CACB7-BD5B-E04E-9F7F-67AC39F2F8F1}" type="slidenum">
              <a:rPr lang="en-US" smtClean="0"/>
              <a:pPr/>
              <a:t>‹#›</a:t>
            </a:fld>
            <a:endParaRPr lang="en-US"/>
          </a:p>
        </p:txBody>
      </p:sp>
    </p:spTree>
    <p:extLst>
      <p:ext uri="{BB962C8B-B14F-4D97-AF65-F5344CB8AC3E}">
        <p14:creationId xmlns:p14="http://schemas.microsoft.com/office/powerpoint/2010/main" val="21592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OBJECT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11D292-45D5-4BE6-3494-45B2527CBD9A}"/>
              </a:ext>
            </a:extLst>
          </p:cNvPr>
          <p:cNvSpPr>
            <a:spLocks noGrp="1"/>
          </p:cNvSpPr>
          <p:nvPr>
            <p:ph sz="quarter" idx="18" hasCustomPrompt="1"/>
          </p:nvPr>
        </p:nvSpPr>
        <p:spPr>
          <a:xfrm>
            <a:off x="1079501" y="1435101"/>
            <a:ext cx="6945314" cy="4092418"/>
          </a:xfrm>
          <a:prstGeom prst="rect">
            <a:avLst/>
          </a:prstGeom>
        </p:spPr>
        <p:txBody>
          <a:bodyPr/>
          <a:lstStyle>
            <a:lvl1pPr marL="0" indent="0">
              <a:buNone/>
              <a:defRPr/>
            </a:lvl1pPr>
          </a:lstStyle>
          <a:p>
            <a:pPr lvl="0"/>
            <a:r>
              <a:rPr lang="en-GB"/>
              <a:t>Insert object</a:t>
            </a:r>
          </a:p>
        </p:txBody>
      </p:sp>
      <p:sp>
        <p:nvSpPr>
          <p:cNvPr id="8" name="Text Placeholder 7">
            <a:extLst>
              <a:ext uri="{FF2B5EF4-FFF2-40B4-BE49-F238E27FC236}">
                <a16:creationId xmlns:a16="http://schemas.microsoft.com/office/drawing/2014/main" id="{2689144F-C48E-ABCC-B2DA-CAC910A1CE0E}"/>
              </a:ext>
            </a:extLst>
          </p:cNvPr>
          <p:cNvSpPr>
            <a:spLocks noGrp="1"/>
          </p:cNvSpPr>
          <p:nvPr>
            <p:ph type="body" sz="quarter" idx="13" hasCustomPrompt="1"/>
          </p:nvPr>
        </p:nvSpPr>
        <p:spPr>
          <a:xfrm>
            <a:off x="8271166" y="1434354"/>
            <a:ext cx="3343061" cy="4093165"/>
          </a:xfrm>
          <a:prstGeom prst="rect">
            <a:avLst/>
          </a:prstGeom>
        </p:spPr>
        <p:txBody>
          <a:bodyPr lIns="0" tIns="0" rIns="72000" bIns="0">
            <a:noAutofit/>
          </a:bodyPr>
          <a:lstStyle>
            <a:lvl1pPr marL="0" indent="0">
              <a:lnSpc>
                <a:spcPct val="100000"/>
              </a:lnSpc>
              <a:buNone/>
              <a:defRPr sz="1401" b="0" i="0">
                <a:solidFill>
                  <a:srgbClr val="2A354D"/>
                </a:solidFill>
                <a:latin typeface="Montserrat" pitchFamily="2" charset="77"/>
              </a:defRPr>
            </a:lvl1pPr>
            <a:lvl2pPr marL="457206" indent="0">
              <a:buNone/>
              <a:defRPr sz="1401" b="0" i="0">
                <a:latin typeface="Montserrat" pitchFamily="2" charset="77"/>
              </a:defRPr>
            </a:lvl2pPr>
            <a:lvl3pPr>
              <a:defRPr sz="1401" b="0" i="0">
                <a:latin typeface="Montserrat" pitchFamily="2" charset="77"/>
              </a:defRPr>
            </a:lvl3pPr>
          </a:lstStyle>
          <a:p>
            <a:pPr lvl="0"/>
            <a:r>
              <a:rPr lang="en-GB"/>
              <a:t>Body copy here. If bullets are needed, use indent and bullet button once for bullet 1, twice for sub bullets. If you don’t want the first bullet indented just use the bullet button.</a:t>
            </a:r>
          </a:p>
          <a:p>
            <a:pPr marL="742959" lvl="1" indent="-285753">
              <a:buFont typeface="Arial" panose="020B0604020202020204" pitchFamily="34" charset="0"/>
              <a:buChar char="•"/>
            </a:pPr>
            <a:r>
              <a:rPr lang="en-US"/>
              <a:t>Bullet 1 here</a:t>
            </a:r>
          </a:p>
          <a:p>
            <a:pPr marL="1428768" marR="0" lvl="2" indent="-285753" algn="l" defTabSz="914411"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Bullet 2 here</a:t>
            </a:r>
          </a:p>
          <a:p>
            <a:endParaRPr lang="en-GB">
              <a:solidFill>
                <a:srgbClr val="000023"/>
              </a:solidFill>
              <a:effectLst/>
              <a:latin typeface="Montserrat" pitchFamily="2" charset="77"/>
            </a:endParaRPr>
          </a:p>
          <a:p>
            <a:pPr lvl="0"/>
            <a:endParaRPr lang="en-GB"/>
          </a:p>
        </p:txBody>
      </p:sp>
      <p:sp>
        <p:nvSpPr>
          <p:cNvPr id="9" name="Title 8">
            <a:extLst>
              <a:ext uri="{FF2B5EF4-FFF2-40B4-BE49-F238E27FC236}">
                <a16:creationId xmlns:a16="http://schemas.microsoft.com/office/drawing/2014/main" id="{9D01492B-B99C-59BB-F494-BADC822C031F}"/>
              </a:ext>
            </a:extLst>
          </p:cNvPr>
          <p:cNvSpPr>
            <a:spLocks noGrp="1"/>
          </p:cNvSpPr>
          <p:nvPr>
            <p:ph type="title" hasCustomPrompt="1"/>
          </p:nvPr>
        </p:nvSpPr>
        <p:spPr>
          <a:xfrm>
            <a:off x="1080000" y="360004"/>
            <a:ext cx="10534226" cy="747897"/>
          </a:xfrm>
          <a:prstGeom prst="rect">
            <a:avLst/>
          </a:prstGeom>
        </p:spPr>
        <p:txBody>
          <a:bodyPr lIns="0" tIns="0" bIns="0">
            <a:noAutofit/>
          </a:bodyPr>
          <a:lstStyle>
            <a:lvl1pPr>
              <a:defRPr sz="2700" b="1" i="0">
                <a:solidFill>
                  <a:srgbClr val="2A354D"/>
                </a:solidFill>
                <a:latin typeface="Montserrat" pitchFamily="2" charset="77"/>
              </a:defRPr>
            </a:lvl1pPr>
          </a:lstStyle>
          <a:p>
            <a:r>
              <a:rPr lang="en-GB"/>
              <a:t>Object left</a:t>
            </a:r>
            <a:endParaRPr lang="en-US"/>
          </a:p>
        </p:txBody>
      </p:sp>
      <p:sp>
        <p:nvSpPr>
          <p:cNvPr id="4" name="Text Placeholder 7">
            <a:extLst>
              <a:ext uri="{FF2B5EF4-FFF2-40B4-BE49-F238E27FC236}">
                <a16:creationId xmlns:a16="http://schemas.microsoft.com/office/drawing/2014/main" id="{0D89256E-B1BA-0086-2DD4-5F16147D6B55}"/>
              </a:ext>
            </a:extLst>
          </p:cNvPr>
          <p:cNvSpPr>
            <a:spLocks noGrp="1"/>
          </p:cNvSpPr>
          <p:nvPr>
            <p:ph type="body" sz="quarter" idx="16" hasCustomPrompt="1"/>
          </p:nvPr>
        </p:nvSpPr>
        <p:spPr>
          <a:xfrm>
            <a:off x="1080004" y="5693263"/>
            <a:ext cx="8454619" cy="414116"/>
          </a:xfrm>
          <a:prstGeom prst="rect">
            <a:avLst/>
          </a:prstGeom>
        </p:spPr>
        <p:txBody>
          <a:bodyPr lIns="0" tIns="0" rIns="72000" bIns="0" numCol="1" spcCol="360000">
            <a:noAutofit/>
          </a:bodyPr>
          <a:lstStyle>
            <a:lvl1pPr marL="0" indent="0">
              <a:lnSpc>
                <a:spcPts val="1500"/>
              </a:lnSpc>
              <a:buNone/>
              <a:defRPr sz="1200" b="1" i="0">
                <a:solidFill>
                  <a:srgbClr val="2A354D"/>
                </a:solidFill>
                <a:latin typeface="Montserrat SemiBold" pitchFamily="2" charset="77"/>
              </a:defRPr>
            </a:lvl1pPr>
            <a:lvl2pPr marL="457206" indent="0">
              <a:buNone/>
              <a:defRPr/>
            </a:lvl2pPr>
          </a:lstStyle>
          <a:p>
            <a:pPr lvl="0"/>
            <a:r>
              <a:rPr lang="en-GB"/>
              <a:t>Detailed object title and description if needed or delete</a:t>
            </a:r>
          </a:p>
        </p:txBody>
      </p:sp>
      <p:sp>
        <p:nvSpPr>
          <p:cNvPr id="6" name="Text Placeholder 7">
            <a:extLst>
              <a:ext uri="{FF2B5EF4-FFF2-40B4-BE49-F238E27FC236}">
                <a16:creationId xmlns:a16="http://schemas.microsoft.com/office/drawing/2014/main" id="{59FBD1B1-7D89-F11A-F4A0-B46AA1D86008}"/>
              </a:ext>
            </a:extLst>
          </p:cNvPr>
          <p:cNvSpPr>
            <a:spLocks noGrp="1"/>
          </p:cNvSpPr>
          <p:nvPr>
            <p:ph type="body" sz="quarter" idx="17" hasCustomPrompt="1"/>
          </p:nvPr>
        </p:nvSpPr>
        <p:spPr>
          <a:xfrm>
            <a:off x="1079507" y="6122986"/>
            <a:ext cx="8454619" cy="414116"/>
          </a:xfrm>
          <a:prstGeom prst="rect">
            <a:avLst/>
          </a:prstGeom>
        </p:spPr>
        <p:txBody>
          <a:bodyPr lIns="0" tIns="0" rIns="72000" bIns="0" numCol="1" spcCol="360000">
            <a:noAutofit/>
          </a:bodyPr>
          <a:lstStyle>
            <a:lvl1pPr marL="0" indent="0">
              <a:lnSpc>
                <a:spcPts val="1500"/>
              </a:lnSpc>
              <a:buNone/>
              <a:defRPr sz="1200" b="0" i="1">
                <a:solidFill>
                  <a:srgbClr val="2A354D"/>
                </a:solidFill>
                <a:latin typeface="Montserrat" pitchFamily="2" charset="77"/>
              </a:defRPr>
            </a:lvl1pPr>
            <a:lvl2pPr marL="457206" indent="0">
              <a:buNone/>
              <a:defRPr/>
            </a:lvl2pPr>
          </a:lstStyle>
          <a:p>
            <a:pPr lvl="0"/>
            <a:r>
              <a:rPr lang="en-GB"/>
              <a:t>Source: if needed or delete </a:t>
            </a:r>
          </a:p>
          <a:p>
            <a:pPr lvl="0"/>
            <a:endParaRPr lang="en-GB"/>
          </a:p>
        </p:txBody>
      </p:sp>
      <p:sp>
        <p:nvSpPr>
          <p:cNvPr id="10" name="Slide Number Placeholder 5">
            <a:extLst>
              <a:ext uri="{FF2B5EF4-FFF2-40B4-BE49-F238E27FC236}">
                <a16:creationId xmlns:a16="http://schemas.microsoft.com/office/drawing/2014/main" id="{EE003481-AA4B-6140-88F9-4D5D6365A32B}"/>
              </a:ext>
            </a:extLst>
          </p:cNvPr>
          <p:cNvSpPr>
            <a:spLocks noGrp="1"/>
          </p:cNvSpPr>
          <p:nvPr>
            <p:ph type="sldNum" sz="quarter" idx="4"/>
          </p:nvPr>
        </p:nvSpPr>
        <p:spPr>
          <a:xfrm>
            <a:off x="9774189" y="6437232"/>
            <a:ext cx="694862" cy="365125"/>
          </a:xfrm>
          <a:prstGeom prst="rect">
            <a:avLst/>
          </a:prstGeom>
        </p:spPr>
        <p:txBody>
          <a:bodyPr vert="horz" lIns="91440" tIns="45720" rIns="91440" bIns="45720" rtlCol="0" anchor="ctr"/>
          <a:lstStyle>
            <a:lvl1pPr algn="r">
              <a:defRPr sz="1200">
                <a:solidFill>
                  <a:srgbClr val="918C8A"/>
                </a:solidFill>
              </a:defRPr>
            </a:lvl1pPr>
          </a:lstStyle>
          <a:p>
            <a:fld id="{983CACB7-BD5B-E04E-9F7F-67AC39F2F8F1}" type="slidenum">
              <a:rPr lang="en-US" smtClean="0"/>
              <a:pPr/>
              <a:t>‹#›</a:t>
            </a:fld>
            <a:endParaRPr lang="en-US"/>
          </a:p>
        </p:txBody>
      </p:sp>
    </p:spTree>
    <p:extLst>
      <p:ext uri="{BB962C8B-B14F-4D97-AF65-F5344CB8AC3E}">
        <p14:creationId xmlns:p14="http://schemas.microsoft.com/office/powerpoint/2010/main" val="2914817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C97166DB-B5CC-1916-F837-EF0CE7EC7A39}"/>
              </a:ext>
            </a:extLst>
          </p:cNvPr>
          <p:cNvSpPr/>
          <p:nvPr userDrawn="1"/>
        </p:nvSpPr>
        <p:spPr>
          <a:xfrm>
            <a:off x="0" y="0"/>
            <a:ext cx="12193269" cy="6858000"/>
          </a:xfrm>
          <a:custGeom>
            <a:avLst/>
            <a:gdLst/>
            <a:ahLst/>
            <a:cxnLst/>
            <a:rect l="l" t="t" r="r" b="b"/>
            <a:pathLst>
              <a:path w="12193270" h="6858000">
                <a:moveTo>
                  <a:pt x="12193206" y="0"/>
                </a:moveTo>
                <a:lnTo>
                  <a:pt x="0" y="0"/>
                </a:lnTo>
                <a:lnTo>
                  <a:pt x="0" y="6858000"/>
                </a:lnTo>
                <a:lnTo>
                  <a:pt x="12193206" y="6858000"/>
                </a:lnTo>
                <a:lnTo>
                  <a:pt x="12193206" y="0"/>
                </a:lnTo>
                <a:close/>
              </a:path>
            </a:pathLst>
          </a:custGeom>
          <a:solidFill>
            <a:srgbClr val="3D5174"/>
          </a:solidFill>
        </p:spPr>
        <p:txBody>
          <a:bodyPr wrap="square" lIns="0" tIns="0" rIns="0" bIns="0" rtlCol="0"/>
          <a:lstStyle/>
          <a:p>
            <a:endParaRPr sz="1801"/>
          </a:p>
        </p:txBody>
      </p:sp>
      <p:grpSp>
        <p:nvGrpSpPr>
          <p:cNvPr id="12" name="object 8">
            <a:extLst>
              <a:ext uri="{FF2B5EF4-FFF2-40B4-BE49-F238E27FC236}">
                <a16:creationId xmlns:a16="http://schemas.microsoft.com/office/drawing/2014/main" id="{49377608-86E2-CBA7-E4C6-1BF71FC4926F}"/>
              </a:ext>
            </a:extLst>
          </p:cNvPr>
          <p:cNvGrpSpPr/>
          <p:nvPr userDrawn="1"/>
        </p:nvGrpSpPr>
        <p:grpSpPr>
          <a:xfrm>
            <a:off x="7207206" y="0"/>
            <a:ext cx="4985993" cy="6858000"/>
            <a:chOff x="7207200" y="0"/>
            <a:chExt cx="4985993" cy="6858000"/>
          </a:xfrm>
        </p:grpSpPr>
        <p:pic>
          <p:nvPicPr>
            <p:cNvPr id="13" name="object 10">
              <a:extLst>
                <a:ext uri="{FF2B5EF4-FFF2-40B4-BE49-F238E27FC236}">
                  <a16:creationId xmlns:a16="http://schemas.microsoft.com/office/drawing/2014/main" id="{565C8702-D1A4-53CA-F7F3-C1A43834D575}"/>
                </a:ext>
              </a:extLst>
            </p:cNvPr>
            <p:cNvPicPr/>
            <p:nvPr/>
          </p:nvPicPr>
          <p:blipFill>
            <a:blip r:embed="rId3" cstate="print"/>
            <a:stretch>
              <a:fillRect/>
            </a:stretch>
          </p:blipFill>
          <p:spPr>
            <a:xfrm>
              <a:off x="7207200" y="0"/>
              <a:ext cx="4985993" cy="6858000"/>
            </a:xfrm>
            <a:prstGeom prst="rect">
              <a:avLst/>
            </a:prstGeom>
          </p:spPr>
        </p:pic>
        <p:sp>
          <p:nvSpPr>
            <p:cNvPr id="14" name="object 9">
              <a:extLst>
                <a:ext uri="{FF2B5EF4-FFF2-40B4-BE49-F238E27FC236}">
                  <a16:creationId xmlns:a16="http://schemas.microsoft.com/office/drawing/2014/main" id="{EC61E86F-F200-A04D-B43A-0FBED51CC659}"/>
                </a:ext>
              </a:extLst>
            </p:cNvPr>
            <p:cNvSpPr/>
            <p:nvPr/>
          </p:nvSpPr>
          <p:spPr>
            <a:xfrm>
              <a:off x="10491419" y="6349301"/>
              <a:ext cx="1478915" cy="297815"/>
            </a:xfrm>
            <a:custGeom>
              <a:avLst/>
              <a:gdLst/>
              <a:ahLst/>
              <a:cxnLst/>
              <a:rect l="l" t="t" r="r" b="b"/>
              <a:pathLst>
                <a:path w="1478915" h="297815">
                  <a:moveTo>
                    <a:pt x="180187" y="243535"/>
                  </a:moveTo>
                  <a:lnTo>
                    <a:pt x="165036" y="236283"/>
                  </a:lnTo>
                  <a:lnTo>
                    <a:pt x="132816" y="220865"/>
                  </a:lnTo>
                  <a:lnTo>
                    <a:pt x="93967" y="220865"/>
                  </a:lnTo>
                  <a:lnTo>
                    <a:pt x="89966" y="225653"/>
                  </a:lnTo>
                  <a:lnTo>
                    <a:pt x="80416" y="220611"/>
                  </a:lnTo>
                  <a:lnTo>
                    <a:pt x="65227" y="218046"/>
                  </a:lnTo>
                  <a:lnTo>
                    <a:pt x="50025" y="220611"/>
                  </a:lnTo>
                  <a:lnTo>
                    <a:pt x="49593" y="212940"/>
                  </a:lnTo>
                  <a:lnTo>
                    <a:pt x="136690" y="212940"/>
                  </a:lnTo>
                  <a:lnTo>
                    <a:pt x="133642" y="183388"/>
                  </a:lnTo>
                  <a:lnTo>
                    <a:pt x="127736" y="168059"/>
                  </a:lnTo>
                  <a:lnTo>
                    <a:pt x="114579" y="162013"/>
                  </a:lnTo>
                  <a:lnTo>
                    <a:pt x="89776" y="160324"/>
                  </a:lnTo>
                  <a:lnTo>
                    <a:pt x="55219" y="159550"/>
                  </a:lnTo>
                  <a:lnTo>
                    <a:pt x="26644" y="159486"/>
                  </a:lnTo>
                  <a:lnTo>
                    <a:pt x="7188" y="159740"/>
                  </a:lnTo>
                  <a:lnTo>
                    <a:pt x="0" y="159905"/>
                  </a:lnTo>
                  <a:lnTo>
                    <a:pt x="0" y="213334"/>
                  </a:lnTo>
                  <a:lnTo>
                    <a:pt x="47345" y="236004"/>
                  </a:lnTo>
                  <a:lnTo>
                    <a:pt x="86207" y="236004"/>
                  </a:lnTo>
                  <a:lnTo>
                    <a:pt x="90208" y="231241"/>
                  </a:lnTo>
                  <a:lnTo>
                    <a:pt x="99758" y="236283"/>
                  </a:lnTo>
                  <a:lnTo>
                    <a:pt x="114973" y="238823"/>
                  </a:lnTo>
                  <a:lnTo>
                    <a:pt x="130149" y="236283"/>
                  </a:lnTo>
                  <a:lnTo>
                    <a:pt x="130594" y="243992"/>
                  </a:lnTo>
                  <a:lnTo>
                    <a:pt x="43472" y="243992"/>
                  </a:lnTo>
                  <a:lnTo>
                    <a:pt x="46520" y="273532"/>
                  </a:lnTo>
                  <a:lnTo>
                    <a:pt x="90411" y="296545"/>
                  </a:lnTo>
                  <a:lnTo>
                    <a:pt x="153555" y="297408"/>
                  </a:lnTo>
                  <a:lnTo>
                    <a:pt x="172999" y="297167"/>
                  </a:lnTo>
                  <a:lnTo>
                    <a:pt x="180187" y="296989"/>
                  </a:lnTo>
                  <a:lnTo>
                    <a:pt x="180187" y="243535"/>
                  </a:lnTo>
                  <a:close/>
                </a:path>
                <a:path w="1478915" h="297815">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 w="1478915" h="297815">
                  <a:moveTo>
                    <a:pt x="375018" y="159905"/>
                  </a:moveTo>
                  <a:lnTo>
                    <a:pt x="367842" y="159740"/>
                  </a:lnTo>
                  <a:lnTo>
                    <a:pt x="348386" y="159486"/>
                  </a:lnTo>
                  <a:lnTo>
                    <a:pt x="319811" y="159550"/>
                  </a:lnTo>
                  <a:lnTo>
                    <a:pt x="260426" y="162013"/>
                  </a:lnTo>
                  <a:lnTo>
                    <a:pt x="238328" y="212940"/>
                  </a:lnTo>
                  <a:lnTo>
                    <a:pt x="325424" y="212940"/>
                  </a:lnTo>
                  <a:lnTo>
                    <a:pt x="325018" y="220611"/>
                  </a:lnTo>
                  <a:lnTo>
                    <a:pt x="309791" y="218046"/>
                  </a:lnTo>
                  <a:lnTo>
                    <a:pt x="294614" y="220611"/>
                  </a:lnTo>
                  <a:lnTo>
                    <a:pt x="285051" y="225666"/>
                  </a:lnTo>
                  <a:lnTo>
                    <a:pt x="281051" y="220865"/>
                  </a:lnTo>
                  <a:lnTo>
                    <a:pt x="242189" y="220865"/>
                  </a:lnTo>
                  <a:lnTo>
                    <a:pt x="194843" y="243535"/>
                  </a:lnTo>
                  <a:lnTo>
                    <a:pt x="194843" y="296989"/>
                  </a:lnTo>
                  <a:lnTo>
                    <a:pt x="202031" y="297167"/>
                  </a:lnTo>
                  <a:lnTo>
                    <a:pt x="221475" y="297408"/>
                  </a:lnTo>
                  <a:lnTo>
                    <a:pt x="250063" y="297345"/>
                  </a:lnTo>
                  <a:lnTo>
                    <a:pt x="309435" y="294881"/>
                  </a:lnTo>
                  <a:lnTo>
                    <a:pt x="331533" y="243992"/>
                  </a:lnTo>
                  <a:lnTo>
                    <a:pt x="244411" y="243992"/>
                  </a:lnTo>
                  <a:lnTo>
                    <a:pt x="244868" y="236283"/>
                  </a:lnTo>
                  <a:lnTo>
                    <a:pt x="260032" y="238823"/>
                  </a:lnTo>
                  <a:lnTo>
                    <a:pt x="275221" y="236283"/>
                  </a:lnTo>
                  <a:lnTo>
                    <a:pt x="284810" y="231228"/>
                  </a:lnTo>
                  <a:lnTo>
                    <a:pt x="288810" y="236004"/>
                  </a:lnTo>
                  <a:lnTo>
                    <a:pt x="327672" y="236004"/>
                  </a:lnTo>
                  <a:lnTo>
                    <a:pt x="359816" y="220611"/>
                  </a:lnTo>
                  <a:lnTo>
                    <a:pt x="375018" y="213334"/>
                  </a:lnTo>
                  <a:lnTo>
                    <a:pt x="375018" y="159905"/>
                  </a:lnTo>
                  <a:close/>
                </a:path>
                <a:path w="1478915" h="297815">
                  <a:moveTo>
                    <a:pt x="375018" y="84048"/>
                  </a:moveTo>
                  <a:lnTo>
                    <a:pt x="359765" y="76746"/>
                  </a:lnTo>
                  <a:lnTo>
                    <a:pt x="327672" y="61379"/>
                  </a:lnTo>
                  <a:lnTo>
                    <a:pt x="288810" y="61379"/>
                  </a:lnTo>
                  <a:lnTo>
                    <a:pt x="284797" y="66179"/>
                  </a:lnTo>
                  <a:lnTo>
                    <a:pt x="275221" y="61125"/>
                  </a:lnTo>
                  <a:lnTo>
                    <a:pt x="260032" y="58559"/>
                  </a:lnTo>
                  <a:lnTo>
                    <a:pt x="244868" y="61125"/>
                  </a:lnTo>
                  <a:lnTo>
                    <a:pt x="244411" y="53428"/>
                  </a:lnTo>
                  <a:lnTo>
                    <a:pt x="331533" y="53428"/>
                  </a:lnTo>
                  <a:lnTo>
                    <a:pt x="328485" y="23863"/>
                  </a:lnTo>
                  <a:lnTo>
                    <a:pt x="284632" y="838"/>
                  </a:lnTo>
                  <a:lnTo>
                    <a:pt x="221475" y="0"/>
                  </a:lnTo>
                  <a:lnTo>
                    <a:pt x="202031" y="254"/>
                  </a:lnTo>
                  <a:lnTo>
                    <a:pt x="194843" y="419"/>
                  </a:lnTo>
                  <a:lnTo>
                    <a:pt x="194843" y="53848"/>
                  </a:lnTo>
                  <a:lnTo>
                    <a:pt x="242189" y="76517"/>
                  </a:lnTo>
                  <a:lnTo>
                    <a:pt x="281051" y="76517"/>
                  </a:lnTo>
                  <a:lnTo>
                    <a:pt x="285064" y="71729"/>
                  </a:lnTo>
                  <a:lnTo>
                    <a:pt x="294614" y="76746"/>
                  </a:lnTo>
                  <a:lnTo>
                    <a:pt x="309791" y="79336"/>
                  </a:lnTo>
                  <a:lnTo>
                    <a:pt x="325018" y="76746"/>
                  </a:lnTo>
                  <a:lnTo>
                    <a:pt x="325424" y="84467"/>
                  </a:lnTo>
                  <a:lnTo>
                    <a:pt x="238328" y="84467"/>
                  </a:lnTo>
                  <a:lnTo>
                    <a:pt x="241363" y="114033"/>
                  </a:lnTo>
                  <a:lnTo>
                    <a:pt x="285242" y="137058"/>
                  </a:lnTo>
                  <a:lnTo>
                    <a:pt x="348386" y="137909"/>
                  </a:lnTo>
                  <a:lnTo>
                    <a:pt x="367842" y="137655"/>
                  </a:lnTo>
                  <a:lnTo>
                    <a:pt x="375018" y="137477"/>
                  </a:lnTo>
                  <a:lnTo>
                    <a:pt x="375018" y="84048"/>
                  </a:lnTo>
                  <a:close/>
                </a:path>
                <a:path w="1478915" h="297815">
                  <a:moveTo>
                    <a:pt x="609498" y="171945"/>
                  </a:moveTo>
                  <a:lnTo>
                    <a:pt x="575589" y="171945"/>
                  </a:lnTo>
                  <a:lnTo>
                    <a:pt x="570865" y="190233"/>
                  </a:lnTo>
                  <a:lnTo>
                    <a:pt x="560832" y="205092"/>
                  </a:lnTo>
                  <a:lnTo>
                    <a:pt x="545553" y="215061"/>
                  </a:lnTo>
                  <a:lnTo>
                    <a:pt x="525018" y="218706"/>
                  </a:lnTo>
                  <a:lnTo>
                    <a:pt x="497662" y="212902"/>
                  </a:lnTo>
                  <a:lnTo>
                    <a:pt x="478929" y="197548"/>
                  </a:lnTo>
                  <a:lnTo>
                    <a:pt x="468172" y="175793"/>
                  </a:lnTo>
                  <a:lnTo>
                    <a:pt x="464731" y="150723"/>
                  </a:lnTo>
                  <a:lnTo>
                    <a:pt x="468172" y="125653"/>
                  </a:lnTo>
                  <a:lnTo>
                    <a:pt x="478929" y="103898"/>
                  </a:lnTo>
                  <a:lnTo>
                    <a:pt x="497662" y="88557"/>
                  </a:lnTo>
                  <a:lnTo>
                    <a:pt x="525018" y="82753"/>
                  </a:lnTo>
                  <a:lnTo>
                    <a:pt x="544118" y="85420"/>
                  </a:lnTo>
                  <a:lnTo>
                    <a:pt x="558393" y="92811"/>
                  </a:lnTo>
                  <a:lnTo>
                    <a:pt x="568363" y="104063"/>
                  </a:lnTo>
                  <a:lnTo>
                    <a:pt x="574484" y="118249"/>
                  </a:lnTo>
                  <a:lnTo>
                    <a:pt x="609219" y="118249"/>
                  </a:lnTo>
                  <a:lnTo>
                    <a:pt x="591248" y="82753"/>
                  </a:lnTo>
                  <a:lnTo>
                    <a:pt x="556463" y="61518"/>
                  </a:lnTo>
                  <a:lnTo>
                    <a:pt x="525018" y="57289"/>
                  </a:lnTo>
                  <a:lnTo>
                    <a:pt x="485076" y="64719"/>
                  </a:lnTo>
                  <a:lnTo>
                    <a:pt x="455206" y="84899"/>
                  </a:lnTo>
                  <a:lnTo>
                    <a:pt x="436473" y="114630"/>
                  </a:lnTo>
                  <a:lnTo>
                    <a:pt x="429983" y="150723"/>
                  </a:lnTo>
                  <a:lnTo>
                    <a:pt x="436473" y="186829"/>
                  </a:lnTo>
                  <a:lnTo>
                    <a:pt x="455206" y="216560"/>
                  </a:lnTo>
                  <a:lnTo>
                    <a:pt x="485076" y="236740"/>
                  </a:lnTo>
                  <a:lnTo>
                    <a:pt x="525018" y="244170"/>
                  </a:lnTo>
                  <a:lnTo>
                    <a:pt x="558114" y="238899"/>
                  </a:lnTo>
                  <a:lnTo>
                    <a:pt x="584250" y="224091"/>
                  </a:lnTo>
                  <a:lnTo>
                    <a:pt x="588403" y="218706"/>
                  </a:lnTo>
                  <a:lnTo>
                    <a:pt x="601891" y="201256"/>
                  </a:lnTo>
                  <a:lnTo>
                    <a:pt x="609498" y="171945"/>
                  </a:lnTo>
                  <a:close/>
                </a:path>
                <a:path w="1478915" h="297815">
                  <a:moveTo>
                    <a:pt x="768578" y="219913"/>
                  </a:moveTo>
                  <a:lnTo>
                    <a:pt x="765124" y="220395"/>
                  </a:lnTo>
                  <a:lnTo>
                    <a:pt x="754595" y="220395"/>
                  </a:lnTo>
                  <a:lnTo>
                    <a:pt x="752881" y="217614"/>
                  </a:lnTo>
                  <a:lnTo>
                    <a:pt x="752881" y="173469"/>
                  </a:lnTo>
                  <a:lnTo>
                    <a:pt x="752881" y="142163"/>
                  </a:lnTo>
                  <a:lnTo>
                    <a:pt x="715175" y="105791"/>
                  </a:lnTo>
                  <a:lnTo>
                    <a:pt x="693762" y="103708"/>
                  </a:lnTo>
                  <a:lnTo>
                    <a:pt x="669912" y="105803"/>
                  </a:lnTo>
                  <a:lnTo>
                    <a:pt x="648931" y="112966"/>
                  </a:lnTo>
                  <a:lnTo>
                    <a:pt x="633615" y="126530"/>
                  </a:lnTo>
                  <a:lnTo>
                    <a:pt x="626745" y="147840"/>
                  </a:lnTo>
                  <a:lnTo>
                    <a:pt x="659269" y="147840"/>
                  </a:lnTo>
                  <a:lnTo>
                    <a:pt x="662393" y="138493"/>
                  </a:lnTo>
                  <a:lnTo>
                    <a:pt x="669226" y="131927"/>
                  </a:lnTo>
                  <a:lnTo>
                    <a:pt x="679221" y="128054"/>
                  </a:lnTo>
                  <a:lnTo>
                    <a:pt x="691807" y="126771"/>
                  </a:lnTo>
                  <a:lnTo>
                    <a:pt x="702119" y="127457"/>
                  </a:lnTo>
                  <a:lnTo>
                    <a:pt x="711987" y="130073"/>
                  </a:lnTo>
                  <a:lnTo>
                    <a:pt x="719404" y="135534"/>
                  </a:lnTo>
                  <a:lnTo>
                    <a:pt x="722325" y="144729"/>
                  </a:lnTo>
                  <a:lnTo>
                    <a:pt x="720318" y="150075"/>
                  </a:lnTo>
                  <a:lnTo>
                    <a:pt x="720318" y="173469"/>
                  </a:lnTo>
                  <a:lnTo>
                    <a:pt x="720318" y="195262"/>
                  </a:lnTo>
                  <a:lnTo>
                    <a:pt x="716622" y="206984"/>
                  </a:lnTo>
                  <a:lnTo>
                    <a:pt x="707428" y="214757"/>
                  </a:lnTo>
                  <a:lnTo>
                    <a:pt x="695553" y="219062"/>
                  </a:lnTo>
                  <a:lnTo>
                    <a:pt x="683818" y="220395"/>
                  </a:lnTo>
                  <a:lnTo>
                    <a:pt x="674319" y="219595"/>
                  </a:lnTo>
                  <a:lnTo>
                    <a:pt x="664552" y="216852"/>
                  </a:lnTo>
                  <a:lnTo>
                    <a:pt x="656932" y="211658"/>
                  </a:lnTo>
                  <a:lnTo>
                    <a:pt x="653859" y="203492"/>
                  </a:lnTo>
                  <a:lnTo>
                    <a:pt x="656043" y="193840"/>
                  </a:lnTo>
                  <a:lnTo>
                    <a:pt x="701967" y="178790"/>
                  </a:lnTo>
                  <a:lnTo>
                    <a:pt x="711885" y="176885"/>
                  </a:lnTo>
                  <a:lnTo>
                    <a:pt x="720318" y="173469"/>
                  </a:lnTo>
                  <a:lnTo>
                    <a:pt x="720318" y="150075"/>
                  </a:lnTo>
                  <a:lnTo>
                    <a:pt x="718705" y="154368"/>
                  </a:lnTo>
                  <a:lnTo>
                    <a:pt x="708990" y="159105"/>
                  </a:lnTo>
                  <a:lnTo>
                    <a:pt x="694880" y="161340"/>
                  </a:lnTo>
                  <a:lnTo>
                    <a:pt x="678091" y="163474"/>
                  </a:lnTo>
                  <a:lnTo>
                    <a:pt x="657682" y="166471"/>
                  </a:lnTo>
                  <a:lnTo>
                    <a:pt x="639457" y="172770"/>
                  </a:lnTo>
                  <a:lnTo>
                    <a:pt x="626364" y="184759"/>
                  </a:lnTo>
                  <a:lnTo>
                    <a:pt x="621334" y="204762"/>
                  </a:lnTo>
                  <a:lnTo>
                    <a:pt x="625487" y="221754"/>
                  </a:lnTo>
                  <a:lnTo>
                    <a:pt x="636625" y="233857"/>
                  </a:lnTo>
                  <a:lnTo>
                    <a:pt x="652729" y="241096"/>
                  </a:lnTo>
                  <a:lnTo>
                    <a:pt x="671817" y="243509"/>
                  </a:lnTo>
                  <a:lnTo>
                    <a:pt x="685342" y="242570"/>
                  </a:lnTo>
                  <a:lnTo>
                    <a:pt x="699071" y="239661"/>
                  </a:lnTo>
                  <a:lnTo>
                    <a:pt x="711949" y="234619"/>
                  </a:lnTo>
                  <a:lnTo>
                    <a:pt x="722909" y="227330"/>
                  </a:lnTo>
                  <a:lnTo>
                    <a:pt x="726059" y="234950"/>
                  </a:lnTo>
                  <a:lnTo>
                    <a:pt x="731494" y="239941"/>
                  </a:lnTo>
                  <a:lnTo>
                    <a:pt x="738898" y="242684"/>
                  </a:lnTo>
                  <a:lnTo>
                    <a:pt x="747979" y="243509"/>
                  </a:lnTo>
                  <a:lnTo>
                    <a:pt x="753427" y="243509"/>
                  </a:lnTo>
                  <a:lnTo>
                    <a:pt x="763689" y="241681"/>
                  </a:lnTo>
                  <a:lnTo>
                    <a:pt x="768578" y="240157"/>
                  </a:lnTo>
                  <a:lnTo>
                    <a:pt x="768578" y="227330"/>
                  </a:lnTo>
                  <a:lnTo>
                    <a:pt x="768578" y="220395"/>
                  </a:lnTo>
                  <a:lnTo>
                    <a:pt x="768578" y="219913"/>
                  </a:lnTo>
                  <a:close/>
                </a:path>
                <a:path w="1478915" h="297815">
                  <a:moveTo>
                    <a:pt x="1004811" y="239890"/>
                  </a:moveTo>
                  <a:lnTo>
                    <a:pt x="1004760" y="147993"/>
                  </a:lnTo>
                  <a:lnTo>
                    <a:pt x="1001483" y="127723"/>
                  </a:lnTo>
                  <a:lnTo>
                    <a:pt x="1000810" y="126771"/>
                  </a:lnTo>
                  <a:lnTo>
                    <a:pt x="1000074" y="125730"/>
                  </a:lnTo>
                  <a:lnTo>
                    <a:pt x="991806" y="113906"/>
                  </a:lnTo>
                  <a:lnTo>
                    <a:pt x="976299" y="106133"/>
                  </a:lnTo>
                  <a:lnTo>
                    <a:pt x="955459" y="103708"/>
                  </a:lnTo>
                  <a:lnTo>
                    <a:pt x="940752" y="105244"/>
                  </a:lnTo>
                  <a:lnTo>
                    <a:pt x="928408" y="109639"/>
                  </a:lnTo>
                  <a:lnTo>
                    <a:pt x="918032" y="116573"/>
                  </a:lnTo>
                  <a:lnTo>
                    <a:pt x="909231" y="125730"/>
                  </a:lnTo>
                  <a:lnTo>
                    <a:pt x="902538" y="115912"/>
                  </a:lnTo>
                  <a:lnTo>
                    <a:pt x="892835" y="109054"/>
                  </a:lnTo>
                  <a:lnTo>
                    <a:pt x="880999" y="105029"/>
                  </a:lnTo>
                  <a:lnTo>
                    <a:pt x="867867" y="103708"/>
                  </a:lnTo>
                  <a:lnTo>
                    <a:pt x="852284" y="105321"/>
                  </a:lnTo>
                  <a:lnTo>
                    <a:pt x="840054" y="109829"/>
                  </a:lnTo>
                  <a:lnTo>
                    <a:pt x="830389" y="116789"/>
                  </a:lnTo>
                  <a:lnTo>
                    <a:pt x="822477" y="125730"/>
                  </a:lnTo>
                  <a:lnTo>
                    <a:pt x="821626" y="125730"/>
                  </a:lnTo>
                  <a:lnTo>
                    <a:pt x="821626" y="107302"/>
                  </a:lnTo>
                  <a:lnTo>
                    <a:pt x="790841" y="107302"/>
                  </a:lnTo>
                  <a:lnTo>
                    <a:pt x="790841" y="239890"/>
                  </a:lnTo>
                  <a:lnTo>
                    <a:pt x="823379" y="239890"/>
                  </a:lnTo>
                  <a:lnTo>
                    <a:pt x="823379" y="161175"/>
                  </a:lnTo>
                  <a:lnTo>
                    <a:pt x="826046" y="146481"/>
                  </a:lnTo>
                  <a:lnTo>
                    <a:pt x="833183" y="135699"/>
                  </a:lnTo>
                  <a:lnTo>
                    <a:pt x="843457" y="129044"/>
                  </a:lnTo>
                  <a:lnTo>
                    <a:pt x="855586" y="126771"/>
                  </a:lnTo>
                  <a:lnTo>
                    <a:pt x="867956" y="128587"/>
                  </a:lnTo>
                  <a:lnTo>
                    <a:pt x="875969" y="133934"/>
                  </a:lnTo>
                  <a:lnTo>
                    <a:pt x="880287" y="142697"/>
                  </a:lnTo>
                  <a:lnTo>
                    <a:pt x="881570" y="154724"/>
                  </a:lnTo>
                  <a:lnTo>
                    <a:pt x="881570" y="239890"/>
                  </a:lnTo>
                  <a:lnTo>
                    <a:pt x="914095" y="239890"/>
                  </a:lnTo>
                  <a:lnTo>
                    <a:pt x="914222" y="161175"/>
                  </a:lnTo>
                  <a:lnTo>
                    <a:pt x="945464" y="126771"/>
                  </a:lnTo>
                  <a:lnTo>
                    <a:pt x="960374" y="129387"/>
                  </a:lnTo>
                  <a:lnTo>
                    <a:pt x="968425" y="136715"/>
                  </a:lnTo>
                  <a:lnTo>
                    <a:pt x="971715" y="147993"/>
                  </a:lnTo>
                  <a:lnTo>
                    <a:pt x="972286" y="161175"/>
                  </a:lnTo>
                  <a:lnTo>
                    <a:pt x="972337" y="239890"/>
                  </a:lnTo>
                  <a:lnTo>
                    <a:pt x="1004811" y="239890"/>
                  </a:lnTo>
                  <a:close/>
                </a:path>
                <a:path w="1478915" h="297815">
                  <a:moveTo>
                    <a:pt x="1168565" y="56756"/>
                  </a:moveTo>
                  <a:lnTo>
                    <a:pt x="1137196" y="56756"/>
                  </a:lnTo>
                  <a:lnTo>
                    <a:pt x="1137196" y="173469"/>
                  </a:lnTo>
                  <a:lnTo>
                    <a:pt x="1134821" y="190538"/>
                  </a:lnTo>
                  <a:lnTo>
                    <a:pt x="1127429" y="205587"/>
                  </a:lnTo>
                  <a:lnTo>
                    <a:pt x="1114564" y="216306"/>
                  </a:lnTo>
                  <a:lnTo>
                    <a:pt x="1095832" y="220395"/>
                  </a:lnTo>
                  <a:lnTo>
                    <a:pt x="1077544" y="216509"/>
                  </a:lnTo>
                  <a:lnTo>
                    <a:pt x="1064844" y="206260"/>
                  </a:lnTo>
                  <a:lnTo>
                    <a:pt x="1057440" y="191731"/>
                  </a:lnTo>
                  <a:lnTo>
                    <a:pt x="1055039" y="175006"/>
                  </a:lnTo>
                  <a:lnTo>
                    <a:pt x="1057211" y="157403"/>
                  </a:lnTo>
                  <a:lnTo>
                    <a:pt x="1064260" y="141947"/>
                  </a:lnTo>
                  <a:lnTo>
                    <a:pt x="1077048" y="130962"/>
                  </a:lnTo>
                  <a:lnTo>
                    <a:pt x="1096403" y="126771"/>
                  </a:lnTo>
                  <a:lnTo>
                    <a:pt x="1113383" y="129959"/>
                  </a:lnTo>
                  <a:lnTo>
                    <a:pt x="1126223" y="139153"/>
                  </a:lnTo>
                  <a:lnTo>
                    <a:pt x="1134364" y="153835"/>
                  </a:lnTo>
                  <a:lnTo>
                    <a:pt x="1137196" y="173469"/>
                  </a:lnTo>
                  <a:lnTo>
                    <a:pt x="1137196" y="56756"/>
                  </a:lnTo>
                  <a:lnTo>
                    <a:pt x="1136078" y="56756"/>
                  </a:lnTo>
                  <a:lnTo>
                    <a:pt x="1136078" y="124485"/>
                  </a:lnTo>
                  <a:lnTo>
                    <a:pt x="1135507" y="124485"/>
                  </a:lnTo>
                  <a:lnTo>
                    <a:pt x="1126223" y="115074"/>
                  </a:lnTo>
                  <a:lnTo>
                    <a:pt x="1114171" y="108623"/>
                  </a:lnTo>
                  <a:lnTo>
                    <a:pt x="1100505" y="104902"/>
                  </a:lnTo>
                  <a:lnTo>
                    <a:pt x="1086408" y="103708"/>
                  </a:lnTo>
                  <a:lnTo>
                    <a:pt x="1062824" y="107746"/>
                  </a:lnTo>
                  <a:lnTo>
                    <a:pt x="1042365" y="120218"/>
                  </a:lnTo>
                  <a:lnTo>
                    <a:pt x="1027963" y="141681"/>
                  </a:lnTo>
                  <a:lnTo>
                    <a:pt x="1022515" y="172681"/>
                  </a:lnTo>
                  <a:lnTo>
                    <a:pt x="1026769" y="200533"/>
                  </a:lnTo>
                  <a:lnTo>
                    <a:pt x="1039596" y="223012"/>
                  </a:lnTo>
                  <a:lnTo>
                    <a:pt x="1061148" y="238036"/>
                  </a:lnTo>
                  <a:lnTo>
                    <a:pt x="1091539" y="243509"/>
                  </a:lnTo>
                  <a:lnTo>
                    <a:pt x="1105306" y="242277"/>
                  </a:lnTo>
                  <a:lnTo>
                    <a:pt x="1118120" y="238404"/>
                  </a:lnTo>
                  <a:lnTo>
                    <a:pt x="1129055" y="231711"/>
                  </a:lnTo>
                  <a:lnTo>
                    <a:pt x="1137196" y="221957"/>
                  </a:lnTo>
                  <a:lnTo>
                    <a:pt x="1137767" y="221957"/>
                  </a:lnTo>
                  <a:lnTo>
                    <a:pt x="1137767" y="239890"/>
                  </a:lnTo>
                  <a:lnTo>
                    <a:pt x="1168565" y="239890"/>
                  </a:lnTo>
                  <a:lnTo>
                    <a:pt x="1168565" y="221957"/>
                  </a:lnTo>
                  <a:lnTo>
                    <a:pt x="1168565" y="220395"/>
                  </a:lnTo>
                  <a:lnTo>
                    <a:pt x="1168565" y="126771"/>
                  </a:lnTo>
                  <a:lnTo>
                    <a:pt x="1168565" y="124485"/>
                  </a:lnTo>
                  <a:lnTo>
                    <a:pt x="1168565" y="56756"/>
                  </a:lnTo>
                  <a:close/>
                </a:path>
                <a:path w="1478915" h="297815">
                  <a:moveTo>
                    <a:pt x="1329080" y="181165"/>
                  </a:moveTo>
                  <a:lnTo>
                    <a:pt x="1327721" y="161912"/>
                  </a:lnTo>
                  <a:lnTo>
                    <a:pt x="1327048" y="152285"/>
                  </a:lnTo>
                  <a:lnTo>
                    <a:pt x="1313764" y="127520"/>
                  </a:lnTo>
                  <a:lnTo>
                    <a:pt x="1312760" y="126771"/>
                  </a:lnTo>
                  <a:lnTo>
                    <a:pt x="1296555" y="114604"/>
                  </a:lnTo>
                  <a:lnTo>
                    <a:pt x="1296555" y="161912"/>
                  </a:lnTo>
                  <a:lnTo>
                    <a:pt x="1220635" y="161912"/>
                  </a:lnTo>
                  <a:lnTo>
                    <a:pt x="1223911" y="148094"/>
                  </a:lnTo>
                  <a:lnTo>
                    <a:pt x="1231938" y="136944"/>
                  </a:lnTo>
                  <a:lnTo>
                    <a:pt x="1244028" y="129489"/>
                  </a:lnTo>
                  <a:lnTo>
                    <a:pt x="1259471" y="126771"/>
                  </a:lnTo>
                  <a:lnTo>
                    <a:pt x="1274394" y="129667"/>
                  </a:lnTo>
                  <a:lnTo>
                    <a:pt x="1285849" y="137414"/>
                  </a:lnTo>
                  <a:lnTo>
                    <a:pt x="1293380" y="148628"/>
                  </a:lnTo>
                  <a:lnTo>
                    <a:pt x="1296555" y="161912"/>
                  </a:lnTo>
                  <a:lnTo>
                    <a:pt x="1296555" y="114604"/>
                  </a:lnTo>
                  <a:lnTo>
                    <a:pt x="1290739" y="110223"/>
                  </a:lnTo>
                  <a:lnTo>
                    <a:pt x="1259471" y="103708"/>
                  </a:lnTo>
                  <a:lnTo>
                    <a:pt x="1229779" y="109347"/>
                  </a:lnTo>
                  <a:lnTo>
                    <a:pt x="1207312" y="124574"/>
                  </a:lnTo>
                  <a:lnTo>
                    <a:pt x="1193076" y="146888"/>
                  </a:lnTo>
                  <a:lnTo>
                    <a:pt x="1188110" y="173736"/>
                  </a:lnTo>
                  <a:lnTo>
                    <a:pt x="1192898" y="201841"/>
                  </a:lnTo>
                  <a:lnTo>
                    <a:pt x="1206881" y="223913"/>
                  </a:lnTo>
                  <a:lnTo>
                    <a:pt x="1229525" y="238340"/>
                  </a:lnTo>
                  <a:lnTo>
                    <a:pt x="1260309" y="243509"/>
                  </a:lnTo>
                  <a:lnTo>
                    <a:pt x="1283347" y="240525"/>
                  </a:lnTo>
                  <a:lnTo>
                    <a:pt x="1303121" y="231800"/>
                  </a:lnTo>
                  <a:lnTo>
                    <a:pt x="1315250" y="220395"/>
                  </a:lnTo>
                  <a:lnTo>
                    <a:pt x="1318183" y="217639"/>
                  </a:lnTo>
                  <a:lnTo>
                    <a:pt x="1327073" y="198361"/>
                  </a:lnTo>
                  <a:lnTo>
                    <a:pt x="1296289" y="198361"/>
                  </a:lnTo>
                  <a:lnTo>
                    <a:pt x="1290904" y="207962"/>
                  </a:lnTo>
                  <a:lnTo>
                    <a:pt x="1283220" y="214858"/>
                  </a:lnTo>
                  <a:lnTo>
                    <a:pt x="1273073" y="219011"/>
                  </a:lnTo>
                  <a:lnTo>
                    <a:pt x="1260309" y="220395"/>
                  </a:lnTo>
                  <a:lnTo>
                    <a:pt x="1242695" y="217182"/>
                  </a:lnTo>
                  <a:lnTo>
                    <a:pt x="1230325" y="208572"/>
                  </a:lnTo>
                  <a:lnTo>
                    <a:pt x="1223035" y="196062"/>
                  </a:lnTo>
                  <a:lnTo>
                    <a:pt x="1220635" y="181165"/>
                  </a:lnTo>
                  <a:lnTo>
                    <a:pt x="1329080" y="181165"/>
                  </a:lnTo>
                  <a:close/>
                </a:path>
                <a:path w="1478915" h="297815">
                  <a:moveTo>
                    <a:pt x="1478572" y="148882"/>
                  </a:moveTo>
                  <a:lnTo>
                    <a:pt x="1448003" y="106578"/>
                  </a:lnTo>
                  <a:lnTo>
                    <a:pt x="1426362" y="103708"/>
                  </a:lnTo>
                  <a:lnTo>
                    <a:pt x="1412379" y="105333"/>
                  </a:lnTo>
                  <a:lnTo>
                    <a:pt x="1399781" y="110020"/>
                  </a:lnTo>
                  <a:lnTo>
                    <a:pt x="1388986" y="117436"/>
                  </a:lnTo>
                  <a:lnTo>
                    <a:pt x="1380439" y="127292"/>
                  </a:lnTo>
                  <a:lnTo>
                    <a:pt x="1379855" y="126771"/>
                  </a:lnTo>
                  <a:lnTo>
                    <a:pt x="1379855" y="107302"/>
                  </a:lnTo>
                  <a:lnTo>
                    <a:pt x="1349019" y="107302"/>
                  </a:lnTo>
                  <a:lnTo>
                    <a:pt x="1349019" y="239890"/>
                  </a:lnTo>
                  <a:lnTo>
                    <a:pt x="1381556" y="239890"/>
                  </a:lnTo>
                  <a:lnTo>
                    <a:pt x="1381556" y="161683"/>
                  </a:lnTo>
                  <a:lnTo>
                    <a:pt x="1384084" y="147993"/>
                  </a:lnTo>
                  <a:lnTo>
                    <a:pt x="1391285" y="136906"/>
                  </a:lnTo>
                  <a:lnTo>
                    <a:pt x="1402537" y="129489"/>
                  </a:lnTo>
                  <a:lnTo>
                    <a:pt x="1414437" y="127292"/>
                  </a:lnTo>
                  <a:lnTo>
                    <a:pt x="1417256" y="126771"/>
                  </a:lnTo>
                  <a:lnTo>
                    <a:pt x="1429740" y="128498"/>
                  </a:lnTo>
                  <a:lnTo>
                    <a:pt x="1438617" y="133858"/>
                  </a:lnTo>
                  <a:lnTo>
                    <a:pt x="1444002" y="143116"/>
                  </a:lnTo>
                  <a:lnTo>
                    <a:pt x="1446034" y="156514"/>
                  </a:lnTo>
                  <a:lnTo>
                    <a:pt x="1446034" y="239890"/>
                  </a:lnTo>
                  <a:lnTo>
                    <a:pt x="1478572" y="239890"/>
                  </a:lnTo>
                  <a:lnTo>
                    <a:pt x="1478572" y="148882"/>
                  </a:lnTo>
                  <a:close/>
                </a:path>
              </a:pathLst>
            </a:custGeom>
            <a:solidFill>
              <a:srgbClr val="FFFFFF"/>
            </a:solidFill>
          </p:spPr>
          <p:txBody>
            <a:bodyPr wrap="square" lIns="0" tIns="0" rIns="0" bIns="0" rtlCol="0"/>
            <a:lstStyle/>
            <a:p>
              <a:endParaRPr sz="1801"/>
            </a:p>
          </p:txBody>
        </p:sp>
      </p:grpSp>
    </p:spTree>
    <p:extLst>
      <p:ext uri="{BB962C8B-B14F-4D97-AF65-F5344CB8AC3E}">
        <p14:creationId xmlns:p14="http://schemas.microsoft.com/office/powerpoint/2010/main" val="686016255"/>
      </p:ext>
    </p:extLst>
  </p:cSld>
  <p:clrMap bg1="lt1" tx1="dk1" bg2="lt2" tx2="dk2" accent1="accent1" accent2="accent2" accent3="accent3" accent4="accent4" accent5="accent5" accent6="accent6" hlink="hlink" folHlink="folHlink"/>
  <p:sldLayoutIdLst>
    <p:sldLayoutId id="2147483651" r:id="rId1"/>
  </p:sldLayoutIdLst>
  <p:hf hdr="0" ftr="0" dt="0"/>
  <p:txStyles>
    <p:titleStyle>
      <a:lvl1pPr algn="l" defTabSz="914411" rtl="0" eaLnBrk="1" latinLnBrk="0" hangingPunct="1">
        <a:lnSpc>
          <a:spcPct val="90000"/>
        </a:lnSpc>
        <a:spcBef>
          <a:spcPct val="0"/>
        </a:spcBef>
        <a:buNone/>
        <a:defRPr sz="6000" b="1" i="0" kern="1200" spc="-149">
          <a:solidFill>
            <a:schemeClr val="bg1"/>
          </a:solidFill>
          <a:latin typeface="Montserrat" pitchFamily="2" charset="77"/>
          <a:ea typeface="+mj-ea"/>
          <a:cs typeface="+mj-cs"/>
        </a:defRPr>
      </a:lvl1pPr>
    </p:titleStyle>
    <p:bodyStyle>
      <a:lvl1pPr marL="0" indent="0" algn="l" defTabSz="914411" rtl="0" eaLnBrk="1" latinLnBrk="0" hangingPunct="1">
        <a:lnSpc>
          <a:spcPct val="90000"/>
        </a:lnSpc>
        <a:spcBef>
          <a:spcPts val="1001"/>
        </a:spcBef>
        <a:buFont typeface="Arial" panose="020B0604020202020204" pitchFamily="34" charset="0"/>
        <a:buNone/>
        <a:defRPr sz="2700" b="1" i="0" kern="1200">
          <a:solidFill>
            <a:srgbClr val="FF8F9A"/>
          </a:solidFill>
          <a:latin typeface="Montserrat" pitchFamily="2" charset="77"/>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96EFA1D2-5570-1D70-5719-AAAFFA437947}"/>
              </a:ext>
            </a:extLst>
          </p:cNvPr>
          <p:cNvSpPr/>
          <p:nvPr userDrawn="1"/>
        </p:nvSpPr>
        <p:spPr>
          <a:xfrm>
            <a:off x="10686267" y="6349301"/>
            <a:ext cx="180340" cy="138430"/>
          </a:xfrm>
          <a:custGeom>
            <a:avLst/>
            <a:gdLst/>
            <a:ahLst/>
            <a:cxnLst/>
            <a:rect l="l" t="t" r="r" b="b"/>
            <a:pathLst>
              <a:path w="180340" h="138429">
                <a:moveTo>
                  <a:pt x="180174" y="84048"/>
                </a:moveTo>
                <a:lnTo>
                  <a:pt x="164922" y="76746"/>
                </a:lnTo>
                <a:lnTo>
                  <a:pt x="132829" y="61379"/>
                </a:lnTo>
                <a:lnTo>
                  <a:pt x="93967" y="61379"/>
                </a:lnTo>
                <a:lnTo>
                  <a:pt x="89954" y="66179"/>
                </a:lnTo>
                <a:lnTo>
                  <a:pt x="80378" y="61125"/>
                </a:lnTo>
                <a:lnTo>
                  <a:pt x="65189" y="58559"/>
                </a:lnTo>
                <a:lnTo>
                  <a:pt x="50025" y="61125"/>
                </a:lnTo>
                <a:lnTo>
                  <a:pt x="49568" y="53428"/>
                </a:lnTo>
                <a:lnTo>
                  <a:pt x="136690" y="53428"/>
                </a:lnTo>
                <a:lnTo>
                  <a:pt x="133642" y="23863"/>
                </a:lnTo>
                <a:lnTo>
                  <a:pt x="89789" y="838"/>
                </a:lnTo>
                <a:lnTo>
                  <a:pt x="26631" y="0"/>
                </a:lnTo>
                <a:lnTo>
                  <a:pt x="7188" y="254"/>
                </a:lnTo>
                <a:lnTo>
                  <a:pt x="0" y="419"/>
                </a:lnTo>
                <a:lnTo>
                  <a:pt x="0" y="53848"/>
                </a:lnTo>
                <a:lnTo>
                  <a:pt x="47345" y="76517"/>
                </a:lnTo>
                <a:lnTo>
                  <a:pt x="86207" y="76517"/>
                </a:lnTo>
                <a:lnTo>
                  <a:pt x="90220" y="71729"/>
                </a:lnTo>
                <a:lnTo>
                  <a:pt x="99771" y="76746"/>
                </a:lnTo>
                <a:lnTo>
                  <a:pt x="114947" y="79336"/>
                </a:lnTo>
                <a:lnTo>
                  <a:pt x="130175" y="76746"/>
                </a:lnTo>
                <a:lnTo>
                  <a:pt x="130581" y="84467"/>
                </a:lnTo>
                <a:lnTo>
                  <a:pt x="43484" y="84467"/>
                </a:lnTo>
                <a:lnTo>
                  <a:pt x="46520" y="114033"/>
                </a:lnTo>
                <a:lnTo>
                  <a:pt x="90398" y="137058"/>
                </a:lnTo>
                <a:lnTo>
                  <a:pt x="153543" y="137909"/>
                </a:lnTo>
                <a:lnTo>
                  <a:pt x="172999" y="137655"/>
                </a:lnTo>
                <a:lnTo>
                  <a:pt x="180174" y="137477"/>
                </a:lnTo>
                <a:lnTo>
                  <a:pt x="180174" y="84048"/>
                </a:lnTo>
                <a:close/>
              </a:path>
            </a:pathLst>
          </a:custGeom>
          <a:solidFill>
            <a:schemeClr val="bg1"/>
          </a:solidFill>
        </p:spPr>
        <p:txBody>
          <a:bodyPr wrap="square" lIns="0" tIns="0" rIns="0" bIns="0" rtlCol="0"/>
          <a:lstStyle/>
          <a:p>
            <a:endParaRPr sz="1801"/>
          </a:p>
        </p:txBody>
      </p:sp>
      <p:sp>
        <p:nvSpPr>
          <p:cNvPr id="12" name="object 4">
            <a:extLst>
              <a:ext uri="{FF2B5EF4-FFF2-40B4-BE49-F238E27FC236}">
                <a16:creationId xmlns:a16="http://schemas.microsoft.com/office/drawing/2014/main" id="{D0202973-8B6B-9B99-38D9-357ADB7676EF}"/>
              </a:ext>
            </a:extLst>
          </p:cNvPr>
          <p:cNvSpPr/>
          <p:nvPr userDrawn="1"/>
        </p:nvSpPr>
        <p:spPr>
          <a:xfrm>
            <a:off x="10686267" y="6508787"/>
            <a:ext cx="180340" cy="138430"/>
          </a:xfrm>
          <a:custGeom>
            <a:avLst/>
            <a:gdLst/>
            <a:ahLst/>
            <a:cxnLst/>
            <a:rect l="l" t="t" r="r" b="b"/>
            <a:pathLst>
              <a:path w="180340" h="138429">
                <a:moveTo>
                  <a:pt x="180174" y="419"/>
                </a:moveTo>
                <a:lnTo>
                  <a:pt x="172999" y="254"/>
                </a:lnTo>
                <a:lnTo>
                  <a:pt x="153543" y="0"/>
                </a:lnTo>
                <a:lnTo>
                  <a:pt x="124968" y="63"/>
                </a:lnTo>
                <a:lnTo>
                  <a:pt x="65582" y="2527"/>
                </a:lnTo>
                <a:lnTo>
                  <a:pt x="43484" y="53454"/>
                </a:lnTo>
                <a:lnTo>
                  <a:pt x="130581" y="53454"/>
                </a:lnTo>
                <a:lnTo>
                  <a:pt x="130175" y="61125"/>
                </a:lnTo>
                <a:lnTo>
                  <a:pt x="114947" y="58559"/>
                </a:lnTo>
                <a:lnTo>
                  <a:pt x="99771" y="61125"/>
                </a:lnTo>
                <a:lnTo>
                  <a:pt x="90208" y="66179"/>
                </a:lnTo>
                <a:lnTo>
                  <a:pt x="86207" y="61379"/>
                </a:lnTo>
                <a:lnTo>
                  <a:pt x="47345" y="61379"/>
                </a:lnTo>
                <a:lnTo>
                  <a:pt x="0" y="84048"/>
                </a:lnTo>
                <a:lnTo>
                  <a:pt x="0" y="137502"/>
                </a:lnTo>
                <a:lnTo>
                  <a:pt x="7188" y="137680"/>
                </a:lnTo>
                <a:lnTo>
                  <a:pt x="26631" y="137922"/>
                </a:lnTo>
                <a:lnTo>
                  <a:pt x="55219" y="137858"/>
                </a:lnTo>
                <a:lnTo>
                  <a:pt x="114592" y="135394"/>
                </a:lnTo>
                <a:lnTo>
                  <a:pt x="136690" y="84505"/>
                </a:lnTo>
                <a:lnTo>
                  <a:pt x="49568" y="84505"/>
                </a:lnTo>
                <a:lnTo>
                  <a:pt x="50025" y="76796"/>
                </a:lnTo>
                <a:lnTo>
                  <a:pt x="65189" y="79336"/>
                </a:lnTo>
                <a:lnTo>
                  <a:pt x="80378" y="76796"/>
                </a:lnTo>
                <a:lnTo>
                  <a:pt x="89966" y="71742"/>
                </a:lnTo>
                <a:lnTo>
                  <a:pt x="93967" y="76517"/>
                </a:lnTo>
                <a:lnTo>
                  <a:pt x="132829" y="76517"/>
                </a:lnTo>
                <a:lnTo>
                  <a:pt x="164973" y="61125"/>
                </a:lnTo>
                <a:lnTo>
                  <a:pt x="180174" y="53848"/>
                </a:lnTo>
                <a:lnTo>
                  <a:pt x="180174" y="419"/>
                </a:lnTo>
                <a:close/>
              </a:path>
            </a:pathLst>
          </a:custGeom>
          <a:solidFill>
            <a:schemeClr val="bg1"/>
          </a:solidFill>
        </p:spPr>
        <p:txBody>
          <a:bodyPr wrap="square" lIns="0" tIns="0" rIns="0" bIns="0" rtlCol="0"/>
          <a:lstStyle/>
          <a:p>
            <a:endParaRPr sz="1801"/>
          </a:p>
        </p:txBody>
      </p:sp>
      <p:sp>
        <p:nvSpPr>
          <p:cNvPr id="13" name="object 5">
            <a:extLst>
              <a:ext uri="{FF2B5EF4-FFF2-40B4-BE49-F238E27FC236}">
                <a16:creationId xmlns:a16="http://schemas.microsoft.com/office/drawing/2014/main" id="{ACF33941-93F3-2853-4AB6-C75BF9562C55}"/>
              </a:ext>
            </a:extLst>
          </p:cNvPr>
          <p:cNvSpPr/>
          <p:nvPr userDrawn="1"/>
        </p:nvSpPr>
        <p:spPr>
          <a:xfrm>
            <a:off x="10491421" y="6349301"/>
            <a:ext cx="180340" cy="138430"/>
          </a:xfrm>
          <a:custGeom>
            <a:avLst/>
            <a:gdLst/>
            <a:ahLst/>
            <a:cxnLst/>
            <a:rect l="l" t="t" r="r" b="b"/>
            <a:pathLst>
              <a:path w="180340" h="138429">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Lst>
          </a:custGeom>
          <a:solidFill>
            <a:schemeClr val="bg1"/>
          </a:solidFill>
        </p:spPr>
        <p:txBody>
          <a:bodyPr wrap="square" lIns="0" tIns="0" rIns="0" bIns="0" rtlCol="0"/>
          <a:lstStyle/>
          <a:p>
            <a:endParaRPr sz="1801"/>
          </a:p>
        </p:txBody>
      </p:sp>
      <p:sp>
        <p:nvSpPr>
          <p:cNvPr id="14" name="object 6">
            <a:extLst>
              <a:ext uri="{FF2B5EF4-FFF2-40B4-BE49-F238E27FC236}">
                <a16:creationId xmlns:a16="http://schemas.microsoft.com/office/drawing/2014/main" id="{9F39F872-ED12-EA3F-34BB-84914F7B1455}"/>
              </a:ext>
            </a:extLst>
          </p:cNvPr>
          <p:cNvSpPr/>
          <p:nvPr userDrawn="1"/>
        </p:nvSpPr>
        <p:spPr>
          <a:xfrm>
            <a:off x="10491421" y="6508787"/>
            <a:ext cx="180340" cy="138430"/>
          </a:xfrm>
          <a:custGeom>
            <a:avLst/>
            <a:gdLst/>
            <a:ahLst/>
            <a:cxnLst/>
            <a:rect l="l" t="t" r="r" b="b"/>
            <a:pathLst>
              <a:path w="180340" h="138429">
                <a:moveTo>
                  <a:pt x="180187" y="84048"/>
                </a:moveTo>
                <a:lnTo>
                  <a:pt x="165036" y="76796"/>
                </a:lnTo>
                <a:lnTo>
                  <a:pt x="132816" y="61379"/>
                </a:lnTo>
                <a:lnTo>
                  <a:pt x="93967" y="61379"/>
                </a:lnTo>
                <a:lnTo>
                  <a:pt x="89966" y="66167"/>
                </a:lnTo>
                <a:lnTo>
                  <a:pt x="80416" y="61125"/>
                </a:lnTo>
                <a:lnTo>
                  <a:pt x="65227" y="58559"/>
                </a:lnTo>
                <a:lnTo>
                  <a:pt x="50025" y="61125"/>
                </a:lnTo>
                <a:lnTo>
                  <a:pt x="49593" y="53454"/>
                </a:lnTo>
                <a:lnTo>
                  <a:pt x="136690" y="53454"/>
                </a:lnTo>
                <a:lnTo>
                  <a:pt x="133642" y="23901"/>
                </a:lnTo>
                <a:lnTo>
                  <a:pt x="127736" y="8572"/>
                </a:lnTo>
                <a:lnTo>
                  <a:pt x="114579" y="2527"/>
                </a:lnTo>
                <a:lnTo>
                  <a:pt x="89776" y="838"/>
                </a:lnTo>
                <a:lnTo>
                  <a:pt x="55219" y="63"/>
                </a:lnTo>
                <a:lnTo>
                  <a:pt x="26644" y="0"/>
                </a:lnTo>
                <a:lnTo>
                  <a:pt x="7188" y="254"/>
                </a:lnTo>
                <a:lnTo>
                  <a:pt x="0" y="419"/>
                </a:lnTo>
                <a:lnTo>
                  <a:pt x="0" y="53848"/>
                </a:lnTo>
                <a:lnTo>
                  <a:pt x="47345" y="76517"/>
                </a:lnTo>
                <a:lnTo>
                  <a:pt x="86207" y="76517"/>
                </a:lnTo>
                <a:lnTo>
                  <a:pt x="90208" y="71755"/>
                </a:lnTo>
                <a:lnTo>
                  <a:pt x="99758" y="76796"/>
                </a:lnTo>
                <a:lnTo>
                  <a:pt x="114973" y="79336"/>
                </a:lnTo>
                <a:lnTo>
                  <a:pt x="130149" y="76796"/>
                </a:lnTo>
                <a:lnTo>
                  <a:pt x="130594" y="84505"/>
                </a:lnTo>
                <a:lnTo>
                  <a:pt x="43472" y="84505"/>
                </a:lnTo>
                <a:lnTo>
                  <a:pt x="46520" y="114046"/>
                </a:lnTo>
                <a:lnTo>
                  <a:pt x="90411" y="137058"/>
                </a:lnTo>
                <a:lnTo>
                  <a:pt x="153555" y="137922"/>
                </a:lnTo>
                <a:lnTo>
                  <a:pt x="172999" y="137680"/>
                </a:lnTo>
                <a:lnTo>
                  <a:pt x="180187" y="137502"/>
                </a:lnTo>
                <a:lnTo>
                  <a:pt x="180187" y="84048"/>
                </a:lnTo>
                <a:close/>
              </a:path>
            </a:pathLst>
          </a:custGeom>
          <a:solidFill>
            <a:schemeClr val="bg1"/>
          </a:solidFill>
        </p:spPr>
        <p:txBody>
          <a:bodyPr wrap="square" lIns="0" tIns="0" rIns="0" bIns="0" rtlCol="0"/>
          <a:lstStyle/>
          <a:p>
            <a:endParaRPr sz="1801"/>
          </a:p>
        </p:txBody>
      </p:sp>
      <p:sp>
        <p:nvSpPr>
          <p:cNvPr id="4" name="Slide Number Placeholder 5">
            <a:extLst>
              <a:ext uri="{FF2B5EF4-FFF2-40B4-BE49-F238E27FC236}">
                <a16:creationId xmlns:a16="http://schemas.microsoft.com/office/drawing/2014/main" id="{E94B5185-7CBA-7094-0E6A-467697DC5E2B}"/>
              </a:ext>
            </a:extLst>
          </p:cNvPr>
          <p:cNvSpPr>
            <a:spLocks noGrp="1"/>
          </p:cNvSpPr>
          <p:nvPr>
            <p:ph type="sldNum" sz="quarter" idx="4"/>
          </p:nvPr>
        </p:nvSpPr>
        <p:spPr>
          <a:xfrm>
            <a:off x="9774189" y="6437232"/>
            <a:ext cx="694862" cy="365125"/>
          </a:xfrm>
          <a:prstGeom prst="rect">
            <a:avLst/>
          </a:prstGeom>
        </p:spPr>
        <p:txBody>
          <a:bodyPr vert="horz" lIns="91440" tIns="45720" rIns="91440" bIns="45720" rtlCol="0" anchor="ctr"/>
          <a:lstStyle>
            <a:lvl1pPr algn="r">
              <a:defRPr sz="1200">
                <a:solidFill>
                  <a:srgbClr val="918C8A"/>
                </a:solidFill>
              </a:defRPr>
            </a:lvl1pPr>
          </a:lstStyle>
          <a:p>
            <a:fld id="{983CACB7-BD5B-E04E-9F7F-67AC39F2F8F1}" type="slidenum">
              <a:rPr lang="en-US" smtClean="0"/>
              <a:pPr/>
              <a:t>‹#›</a:t>
            </a:fld>
            <a:endParaRPr lang="en-US"/>
          </a:p>
        </p:txBody>
      </p:sp>
      <p:grpSp>
        <p:nvGrpSpPr>
          <p:cNvPr id="5" name="Group 4">
            <a:extLst>
              <a:ext uri="{FF2B5EF4-FFF2-40B4-BE49-F238E27FC236}">
                <a16:creationId xmlns:a16="http://schemas.microsoft.com/office/drawing/2014/main" id="{A41B3561-54FD-EFB3-FA7C-0E02EB4C0BEF}"/>
              </a:ext>
            </a:extLst>
          </p:cNvPr>
          <p:cNvGrpSpPr>
            <a:grpSpLocks noChangeAspect="1"/>
          </p:cNvGrpSpPr>
          <p:nvPr userDrawn="1"/>
        </p:nvGrpSpPr>
        <p:grpSpPr>
          <a:xfrm>
            <a:off x="10776655" y="6473889"/>
            <a:ext cx="1183212" cy="238333"/>
            <a:chOff x="10491420" y="6349301"/>
            <a:chExt cx="1479013" cy="297916"/>
          </a:xfrm>
        </p:grpSpPr>
        <p:sp>
          <p:nvSpPr>
            <p:cNvPr id="6" name="object 3">
              <a:extLst>
                <a:ext uri="{FF2B5EF4-FFF2-40B4-BE49-F238E27FC236}">
                  <a16:creationId xmlns:a16="http://schemas.microsoft.com/office/drawing/2014/main" id="{2E186AC9-D1BA-1442-4B7C-79CAB2C7D579}"/>
                </a:ext>
              </a:extLst>
            </p:cNvPr>
            <p:cNvSpPr/>
            <p:nvPr userDrawn="1"/>
          </p:nvSpPr>
          <p:spPr>
            <a:xfrm>
              <a:off x="10686263" y="6349301"/>
              <a:ext cx="180340" cy="138430"/>
            </a:xfrm>
            <a:custGeom>
              <a:avLst/>
              <a:gdLst/>
              <a:ahLst/>
              <a:cxnLst/>
              <a:rect l="l" t="t" r="r" b="b"/>
              <a:pathLst>
                <a:path w="180340" h="138429">
                  <a:moveTo>
                    <a:pt x="180174" y="84048"/>
                  </a:moveTo>
                  <a:lnTo>
                    <a:pt x="164922" y="76746"/>
                  </a:lnTo>
                  <a:lnTo>
                    <a:pt x="132829" y="61379"/>
                  </a:lnTo>
                  <a:lnTo>
                    <a:pt x="93967" y="61379"/>
                  </a:lnTo>
                  <a:lnTo>
                    <a:pt x="89954" y="66179"/>
                  </a:lnTo>
                  <a:lnTo>
                    <a:pt x="80378" y="61125"/>
                  </a:lnTo>
                  <a:lnTo>
                    <a:pt x="65189" y="58559"/>
                  </a:lnTo>
                  <a:lnTo>
                    <a:pt x="50025" y="61125"/>
                  </a:lnTo>
                  <a:lnTo>
                    <a:pt x="49568" y="53428"/>
                  </a:lnTo>
                  <a:lnTo>
                    <a:pt x="136690" y="53428"/>
                  </a:lnTo>
                  <a:lnTo>
                    <a:pt x="133642" y="23863"/>
                  </a:lnTo>
                  <a:lnTo>
                    <a:pt x="89789" y="838"/>
                  </a:lnTo>
                  <a:lnTo>
                    <a:pt x="26631" y="0"/>
                  </a:lnTo>
                  <a:lnTo>
                    <a:pt x="7188" y="254"/>
                  </a:lnTo>
                  <a:lnTo>
                    <a:pt x="0" y="419"/>
                  </a:lnTo>
                  <a:lnTo>
                    <a:pt x="0" y="53848"/>
                  </a:lnTo>
                  <a:lnTo>
                    <a:pt x="47345" y="76517"/>
                  </a:lnTo>
                  <a:lnTo>
                    <a:pt x="86207" y="76517"/>
                  </a:lnTo>
                  <a:lnTo>
                    <a:pt x="90220" y="71729"/>
                  </a:lnTo>
                  <a:lnTo>
                    <a:pt x="99771" y="76746"/>
                  </a:lnTo>
                  <a:lnTo>
                    <a:pt x="114947" y="79336"/>
                  </a:lnTo>
                  <a:lnTo>
                    <a:pt x="130175" y="76746"/>
                  </a:lnTo>
                  <a:lnTo>
                    <a:pt x="130581" y="84467"/>
                  </a:lnTo>
                  <a:lnTo>
                    <a:pt x="43484" y="84467"/>
                  </a:lnTo>
                  <a:lnTo>
                    <a:pt x="46520" y="114033"/>
                  </a:lnTo>
                  <a:lnTo>
                    <a:pt x="90398" y="137058"/>
                  </a:lnTo>
                  <a:lnTo>
                    <a:pt x="153543" y="137909"/>
                  </a:lnTo>
                  <a:lnTo>
                    <a:pt x="172999" y="137655"/>
                  </a:lnTo>
                  <a:lnTo>
                    <a:pt x="180174" y="137477"/>
                  </a:lnTo>
                  <a:lnTo>
                    <a:pt x="180174" y="84048"/>
                  </a:lnTo>
                  <a:close/>
                </a:path>
              </a:pathLst>
            </a:custGeom>
            <a:solidFill>
              <a:srgbClr val="2A354C"/>
            </a:solidFill>
          </p:spPr>
          <p:txBody>
            <a:bodyPr wrap="square" lIns="0" tIns="0" rIns="0" bIns="0" rtlCol="0"/>
            <a:lstStyle/>
            <a:p>
              <a:endParaRPr sz="1801"/>
            </a:p>
          </p:txBody>
        </p:sp>
        <p:sp>
          <p:nvSpPr>
            <p:cNvPr id="7" name="object 4">
              <a:extLst>
                <a:ext uri="{FF2B5EF4-FFF2-40B4-BE49-F238E27FC236}">
                  <a16:creationId xmlns:a16="http://schemas.microsoft.com/office/drawing/2014/main" id="{C259CD67-173F-24CE-8592-D54CA9496C87}"/>
                </a:ext>
              </a:extLst>
            </p:cNvPr>
            <p:cNvSpPr/>
            <p:nvPr userDrawn="1"/>
          </p:nvSpPr>
          <p:spPr>
            <a:xfrm>
              <a:off x="10686263" y="6508787"/>
              <a:ext cx="180340" cy="138430"/>
            </a:xfrm>
            <a:custGeom>
              <a:avLst/>
              <a:gdLst/>
              <a:ahLst/>
              <a:cxnLst/>
              <a:rect l="l" t="t" r="r" b="b"/>
              <a:pathLst>
                <a:path w="180340" h="138429">
                  <a:moveTo>
                    <a:pt x="180174" y="419"/>
                  </a:moveTo>
                  <a:lnTo>
                    <a:pt x="172999" y="254"/>
                  </a:lnTo>
                  <a:lnTo>
                    <a:pt x="153543" y="0"/>
                  </a:lnTo>
                  <a:lnTo>
                    <a:pt x="124968" y="63"/>
                  </a:lnTo>
                  <a:lnTo>
                    <a:pt x="65582" y="2527"/>
                  </a:lnTo>
                  <a:lnTo>
                    <a:pt x="43484" y="53454"/>
                  </a:lnTo>
                  <a:lnTo>
                    <a:pt x="130581" y="53454"/>
                  </a:lnTo>
                  <a:lnTo>
                    <a:pt x="130175" y="61125"/>
                  </a:lnTo>
                  <a:lnTo>
                    <a:pt x="114947" y="58559"/>
                  </a:lnTo>
                  <a:lnTo>
                    <a:pt x="99771" y="61125"/>
                  </a:lnTo>
                  <a:lnTo>
                    <a:pt x="90208" y="66179"/>
                  </a:lnTo>
                  <a:lnTo>
                    <a:pt x="86207" y="61379"/>
                  </a:lnTo>
                  <a:lnTo>
                    <a:pt x="47345" y="61379"/>
                  </a:lnTo>
                  <a:lnTo>
                    <a:pt x="0" y="84048"/>
                  </a:lnTo>
                  <a:lnTo>
                    <a:pt x="0" y="137502"/>
                  </a:lnTo>
                  <a:lnTo>
                    <a:pt x="7188" y="137680"/>
                  </a:lnTo>
                  <a:lnTo>
                    <a:pt x="26631" y="137922"/>
                  </a:lnTo>
                  <a:lnTo>
                    <a:pt x="55219" y="137858"/>
                  </a:lnTo>
                  <a:lnTo>
                    <a:pt x="114592" y="135394"/>
                  </a:lnTo>
                  <a:lnTo>
                    <a:pt x="136690" y="84505"/>
                  </a:lnTo>
                  <a:lnTo>
                    <a:pt x="49568" y="84505"/>
                  </a:lnTo>
                  <a:lnTo>
                    <a:pt x="50025" y="76796"/>
                  </a:lnTo>
                  <a:lnTo>
                    <a:pt x="65189" y="79336"/>
                  </a:lnTo>
                  <a:lnTo>
                    <a:pt x="80378" y="76796"/>
                  </a:lnTo>
                  <a:lnTo>
                    <a:pt x="89966" y="71742"/>
                  </a:lnTo>
                  <a:lnTo>
                    <a:pt x="93967" y="76517"/>
                  </a:lnTo>
                  <a:lnTo>
                    <a:pt x="132829" y="76517"/>
                  </a:lnTo>
                  <a:lnTo>
                    <a:pt x="164973" y="61125"/>
                  </a:lnTo>
                  <a:lnTo>
                    <a:pt x="180174" y="53848"/>
                  </a:lnTo>
                  <a:lnTo>
                    <a:pt x="180174" y="419"/>
                  </a:lnTo>
                  <a:close/>
                </a:path>
              </a:pathLst>
            </a:custGeom>
            <a:solidFill>
              <a:srgbClr val="2A354C"/>
            </a:solidFill>
          </p:spPr>
          <p:txBody>
            <a:bodyPr wrap="square" lIns="0" tIns="0" rIns="0" bIns="0" rtlCol="0"/>
            <a:lstStyle/>
            <a:p>
              <a:endParaRPr sz="1801"/>
            </a:p>
          </p:txBody>
        </p:sp>
        <p:sp>
          <p:nvSpPr>
            <p:cNvPr id="8" name="object 5">
              <a:extLst>
                <a:ext uri="{FF2B5EF4-FFF2-40B4-BE49-F238E27FC236}">
                  <a16:creationId xmlns:a16="http://schemas.microsoft.com/office/drawing/2014/main" id="{A2B497F1-F817-2DB6-4F5E-C35A3499D9F5}"/>
                </a:ext>
              </a:extLst>
            </p:cNvPr>
            <p:cNvSpPr/>
            <p:nvPr userDrawn="1"/>
          </p:nvSpPr>
          <p:spPr>
            <a:xfrm>
              <a:off x="10491420" y="6349301"/>
              <a:ext cx="180340" cy="138430"/>
            </a:xfrm>
            <a:custGeom>
              <a:avLst/>
              <a:gdLst/>
              <a:ahLst/>
              <a:cxnLst/>
              <a:rect l="l" t="t" r="r" b="b"/>
              <a:pathLst>
                <a:path w="180340" h="138429">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Lst>
            </a:custGeom>
            <a:solidFill>
              <a:srgbClr val="2A354C"/>
            </a:solidFill>
          </p:spPr>
          <p:txBody>
            <a:bodyPr wrap="square" lIns="0" tIns="0" rIns="0" bIns="0" rtlCol="0"/>
            <a:lstStyle/>
            <a:p>
              <a:endParaRPr sz="1801"/>
            </a:p>
          </p:txBody>
        </p:sp>
        <p:sp>
          <p:nvSpPr>
            <p:cNvPr id="9" name="object 6">
              <a:extLst>
                <a:ext uri="{FF2B5EF4-FFF2-40B4-BE49-F238E27FC236}">
                  <a16:creationId xmlns:a16="http://schemas.microsoft.com/office/drawing/2014/main" id="{1591C94B-7A6E-6C17-211C-4D037D4BA018}"/>
                </a:ext>
              </a:extLst>
            </p:cNvPr>
            <p:cNvSpPr/>
            <p:nvPr userDrawn="1"/>
          </p:nvSpPr>
          <p:spPr>
            <a:xfrm>
              <a:off x="10491420" y="6508787"/>
              <a:ext cx="180340" cy="138430"/>
            </a:xfrm>
            <a:custGeom>
              <a:avLst/>
              <a:gdLst/>
              <a:ahLst/>
              <a:cxnLst/>
              <a:rect l="l" t="t" r="r" b="b"/>
              <a:pathLst>
                <a:path w="180340" h="138429">
                  <a:moveTo>
                    <a:pt x="180187" y="84048"/>
                  </a:moveTo>
                  <a:lnTo>
                    <a:pt x="165036" y="76796"/>
                  </a:lnTo>
                  <a:lnTo>
                    <a:pt x="132816" y="61379"/>
                  </a:lnTo>
                  <a:lnTo>
                    <a:pt x="93967" y="61379"/>
                  </a:lnTo>
                  <a:lnTo>
                    <a:pt x="89966" y="66167"/>
                  </a:lnTo>
                  <a:lnTo>
                    <a:pt x="80416" y="61125"/>
                  </a:lnTo>
                  <a:lnTo>
                    <a:pt x="65227" y="58559"/>
                  </a:lnTo>
                  <a:lnTo>
                    <a:pt x="50025" y="61125"/>
                  </a:lnTo>
                  <a:lnTo>
                    <a:pt x="49593" y="53454"/>
                  </a:lnTo>
                  <a:lnTo>
                    <a:pt x="136690" y="53454"/>
                  </a:lnTo>
                  <a:lnTo>
                    <a:pt x="133642" y="23901"/>
                  </a:lnTo>
                  <a:lnTo>
                    <a:pt x="127736" y="8572"/>
                  </a:lnTo>
                  <a:lnTo>
                    <a:pt x="114579" y="2527"/>
                  </a:lnTo>
                  <a:lnTo>
                    <a:pt x="89776" y="838"/>
                  </a:lnTo>
                  <a:lnTo>
                    <a:pt x="55219" y="63"/>
                  </a:lnTo>
                  <a:lnTo>
                    <a:pt x="26644" y="0"/>
                  </a:lnTo>
                  <a:lnTo>
                    <a:pt x="7188" y="254"/>
                  </a:lnTo>
                  <a:lnTo>
                    <a:pt x="0" y="419"/>
                  </a:lnTo>
                  <a:lnTo>
                    <a:pt x="0" y="53848"/>
                  </a:lnTo>
                  <a:lnTo>
                    <a:pt x="47345" y="76517"/>
                  </a:lnTo>
                  <a:lnTo>
                    <a:pt x="86207" y="76517"/>
                  </a:lnTo>
                  <a:lnTo>
                    <a:pt x="90208" y="71755"/>
                  </a:lnTo>
                  <a:lnTo>
                    <a:pt x="99758" y="76796"/>
                  </a:lnTo>
                  <a:lnTo>
                    <a:pt x="114973" y="79336"/>
                  </a:lnTo>
                  <a:lnTo>
                    <a:pt x="130149" y="76796"/>
                  </a:lnTo>
                  <a:lnTo>
                    <a:pt x="130594" y="84505"/>
                  </a:lnTo>
                  <a:lnTo>
                    <a:pt x="43472" y="84505"/>
                  </a:lnTo>
                  <a:lnTo>
                    <a:pt x="46520" y="114046"/>
                  </a:lnTo>
                  <a:lnTo>
                    <a:pt x="90411" y="137058"/>
                  </a:lnTo>
                  <a:lnTo>
                    <a:pt x="153555" y="137922"/>
                  </a:lnTo>
                  <a:lnTo>
                    <a:pt x="172999" y="137680"/>
                  </a:lnTo>
                  <a:lnTo>
                    <a:pt x="180187" y="137502"/>
                  </a:lnTo>
                  <a:lnTo>
                    <a:pt x="180187" y="84048"/>
                  </a:lnTo>
                  <a:close/>
                </a:path>
              </a:pathLst>
            </a:custGeom>
            <a:solidFill>
              <a:srgbClr val="2A354C"/>
            </a:solidFill>
          </p:spPr>
          <p:txBody>
            <a:bodyPr wrap="square" lIns="0" tIns="0" rIns="0" bIns="0" rtlCol="0"/>
            <a:lstStyle/>
            <a:p>
              <a:endParaRPr sz="1801"/>
            </a:p>
          </p:txBody>
        </p:sp>
        <p:sp>
          <p:nvSpPr>
            <p:cNvPr id="10" name="object 7">
              <a:extLst>
                <a:ext uri="{FF2B5EF4-FFF2-40B4-BE49-F238E27FC236}">
                  <a16:creationId xmlns:a16="http://schemas.microsoft.com/office/drawing/2014/main" id="{9B179B69-A292-3E0A-F513-DF43E4586AE6}"/>
                </a:ext>
              </a:extLst>
            </p:cNvPr>
            <p:cNvSpPr/>
            <p:nvPr userDrawn="1"/>
          </p:nvSpPr>
          <p:spPr>
            <a:xfrm>
              <a:off x="10921413" y="6406053"/>
              <a:ext cx="1049020" cy="187960"/>
            </a:xfrm>
            <a:custGeom>
              <a:avLst/>
              <a:gdLst/>
              <a:ahLst/>
              <a:cxnLst/>
              <a:rect l="l" t="t" r="r" b="b"/>
              <a:pathLst>
                <a:path w="1049020" h="187959">
                  <a:moveTo>
                    <a:pt x="95034" y="533"/>
                  </a:moveTo>
                  <a:lnTo>
                    <a:pt x="55094" y="7965"/>
                  </a:lnTo>
                  <a:lnTo>
                    <a:pt x="25214" y="28138"/>
                  </a:lnTo>
                  <a:lnTo>
                    <a:pt x="6485" y="57867"/>
                  </a:lnTo>
                  <a:lnTo>
                    <a:pt x="0" y="93967"/>
                  </a:lnTo>
                  <a:lnTo>
                    <a:pt x="6485" y="130074"/>
                  </a:lnTo>
                  <a:lnTo>
                    <a:pt x="25214" y="159807"/>
                  </a:lnTo>
                  <a:lnTo>
                    <a:pt x="55094" y="179981"/>
                  </a:lnTo>
                  <a:lnTo>
                    <a:pt x="95034" y="187413"/>
                  </a:lnTo>
                  <a:lnTo>
                    <a:pt x="128124" y="182138"/>
                  </a:lnTo>
                  <a:lnTo>
                    <a:pt x="154262" y="167327"/>
                  </a:lnTo>
                  <a:lnTo>
                    <a:pt x="158418" y="161950"/>
                  </a:lnTo>
                  <a:lnTo>
                    <a:pt x="95034" y="161950"/>
                  </a:lnTo>
                  <a:lnTo>
                    <a:pt x="67676" y="156141"/>
                  </a:lnTo>
                  <a:lnTo>
                    <a:pt x="48945" y="140793"/>
                  </a:lnTo>
                  <a:lnTo>
                    <a:pt x="38187" y="119028"/>
                  </a:lnTo>
                  <a:lnTo>
                    <a:pt x="34747" y="93967"/>
                  </a:lnTo>
                  <a:lnTo>
                    <a:pt x="38187" y="68896"/>
                  </a:lnTo>
                  <a:lnTo>
                    <a:pt x="48945" y="47137"/>
                  </a:lnTo>
                  <a:lnTo>
                    <a:pt x="67676" y="31800"/>
                  </a:lnTo>
                  <a:lnTo>
                    <a:pt x="95034" y="25996"/>
                  </a:lnTo>
                  <a:lnTo>
                    <a:pt x="161264" y="25996"/>
                  </a:lnTo>
                  <a:lnTo>
                    <a:pt x="152350" y="16678"/>
                  </a:lnTo>
                  <a:lnTo>
                    <a:pt x="126480" y="4754"/>
                  </a:lnTo>
                  <a:lnTo>
                    <a:pt x="95034" y="533"/>
                  </a:lnTo>
                  <a:close/>
                </a:path>
                <a:path w="1049020" h="187959">
                  <a:moveTo>
                    <a:pt x="179514" y="115188"/>
                  </a:moveTo>
                  <a:lnTo>
                    <a:pt x="145605" y="115188"/>
                  </a:lnTo>
                  <a:lnTo>
                    <a:pt x="140873" y="133473"/>
                  </a:lnTo>
                  <a:lnTo>
                    <a:pt x="130849" y="148328"/>
                  </a:lnTo>
                  <a:lnTo>
                    <a:pt x="115560" y="158303"/>
                  </a:lnTo>
                  <a:lnTo>
                    <a:pt x="95034" y="161950"/>
                  </a:lnTo>
                  <a:lnTo>
                    <a:pt x="158418" y="161950"/>
                  </a:lnTo>
                  <a:lnTo>
                    <a:pt x="171906" y="144503"/>
                  </a:lnTo>
                  <a:lnTo>
                    <a:pt x="179514" y="115188"/>
                  </a:lnTo>
                  <a:close/>
                </a:path>
                <a:path w="1049020" h="187959">
                  <a:moveTo>
                    <a:pt x="161264" y="25996"/>
                  </a:moveTo>
                  <a:lnTo>
                    <a:pt x="95034" y="25996"/>
                  </a:lnTo>
                  <a:lnTo>
                    <a:pt x="114130" y="28660"/>
                  </a:lnTo>
                  <a:lnTo>
                    <a:pt x="128411" y="36058"/>
                  </a:lnTo>
                  <a:lnTo>
                    <a:pt x="138369" y="47299"/>
                  </a:lnTo>
                  <a:lnTo>
                    <a:pt x="144500" y="61493"/>
                  </a:lnTo>
                  <a:lnTo>
                    <a:pt x="179235" y="61493"/>
                  </a:lnTo>
                  <a:lnTo>
                    <a:pt x="170613" y="35769"/>
                  </a:lnTo>
                  <a:lnTo>
                    <a:pt x="161264" y="25996"/>
                  </a:lnTo>
                  <a:close/>
                </a:path>
                <a:path w="1049020" h="187959">
                  <a:moveTo>
                    <a:pt x="318420" y="70015"/>
                  </a:moveTo>
                  <a:lnTo>
                    <a:pt x="261823" y="70015"/>
                  </a:lnTo>
                  <a:lnTo>
                    <a:pt x="272126" y="70692"/>
                  </a:lnTo>
                  <a:lnTo>
                    <a:pt x="282001" y="73317"/>
                  </a:lnTo>
                  <a:lnTo>
                    <a:pt x="289417" y="78780"/>
                  </a:lnTo>
                  <a:lnTo>
                    <a:pt x="292341" y="87972"/>
                  </a:lnTo>
                  <a:lnTo>
                    <a:pt x="288719" y="97608"/>
                  </a:lnTo>
                  <a:lnTo>
                    <a:pt x="278996" y="102341"/>
                  </a:lnTo>
                  <a:lnTo>
                    <a:pt x="264887" y="104576"/>
                  </a:lnTo>
                  <a:lnTo>
                    <a:pt x="248107" y="106718"/>
                  </a:lnTo>
                  <a:lnTo>
                    <a:pt x="227692" y="109711"/>
                  </a:lnTo>
                  <a:lnTo>
                    <a:pt x="209465" y="116017"/>
                  </a:lnTo>
                  <a:lnTo>
                    <a:pt x="196370" y="127995"/>
                  </a:lnTo>
                  <a:lnTo>
                    <a:pt x="191350" y="148005"/>
                  </a:lnTo>
                  <a:lnTo>
                    <a:pt x="195506" y="164995"/>
                  </a:lnTo>
                  <a:lnTo>
                    <a:pt x="206638" y="177099"/>
                  </a:lnTo>
                  <a:lnTo>
                    <a:pt x="222747" y="184344"/>
                  </a:lnTo>
                  <a:lnTo>
                    <a:pt x="241833" y="186753"/>
                  </a:lnTo>
                  <a:lnTo>
                    <a:pt x="255349" y="185813"/>
                  </a:lnTo>
                  <a:lnTo>
                    <a:pt x="269084" y="182897"/>
                  </a:lnTo>
                  <a:lnTo>
                    <a:pt x="281966" y="177864"/>
                  </a:lnTo>
                  <a:lnTo>
                    <a:pt x="292925" y="170573"/>
                  </a:lnTo>
                  <a:lnTo>
                    <a:pt x="338594" y="170573"/>
                  </a:lnTo>
                  <a:lnTo>
                    <a:pt x="338594" y="163639"/>
                  </a:lnTo>
                  <a:lnTo>
                    <a:pt x="253834" y="163639"/>
                  </a:lnTo>
                  <a:lnTo>
                    <a:pt x="244326" y="162839"/>
                  </a:lnTo>
                  <a:lnTo>
                    <a:pt x="234564" y="160097"/>
                  </a:lnTo>
                  <a:lnTo>
                    <a:pt x="226947" y="154900"/>
                  </a:lnTo>
                  <a:lnTo>
                    <a:pt x="223875" y="146735"/>
                  </a:lnTo>
                  <a:lnTo>
                    <a:pt x="226052" y="137082"/>
                  </a:lnTo>
                  <a:lnTo>
                    <a:pt x="271984" y="122034"/>
                  </a:lnTo>
                  <a:lnTo>
                    <a:pt x="281897" y="120121"/>
                  </a:lnTo>
                  <a:lnTo>
                    <a:pt x="290334" y="116712"/>
                  </a:lnTo>
                  <a:lnTo>
                    <a:pt x="322897" y="116712"/>
                  </a:lnTo>
                  <a:lnTo>
                    <a:pt x="322897" y="85407"/>
                  </a:lnTo>
                  <a:lnTo>
                    <a:pt x="318420" y="70015"/>
                  </a:lnTo>
                  <a:close/>
                </a:path>
                <a:path w="1049020" h="187959">
                  <a:moveTo>
                    <a:pt x="338594" y="170573"/>
                  </a:moveTo>
                  <a:lnTo>
                    <a:pt x="292925" y="170573"/>
                  </a:lnTo>
                  <a:lnTo>
                    <a:pt x="296074" y="178186"/>
                  </a:lnTo>
                  <a:lnTo>
                    <a:pt x="301507" y="183183"/>
                  </a:lnTo>
                  <a:lnTo>
                    <a:pt x="308916" y="185920"/>
                  </a:lnTo>
                  <a:lnTo>
                    <a:pt x="317995" y="186753"/>
                  </a:lnTo>
                  <a:lnTo>
                    <a:pt x="323443" y="186753"/>
                  </a:lnTo>
                  <a:lnTo>
                    <a:pt x="333705" y="184924"/>
                  </a:lnTo>
                  <a:lnTo>
                    <a:pt x="338594" y="183400"/>
                  </a:lnTo>
                  <a:lnTo>
                    <a:pt x="338594" y="170573"/>
                  </a:lnTo>
                  <a:close/>
                </a:path>
                <a:path w="1049020" h="187959">
                  <a:moveTo>
                    <a:pt x="322897" y="116712"/>
                  </a:moveTo>
                  <a:lnTo>
                    <a:pt x="290334" y="116712"/>
                  </a:lnTo>
                  <a:lnTo>
                    <a:pt x="290334" y="138506"/>
                  </a:lnTo>
                  <a:lnTo>
                    <a:pt x="286640" y="150223"/>
                  </a:lnTo>
                  <a:lnTo>
                    <a:pt x="277442" y="157997"/>
                  </a:lnTo>
                  <a:lnTo>
                    <a:pt x="265565" y="162309"/>
                  </a:lnTo>
                  <a:lnTo>
                    <a:pt x="253834" y="163639"/>
                  </a:lnTo>
                  <a:lnTo>
                    <a:pt x="324611" y="163639"/>
                  </a:lnTo>
                  <a:lnTo>
                    <a:pt x="322897" y="160858"/>
                  </a:lnTo>
                  <a:lnTo>
                    <a:pt x="322897" y="116712"/>
                  </a:lnTo>
                  <a:close/>
                </a:path>
                <a:path w="1049020" h="187959">
                  <a:moveTo>
                    <a:pt x="338594" y="163156"/>
                  </a:moveTo>
                  <a:lnTo>
                    <a:pt x="335140" y="163639"/>
                  </a:lnTo>
                  <a:lnTo>
                    <a:pt x="338594" y="163639"/>
                  </a:lnTo>
                  <a:lnTo>
                    <a:pt x="338594" y="163156"/>
                  </a:lnTo>
                  <a:close/>
                </a:path>
                <a:path w="1049020" h="187959">
                  <a:moveTo>
                    <a:pt x="263778" y="46951"/>
                  </a:moveTo>
                  <a:lnTo>
                    <a:pt x="239921" y="49043"/>
                  </a:lnTo>
                  <a:lnTo>
                    <a:pt x="218940" y="56207"/>
                  </a:lnTo>
                  <a:lnTo>
                    <a:pt x="203623" y="69776"/>
                  </a:lnTo>
                  <a:lnTo>
                    <a:pt x="196761" y="91084"/>
                  </a:lnTo>
                  <a:lnTo>
                    <a:pt x="229285" y="91084"/>
                  </a:lnTo>
                  <a:lnTo>
                    <a:pt x="232407" y="81737"/>
                  </a:lnTo>
                  <a:lnTo>
                    <a:pt x="239244" y="75168"/>
                  </a:lnTo>
                  <a:lnTo>
                    <a:pt x="249236" y="71289"/>
                  </a:lnTo>
                  <a:lnTo>
                    <a:pt x="261823" y="70015"/>
                  </a:lnTo>
                  <a:lnTo>
                    <a:pt x="318420" y="70015"/>
                  </a:lnTo>
                  <a:lnTo>
                    <a:pt x="317717" y="67600"/>
                  </a:lnTo>
                  <a:lnTo>
                    <a:pt x="304158" y="55692"/>
                  </a:lnTo>
                  <a:lnTo>
                    <a:pt x="285189" y="49027"/>
                  </a:lnTo>
                  <a:lnTo>
                    <a:pt x="263778" y="46951"/>
                  </a:lnTo>
                  <a:close/>
                </a:path>
                <a:path w="1049020" h="187959">
                  <a:moveTo>
                    <a:pt x="391642" y="50545"/>
                  </a:moveTo>
                  <a:lnTo>
                    <a:pt x="360857" y="50545"/>
                  </a:lnTo>
                  <a:lnTo>
                    <a:pt x="360857" y="183133"/>
                  </a:lnTo>
                  <a:lnTo>
                    <a:pt x="393395" y="183133"/>
                  </a:lnTo>
                  <a:lnTo>
                    <a:pt x="393395" y="104419"/>
                  </a:lnTo>
                  <a:lnTo>
                    <a:pt x="396062" y="89726"/>
                  </a:lnTo>
                  <a:lnTo>
                    <a:pt x="403193" y="78935"/>
                  </a:lnTo>
                  <a:lnTo>
                    <a:pt x="413476" y="72285"/>
                  </a:lnTo>
                  <a:lnTo>
                    <a:pt x="425602" y="70015"/>
                  </a:lnTo>
                  <a:lnTo>
                    <a:pt x="570821" y="70015"/>
                  </a:lnTo>
                  <a:lnTo>
                    <a:pt x="570092" y="68973"/>
                  </a:lnTo>
                  <a:lnTo>
                    <a:pt x="391642" y="68973"/>
                  </a:lnTo>
                  <a:lnTo>
                    <a:pt x="391642" y="50545"/>
                  </a:lnTo>
                  <a:close/>
                </a:path>
                <a:path w="1049020" h="187959">
                  <a:moveTo>
                    <a:pt x="515480" y="70015"/>
                  </a:moveTo>
                  <a:lnTo>
                    <a:pt x="425602" y="70015"/>
                  </a:lnTo>
                  <a:lnTo>
                    <a:pt x="437967" y="71827"/>
                  </a:lnTo>
                  <a:lnTo>
                    <a:pt x="445976" y="77176"/>
                  </a:lnTo>
                  <a:lnTo>
                    <a:pt x="450294" y="85933"/>
                  </a:lnTo>
                  <a:lnTo>
                    <a:pt x="451586" y="97967"/>
                  </a:lnTo>
                  <a:lnTo>
                    <a:pt x="451586" y="183133"/>
                  </a:lnTo>
                  <a:lnTo>
                    <a:pt x="484111" y="183133"/>
                  </a:lnTo>
                  <a:lnTo>
                    <a:pt x="484235" y="104419"/>
                  </a:lnTo>
                  <a:lnTo>
                    <a:pt x="485924" y="90481"/>
                  </a:lnTo>
                  <a:lnTo>
                    <a:pt x="491561" y="79349"/>
                  </a:lnTo>
                  <a:lnTo>
                    <a:pt x="501315" y="72408"/>
                  </a:lnTo>
                  <a:lnTo>
                    <a:pt x="515480" y="70015"/>
                  </a:lnTo>
                  <a:close/>
                </a:path>
                <a:path w="1049020" h="187959">
                  <a:moveTo>
                    <a:pt x="570821" y="70015"/>
                  </a:moveTo>
                  <a:lnTo>
                    <a:pt x="515480" y="70015"/>
                  </a:lnTo>
                  <a:lnTo>
                    <a:pt x="530389" y="72628"/>
                  </a:lnTo>
                  <a:lnTo>
                    <a:pt x="538437" y="79956"/>
                  </a:lnTo>
                  <a:lnTo>
                    <a:pt x="541724" y="91232"/>
                  </a:lnTo>
                  <a:lnTo>
                    <a:pt x="542298" y="104419"/>
                  </a:lnTo>
                  <a:lnTo>
                    <a:pt x="542353" y="183133"/>
                  </a:lnTo>
                  <a:lnTo>
                    <a:pt x="574827" y="183133"/>
                  </a:lnTo>
                  <a:lnTo>
                    <a:pt x="574769" y="91232"/>
                  </a:lnTo>
                  <a:lnTo>
                    <a:pt x="571489" y="70970"/>
                  </a:lnTo>
                  <a:lnTo>
                    <a:pt x="570821" y="70015"/>
                  </a:lnTo>
                  <a:close/>
                </a:path>
                <a:path w="1049020" h="187959">
                  <a:moveTo>
                    <a:pt x="437883" y="46951"/>
                  </a:moveTo>
                  <a:lnTo>
                    <a:pt x="422295" y="48556"/>
                  </a:lnTo>
                  <a:lnTo>
                    <a:pt x="410068" y="53066"/>
                  </a:lnTo>
                  <a:lnTo>
                    <a:pt x="400401" y="60024"/>
                  </a:lnTo>
                  <a:lnTo>
                    <a:pt x="392493" y="68973"/>
                  </a:lnTo>
                  <a:lnTo>
                    <a:pt x="479247" y="68973"/>
                  </a:lnTo>
                  <a:lnTo>
                    <a:pt x="472548" y="59151"/>
                  </a:lnTo>
                  <a:lnTo>
                    <a:pt x="462851" y="52290"/>
                  </a:lnTo>
                  <a:lnTo>
                    <a:pt x="451011" y="48265"/>
                  </a:lnTo>
                  <a:lnTo>
                    <a:pt x="437883" y="46951"/>
                  </a:lnTo>
                  <a:close/>
                </a:path>
                <a:path w="1049020" h="187959">
                  <a:moveTo>
                    <a:pt x="525475" y="46951"/>
                  </a:moveTo>
                  <a:lnTo>
                    <a:pt x="510765" y="48485"/>
                  </a:lnTo>
                  <a:lnTo>
                    <a:pt x="498417" y="52876"/>
                  </a:lnTo>
                  <a:lnTo>
                    <a:pt x="488041" y="59810"/>
                  </a:lnTo>
                  <a:lnTo>
                    <a:pt x="479247" y="68973"/>
                  </a:lnTo>
                  <a:lnTo>
                    <a:pt x="570092" y="68973"/>
                  </a:lnTo>
                  <a:lnTo>
                    <a:pt x="561814" y="57142"/>
                  </a:lnTo>
                  <a:lnTo>
                    <a:pt x="546307" y="49378"/>
                  </a:lnTo>
                  <a:lnTo>
                    <a:pt x="525475" y="46951"/>
                  </a:lnTo>
                  <a:close/>
                </a:path>
                <a:path w="1049020" h="187959">
                  <a:moveTo>
                    <a:pt x="656424" y="46951"/>
                  </a:moveTo>
                  <a:lnTo>
                    <a:pt x="632832" y="50985"/>
                  </a:lnTo>
                  <a:lnTo>
                    <a:pt x="612381" y="63455"/>
                  </a:lnTo>
                  <a:lnTo>
                    <a:pt x="597978" y="84917"/>
                  </a:lnTo>
                  <a:lnTo>
                    <a:pt x="592531" y="115925"/>
                  </a:lnTo>
                  <a:lnTo>
                    <a:pt x="596777" y="143773"/>
                  </a:lnTo>
                  <a:lnTo>
                    <a:pt x="609607" y="166255"/>
                  </a:lnTo>
                  <a:lnTo>
                    <a:pt x="631155" y="181280"/>
                  </a:lnTo>
                  <a:lnTo>
                    <a:pt x="661555" y="186753"/>
                  </a:lnTo>
                  <a:lnTo>
                    <a:pt x="675317" y="185513"/>
                  </a:lnTo>
                  <a:lnTo>
                    <a:pt x="688132" y="181649"/>
                  </a:lnTo>
                  <a:lnTo>
                    <a:pt x="699072" y="174950"/>
                  </a:lnTo>
                  <a:lnTo>
                    <a:pt x="707212" y="165201"/>
                  </a:lnTo>
                  <a:lnTo>
                    <a:pt x="738581" y="165201"/>
                  </a:lnTo>
                  <a:lnTo>
                    <a:pt x="738581" y="163639"/>
                  </a:lnTo>
                  <a:lnTo>
                    <a:pt x="665848" y="163639"/>
                  </a:lnTo>
                  <a:lnTo>
                    <a:pt x="647553" y="159756"/>
                  </a:lnTo>
                  <a:lnTo>
                    <a:pt x="634855" y="149502"/>
                  </a:lnTo>
                  <a:lnTo>
                    <a:pt x="627456" y="134969"/>
                  </a:lnTo>
                  <a:lnTo>
                    <a:pt x="625055" y="118249"/>
                  </a:lnTo>
                  <a:lnTo>
                    <a:pt x="627220" y="100651"/>
                  </a:lnTo>
                  <a:lnTo>
                    <a:pt x="634274" y="85188"/>
                  </a:lnTo>
                  <a:lnTo>
                    <a:pt x="647060" y="74197"/>
                  </a:lnTo>
                  <a:lnTo>
                    <a:pt x="666419" y="70015"/>
                  </a:lnTo>
                  <a:lnTo>
                    <a:pt x="738581" y="70015"/>
                  </a:lnTo>
                  <a:lnTo>
                    <a:pt x="738581" y="67729"/>
                  </a:lnTo>
                  <a:lnTo>
                    <a:pt x="705523" y="67729"/>
                  </a:lnTo>
                  <a:lnTo>
                    <a:pt x="696240" y="58315"/>
                  </a:lnTo>
                  <a:lnTo>
                    <a:pt x="684183" y="51858"/>
                  </a:lnTo>
                  <a:lnTo>
                    <a:pt x="670522" y="48142"/>
                  </a:lnTo>
                  <a:lnTo>
                    <a:pt x="656424" y="46951"/>
                  </a:lnTo>
                  <a:close/>
                </a:path>
                <a:path w="1049020" h="187959">
                  <a:moveTo>
                    <a:pt x="738581" y="165201"/>
                  </a:moveTo>
                  <a:lnTo>
                    <a:pt x="707783" y="165201"/>
                  </a:lnTo>
                  <a:lnTo>
                    <a:pt x="707783" y="183133"/>
                  </a:lnTo>
                  <a:lnTo>
                    <a:pt x="738581" y="183133"/>
                  </a:lnTo>
                  <a:lnTo>
                    <a:pt x="738581" y="165201"/>
                  </a:lnTo>
                  <a:close/>
                </a:path>
                <a:path w="1049020" h="187959">
                  <a:moveTo>
                    <a:pt x="738581" y="70015"/>
                  </a:moveTo>
                  <a:lnTo>
                    <a:pt x="666419" y="70015"/>
                  </a:lnTo>
                  <a:lnTo>
                    <a:pt x="683396" y="73198"/>
                  </a:lnTo>
                  <a:lnTo>
                    <a:pt x="696240" y="82396"/>
                  </a:lnTo>
                  <a:lnTo>
                    <a:pt x="704372" y="97077"/>
                  </a:lnTo>
                  <a:lnTo>
                    <a:pt x="707212" y="116712"/>
                  </a:lnTo>
                  <a:lnTo>
                    <a:pt x="704838" y="133775"/>
                  </a:lnTo>
                  <a:lnTo>
                    <a:pt x="697436" y="148824"/>
                  </a:lnTo>
                  <a:lnTo>
                    <a:pt x="684580" y="159550"/>
                  </a:lnTo>
                  <a:lnTo>
                    <a:pt x="665848" y="163639"/>
                  </a:lnTo>
                  <a:lnTo>
                    <a:pt x="738581" y="163639"/>
                  </a:lnTo>
                  <a:lnTo>
                    <a:pt x="738581" y="70015"/>
                  </a:lnTo>
                  <a:close/>
                </a:path>
                <a:path w="1049020" h="187959">
                  <a:moveTo>
                    <a:pt x="738581" y="0"/>
                  </a:moveTo>
                  <a:lnTo>
                    <a:pt x="706094" y="0"/>
                  </a:lnTo>
                  <a:lnTo>
                    <a:pt x="706094" y="67729"/>
                  </a:lnTo>
                  <a:lnTo>
                    <a:pt x="738581" y="67729"/>
                  </a:lnTo>
                  <a:lnTo>
                    <a:pt x="738581" y="0"/>
                  </a:lnTo>
                  <a:close/>
                </a:path>
                <a:path w="1049020" h="187959">
                  <a:moveTo>
                    <a:pt x="829487" y="46951"/>
                  </a:moveTo>
                  <a:lnTo>
                    <a:pt x="799788" y="52589"/>
                  </a:lnTo>
                  <a:lnTo>
                    <a:pt x="777319" y="67821"/>
                  </a:lnTo>
                  <a:lnTo>
                    <a:pt x="763093" y="90125"/>
                  </a:lnTo>
                  <a:lnTo>
                    <a:pt x="758126" y="116979"/>
                  </a:lnTo>
                  <a:lnTo>
                    <a:pt x="762906" y="145080"/>
                  </a:lnTo>
                  <a:lnTo>
                    <a:pt x="776890" y="167154"/>
                  </a:lnTo>
                  <a:lnTo>
                    <a:pt x="799542" y="181584"/>
                  </a:lnTo>
                  <a:lnTo>
                    <a:pt x="830325" y="186753"/>
                  </a:lnTo>
                  <a:lnTo>
                    <a:pt x="853354" y="183772"/>
                  </a:lnTo>
                  <a:lnTo>
                    <a:pt x="873132" y="175042"/>
                  </a:lnTo>
                  <a:lnTo>
                    <a:pt x="885264" y="163639"/>
                  </a:lnTo>
                  <a:lnTo>
                    <a:pt x="830325" y="163639"/>
                  </a:lnTo>
                  <a:lnTo>
                    <a:pt x="812703" y="160429"/>
                  </a:lnTo>
                  <a:lnTo>
                    <a:pt x="800334" y="151811"/>
                  </a:lnTo>
                  <a:lnTo>
                    <a:pt x="793042" y="139298"/>
                  </a:lnTo>
                  <a:lnTo>
                    <a:pt x="790651" y="124409"/>
                  </a:lnTo>
                  <a:lnTo>
                    <a:pt x="899096" y="124409"/>
                  </a:lnTo>
                  <a:lnTo>
                    <a:pt x="897736" y="105155"/>
                  </a:lnTo>
                  <a:lnTo>
                    <a:pt x="790651" y="105155"/>
                  </a:lnTo>
                  <a:lnTo>
                    <a:pt x="793929" y="91333"/>
                  </a:lnTo>
                  <a:lnTo>
                    <a:pt x="801954" y="80179"/>
                  </a:lnTo>
                  <a:lnTo>
                    <a:pt x="814036" y="72728"/>
                  </a:lnTo>
                  <a:lnTo>
                    <a:pt x="829487" y="70015"/>
                  </a:lnTo>
                  <a:lnTo>
                    <a:pt x="882773" y="70015"/>
                  </a:lnTo>
                  <a:lnTo>
                    <a:pt x="860745" y="53461"/>
                  </a:lnTo>
                  <a:lnTo>
                    <a:pt x="829487" y="46951"/>
                  </a:lnTo>
                  <a:close/>
                </a:path>
                <a:path w="1049020" h="187959">
                  <a:moveTo>
                    <a:pt x="897089" y="141604"/>
                  </a:moveTo>
                  <a:lnTo>
                    <a:pt x="866305" y="141604"/>
                  </a:lnTo>
                  <a:lnTo>
                    <a:pt x="860920" y="151209"/>
                  </a:lnTo>
                  <a:lnTo>
                    <a:pt x="853235" y="158099"/>
                  </a:lnTo>
                  <a:lnTo>
                    <a:pt x="843089" y="162250"/>
                  </a:lnTo>
                  <a:lnTo>
                    <a:pt x="830325" y="163639"/>
                  </a:lnTo>
                  <a:lnTo>
                    <a:pt x="885264" y="163639"/>
                  </a:lnTo>
                  <a:lnTo>
                    <a:pt x="888199" y="160880"/>
                  </a:lnTo>
                  <a:lnTo>
                    <a:pt x="897089" y="141604"/>
                  </a:lnTo>
                  <a:close/>
                </a:path>
                <a:path w="1049020" h="187959">
                  <a:moveTo>
                    <a:pt x="882773" y="70015"/>
                  </a:moveTo>
                  <a:lnTo>
                    <a:pt x="829487" y="70015"/>
                  </a:lnTo>
                  <a:lnTo>
                    <a:pt x="844404" y="72907"/>
                  </a:lnTo>
                  <a:lnTo>
                    <a:pt x="855859" y="80656"/>
                  </a:lnTo>
                  <a:lnTo>
                    <a:pt x="863399" y="91869"/>
                  </a:lnTo>
                  <a:lnTo>
                    <a:pt x="866571" y="105155"/>
                  </a:lnTo>
                  <a:lnTo>
                    <a:pt x="897736" y="105155"/>
                  </a:lnTo>
                  <a:lnTo>
                    <a:pt x="897056" y="95525"/>
                  </a:lnTo>
                  <a:lnTo>
                    <a:pt x="883770" y="70764"/>
                  </a:lnTo>
                  <a:lnTo>
                    <a:pt x="882773" y="70015"/>
                  </a:lnTo>
                  <a:close/>
                </a:path>
                <a:path w="1049020" h="187959">
                  <a:moveTo>
                    <a:pt x="949871" y="50545"/>
                  </a:moveTo>
                  <a:lnTo>
                    <a:pt x="919035" y="50545"/>
                  </a:lnTo>
                  <a:lnTo>
                    <a:pt x="919035" y="183133"/>
                  </a:lnTo>
                  <a:lnTo>
                    <a:pt x="951572" y="183133"/>
                  </a:lnTo>
                  <a:lnTo>
                    <a:pt x="951572" y="104927"/>
                  </a:lnTo>
                  <a:lnTo>
                    <a:pt x="954102" y="91237"/>
                  </a:lnTo>
                  <a:lnTo>
                    <a:pt x="961293" y="80151"/>
                  </a:lnTo>
                  <a:lnTo>
                    <a:pt x="972548" y="72725"/>
                  </a:lnTo>
                  <a:lnTo>
                    <a:pt x="984443" y="70535"/>
                  </a:lnTo>
                  <a:lnTo>
                    <a:pt x="950455" y="70535"/>
                  </a:lnTo>
                  <a:lnTo>
                    <a:pt x="949871" y="70015"/>
                  </a:lnTo>
                  <a:lnTo>
                    <a:pt x="949871" y="50545"/>
                  </a:lnTo>
                  <a:close/>
                </a:path>
                <a:path w="1049020" h="187959">
                  <a:moveTo>
                    <a:pt x="1043086" y="70015"/>
                  </a:moveTo>
                  <a:lnTo>
                    <a:pt x="987272" y="70015"/>
                  </a:lnTo>
                  <a:lnTo>
                    <a:pt x="999754" y="71744"/>
                  </a:lnTo>
                  <a:lnTo>
                    <a:pt x="1008629" y="77104"/>
                  </a:lnTo>
                  <a:lnTo>
                    <a:pt x="1014020" y="86356"/>
                  </a:lnTo>
                  <a:lnTo>
                    <a:pt x="1016050" y="99758"/>
                  </a:lnTo>
                  <a:lnTo>
                    <a:pt x="1016050" y="183133"/>
                  </a:lnTo>
                  <a:lnTo>
                    <a:pt x="1048588" y="183133"/>
                  </a:lnTo>
                  <a:lnTo>
                    <a:pt x="1048588" y="92125"/>
                  </a:lnTo>
                  <a:lnTo>
                    <a:pt x="1044923" y="72497"/>
                  </a:lnTo>
                  <a:lnTo>
                    <a:pt x="1043086" y="70015"/>
                  </a:lnTo>
                  <a:close/>
                </a:path>
                <a:path w="1049020" h="187959">
                  <a:moveTo>
                    <a:pt x="996378" y="46951"/>
                  </a:moveTo>
                  <a:lnTo>
                    <a:pt x="982395" y="48581"/>
                  </a:lnTo>
                  <a:lnTo>
                    <a:pt x="969787" y="53262"/>
                  </a:lnTo>
                  <a:lnTo>
                    <a:pt x="958995" y="60683"/>
                  </a:lnTo>
                  <a:lnTo>
                    <a:pt x="950455" y="70535"/>
                  </a:lnTo>
                  <a:lnTo>
                    <a:pt x="984443" y="70535"/>
                  </a:lnTo>
                  <a:lnTo>
                    <a:pt x="987272" y="70015"/>
                  </a:lnTo>
                  <a:lnTo>
                    <a:pt x="1043086" y="70015"/>
                  </a:lnTo>
                  <a:lnTo>
                    <a:pt x="1034465" y="58366"/>
                  </a:lnTo>
                  <a:lnTo>
                    <a:pt x="1018016" y="49820"/>
                  </a:lnTo>
                  <a:lnTo>
                    <a:pt x="996378" y="46951"/>
                  </a:lnTo>
                  <a:close/>
                </a:path>
              </a:pathLst>
            </a:custGeom>
            <a:solidFill>
              <a:srgbClr val="2A354C"/>
            </a:solidFill>
          </p:spPr>
          <p:txBody>
            <a:bodyPr wrap="square" lIns="0" tIns="0" rIns="0" bIns="0" rtlCol="0"/>
            <a:lstStyle/>
            <a:p>
              <a:endParaRPr sz="1801"/>
            </a:p>
          </p:txBody>
        </p:sp>
      </p:grpSp>
      <p:cxnSp>
        <p:nvCxnSpPr>
          <p:cNvPr id="15" name="Straight Connector 14">
            <a:extLst>
              <a:ext uri="{FF2B5EF4-FFF2-40B4-BE49-F238E27FC236}">
                <a16:creationId xmlns:a16="http://schemas.microsoft.com/office/drawing/2014/main" id="{4ED10032-D397-051A-A344-9502EBA410FB}"/>
              </a:ext>
            </a:extLst>
          </p:cNvPr>
          <p:cNvCxnSpPr>
            <a:cxnSpLocks/>
          </p:cNvCxnSpPr>
          <p:nvPr userDrawn="1"/>
        </p:nvCxnSpPr>
        <p:spPr>
          <a:xfrm>
            <a:off x="10578354" y="6473889"/>
            <a:ext cx="0" cy="238333"/>
          </a:xfrm>
          <a:prstGeom prst="line">
            <a:avLst/>
          </a:prstGeom>
          <a:ln>
            <a:solidFill>
              <a:srgbClr val="2A35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257496"/>
      </p:ext>
    </p:extLst>
  </p:cSld>
  <p:clrMap bg1="lt1" tx1="dk1" bg2="lt2" tx2="dk2" accent1="accent1" accent2="accent2" accent3="accent3" accent4="accent4" accent5="accent5" accent6="accent6" hlink="hlink" folHlink="folHlink"/>
  <p:sldLayoutIdLst>
    <p:sldLayoutId id="2147483778" r:id="rId1"/>
    <p:sldLayoutId id="2147483780" r:id="rId2"/>
    <p:sldLayoutId id="2147483789" r:id="rId3"/>
    <p:sldLayoutId id="2147484044" r:id="rId4"/>
    <p:sldLayoutId id="2147483790" r:id="rId5"/>
    <p:sldLayoutId id="2147483791" r:id="rId6"/>
  </p:sldLayoutIdLst>
  <p:hf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11" rtl="0" eaLnBrk="1" latinLnBrk="0" hangingPunct="1">
        <a:lnSpc>
          <a:spcPct val="90000"/>
        </a:lnSpc>
        <a:spcBef>
          <a:spcPts val="1001"/>
        </a:spcBef>
        <a:buFont typeface="Arial" panose="020B0604020202020204" pitchFamily="34" charset="0"/>
        <a:buNone/>
        <a:defRPr sz="4800" b="1" i="0" kern="1200">
          <a:solidFill>
            <a:srgbClr val="2A354D"/>
          </a:solidFill>
          <a:latin typeface="Montserrat" pitchFamily="2" charset="77"/>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10">
            <a:extLst>
              <a:ext uri="{FF2B5EF4-FFF2-40B4-BE49-F238E27FC236}">
                <a16:creationId xmlns:a16="http://schemas.microsoft.com/office/drawing/2014/main" id="{378F3DF0-3D57-88D3-F672-50A0165784F9}"/>
              </a:ext>
            </a:extLst>
          </p:cNvPr>
          <p:cNvSpPr/>
          <p:nvPr userDrawn="1"/>
        </p:nvSpPr>
        <p:spPr>
          <a:xfrm>
            <a:off x="0" y="0"/>
            <a:ext cx="576000" cy="6858000"/>
          </a:xfrm>
          <a:custGeom>
            <a:avLst/>
            <a:gdLst/>
            <a:ahLst/>
            <a:cxnLst/>
            <a:rect l="l" t="t" r="r" b="b"/>
            <a:pathLst>
              <a:path w="540385" h="6858000">
                <a:moveTo>
                  <a:pt x="540004" y="0"/>
                </a:moveTo>
                <a:lnTo>
                  <a:pt x="0" y="0"/>
                </a:lnTo>
                <a:lnTo>
                  <a:pt x="0" y="6858000"/>
                </a:lnTo>
                <a:lnTo>
                  <a:pt x="540004" y="6858000"/>
                </a:lnTo>
                <a:lnTo>
                  <a:pt x="540004" y="0"/>
                </a:lnTo>
                <a:close/>
              </a:path>
            </a:pathLst>
          </a:custGeom>
          <a:solidFill>
            <a:srgbClr val="3D5073"/>
          </a:solidFill>
        </p:spPr>
        <p:txBody>
          <a:bodyPr wrap="square" lIns="72000" tIns="0" rIns="0" bIns="0" rtlCol="0"/>
          <a:lstStyle/>
          <a:p>
            <a:endParaRPr sz="1801"/>
          </a:p>
        </p:txBody>
      </p:sp>
      <p:grpSp>
        <p:nvGrpSpPr>
          <p:cNvPr id="3" name="Group 2">
            <a:extLst>
              <a:ext uri="{FF2B5EF4-FFF2-40B4-BE49-F238E27FC236}">
                <a16:creationId xmlns:a16="http://schemas.microsoft.com/office/drawing/2014/main" id="{4974C5A7-E5DA-9053-7396-AFF5EC025C27}"/>
              </a:ext>
            </a:extLst>
          </p:cNvPr>
          <p:cNvGrpSpPr>
            <a:grpSpLocks noChangeAspect="1"/>
          </p:cNvGrpSpPr>
          <p:nvPr userDrawn="1"/>
        </p:nvGrpSpPr>
        <p:grpSpPr>
          <a:xfrm>
            <a:off x="10776655" y="6473889"/>
            <a:ext cx="1183212" cy="238333"/>
            <a:chOff x="10491420" y="6349301"/>
            <a:chExt cx="1479013" cy="297916"/>
          </a:xfrm>
        </p:grpSpPr>
        <p:sp>
          <p:nvSpPr>
            <p:cNvPr id="4" name="object 3">
              <a:extLst>
                <a:ext uri="{FF2B5EF4-FFF2-40B4-BE49-F238E27FC236}">
                  <a16:creationId xmlns:a16="http://schemas.microsoft.com/office/drawing/2014/main" id="{772B0895-55E5-3436-F8A5-8A616C140E71}"/>
                </a:ext>
              </a:extLst>
            </p:cNvPr>
            <p:cNvSpPr/>
            <p:nvPr userDrawn="1"/>
          </p:nvSpPr>
          <p:spPr>
            <a:xfrm>
              <a:off x="10686263" y="6349301"/>
              <a:ext cx="180340" cy="138430"/>
            </a:xfrm>
            <a:custGeom>
              <a:avLst/>
              <a:gdLst/>
              <a:ahLst/>
              <a:cxnLst/>
              <a:rect l="l" t="t" r="r" b="b"/>
              <a:pathLst>
                <a:path w="180340" h="138429">
                  <a:moveTo>
                    <a:pt x="180174" y="84048"/>
                  </a:moveTo>
                  <a:lnTo>
                    <a:pt x="164922" y="76746"/>
                  </a:lnTo>
                  <a:lnTo>
                    <a:pt x="132829" y="61379"/>
                  </a:lnTo>
                  <a:lnTo>
                    <a:pt x="93967" y="61379"/>
                  </a:lnTo>
                  <a:lnTo>
                    <a:pt x="89954" y="66179"/>
                  </a:lnTo>
                  <a:lnTo>
                    <a:pt x="80378" y="61125"/>
                  </a:lnTo>
                  <a:lnTo>
                    <a:pt x="65189" y="58559"/>
                  </a:lnTo>
                  <a:lnTo>
                    <a:pt x="50025" y="61125"/>
                  </a:lnTo>
                  <a:lnTo>
                    <a:pt x="49568" y="53428"/>
                  </a:lnTo>
                  <a:lnTo>
                    <a:pt x="136690" y="53428"/>
                  </a:lnTo>
                  <a:lnTo>
                    <a:pt x="133642" y="23863"/>
                  </a:lnTo>
                  <a:lnTo>
                    <a:pt x="89789" y="838"/>
                  </a:lnTo>
                  <a:lnTo>
                    <a:pt x="26631" y="0"/>
                  </a:lnTo>
                  <a:lnTo>
                    <a:pt x="7188" y="254"/>
                  </a:lnTo>
                  <a:lnTo>
                    <a:pt x="0" y="419"/>
                  </a:lnTo>
                  <a:lnTo>
                    <a:pt x="0" y="53848"/>
                  </a:lnTo>
                  <a:lnTo>
                    <a:pt x="47345" y="76517"/>
                  </a:lnTo>
                  <a:lnTo>
                    <a:pt x="86207" y="76517"/>
                  </a:lnTo>
                  <a:lnTo>
                    <a:pt x="90220" y="71729"/>
                  </a:lnTo>
                  <a:lnTo>
                    <a:pt x="99771" y="76746"/>
                  </a:lnTo>
                  <a:lnTo>
                    <a:pt x="114947" y="79336"/>
                  </a:lnTo>
                  <a:lnTo>
                    <a:pt x="130175" y="76746"/>
                  </a:lnTo>
                  <a:lnTo>
                    <a:pt x="130581" y="84467"/>
                  </a:lnTo>
                  <a:lnTo>
                    <a:pt x="43484" y="84467"/>
                  </a:lnTo>
                  <a:lnTo>
                    <a:pt x="46520" y="114033"/>
                  </a:lnTo>
                  <a:lnTo>
                    <a:pt x="90398" y="137058"/>
                  </a:lnTo>
                  <a:lnTo>
                    <a:pt x="153543" y="137909"/>
                  </a:lnTo>
                  <a:lnTo>
                    <a:pt x="172999" y="137655"/>
                  </a:lnTo>
                  <a:lnTo>
                    <a:pt x="180174" y="137477"/>
                  </a:lnTo>
                  <a:lnTo>
                    <a:pt x="180174" y="84048"/>
                  </a:lnTo>
                  <a:close/>
                </a:path>
              </a:pathLst>
            </a:custGeom>
            <a:solidFill>
              <a:srgbClr val="2A354C"/>
            </a:solidFill>
          </p:spPr>
          <p:txBody>
            <a:bodyPr wrap="square" lIns="0" tIns="0" rIns="0" bIns="0" rtlCol="0"/>
            <a:lstStyle/>
            <a:p>
              <a:endParaRPr sz="1801"/>
            </a:p>
          </p:txBody>
        </p:sp>
        <p:sp>
          <p:nvSpPr>
            <p:cNvPr id="5" name="object 4">
              <a:extLst>
                <a:ext uri="{FF2B5EF4-FFF2-40B4-BE49-F238E27FC236}">
                  <a16:creationId xmlns:a16="http://schemas.microsoft.com/office/drawing/2014/main" id="{E141BB7F-0662-E2DC-D396-09B05469A7B8}"/>
                </a:ext>
              </a:extLst>
            </p:cNvPr>
            <p:cNvSpPr/>
            <p:nvPr userDrawn="1"/>
          </p:nvSpPr>
          <p:spPr>
            <a:xfrm>
              <a:off x="10686263" y="6508787"/>
              <a:ext cx="180340" cy="138430"/>
            </a:xfrm>
            <a:custGeom>
              <a:avLst/>
              <a:gdLst/>
              <a:ahLst/>
              <a:cxnLst/>
              <a:rect l="l" t="t" r="r" b="b"/>
              <a:pathLst>
                <a:path w="180340" h="138429">
                  <a:moveTo>
                    <a:pt x="180174" y="419"/>
                  </a:moveTo>
                  <a:lnTo>
                    <a:pt x="172999" y="254"/>
                  </a:lnTo>
                  <a:lnTo>
                    <a:pt x="153543" y="0"/>
                  </a:lnTo>
                  <a:lnTo>
                    <a:pt x="124968" y="63"/>
                  </a:lnTo>
                  <a:lnTo>
                    <a:pt x="65582" y="2527"/>
                  </a:lnTo>
                  <a:lnTo>
                    <a:pt x="43484" y="53454"/>
                  </a:lnTo>
                  <a:lnTo>
                    <a:pt x="130581" y="53454"/>
                  </a:lnTo>
                  <a:lnTo>
                    <a:pt x="130175" y="61125"/>
                  </a:lnTo>
                  <a:lnTo>
                    <a:pt x="114947" y="58559"/>
                  </a:lnTo>
                  <a:lnTo>
                    <a:pt x="99771" y="61125"/>
                  </a:lnTo>
                  <a:lnTo>
                    <a:pt x="90208" y="66179"/>
                  </a:lnTo>
                  <a:lnTo>
                    <a:pt x="86207" y="61379"/>
                  </a:lnTo>
                  <a:lnTo>
                    <a:pt x="47345" y="61379"/>
                  </a:lnTo>
                  <a:lnTo>
                    <a:pt x="0" y="84048"/>
                  </a:lnTo>
                  <a:lnTo>
                    <a:pt x="0" y="137502"/>
                  </a:lnTo>
                  <a:lnTo>
                    <a:pt x="7188" y="137680"/>
                  </a:lnTo>
                  <a:lnTo>
                    <a:pt x="26631" y="137922"/>
                  </a:lnTo>
                  <a:lnTo>
                    <a:pt x="55219" y="137858"/>
                  </a:lnTo>
                  <a:lnTo>
                    <a:pt x="114592" y="135394"/>
                  </a:lnTo>
                  <a:lnTo>
                    <a:pt x="136690" y="84505"/>
                  </a:lnTo>
                  <a:lnTo>
                    <a:pt x="49568" y="84505"/>
                  </a:lnTo>
                  <a:lnTo>
                    <a:pt x="50025" y="76796"/>
                  </a:lnTo>
                  <a:lnTo>
                    <a:pt x="65189" y="79336"/>
                  </a:lnTo>
                  <a:lnTo>
                    <a:pt x="80378" y="76796"/>
                  </a:lnTo>
                  <a:lnTo>
                    <a:pt x="89966" y="71742"/>
                  </a:lnTo>
                  <a:lnTo>
                    <a:pt x="93967" y="76517"/>
                  </a:lnTo>
                  <a:lnTo>
                    <a:pt x="132829" y="76517"/>
                  </a:lnTo>
                  <a:lnTo>
                    <a:pt x="164973" y="61125"/>
                  </a:lnTo>
                  <a:lnTo>
                    <a:pt x="180174" y="53848"/>
                  </a:lnTo>
                  <a:lnTo>
                    <a:pt x="180174" y="419"/>
                  </a:lnTo>
                  <a:close/>
                </a:path>
              </a:pathLst>
            </a:custGeom>
            <a:solidFill>
              <a:srgbClr val="2A354C"/>
            </a:solidFill>
          </p:spPr>
          <p:txBody>
            <a:bodyPr wrap="square" lIns="0" tIns="0" rIns="0" bIns="0" rtlCol="0"/>
            <a:lstStyle/>
            <a:p>
              <a:endParaRPr sz="1801"/>
            </a:p>
          </p:txBody>
        </p:sp>
        <p:sp>
          <p:nvSpPr>
            <p:cNvPr id="6" name="object 5">
              <a:extLst>
                <a:ext uri="{FF2B5EF4-FFF2-40B4-BE49-F238E27FC236}">
                  <a16:creationId xmlns:a16="http://schemas.microsoft.com/office/drawing/2014/main" id="{DCBE7745-A80C-8996-FC6B-A0EC92EAED2D}"/>
                </a:ext>
              </a:extLst>
            </p:cNvPr>
            <p:cNvSpPr/>
            <p:nvPr userDrawn="1"/>
          </p:nvSpPr>
          <p:spPr>
            <a:xfrm>
              <a:off x="10491420" y="6349301"/>
              <a:ext cx="180340" cy="138430"/>
            </a:xfrm>
            <a:custGeom>
              <a:avLst/>
              <a:gdLst/>
              <a:ahLst/>
              <a:cxnLst/>
              <a:rect l="l" t="t" r="r" b="b"/>
              <a:pathLst>
                <a:path w="180340" h="138429">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Lst>
            </a:custGeom>
            <a:solidFill>
              <a:srgbClr val="2A354C"/>
            </a:solidFill>
          </p:spPr>
          <p:txBody>
            <a:bodyPr wrap="square" lIns="0" tIns="0" rIns="0" bIns="0" rtlCol="0"/>
            <a:lstStyle/>
            <a:p>
              <a:endParaRPr sz="1801"/>
            </a:p>
          </p:txBody>
        </p:sp>
        <p:sp>
          <p:nvSpPr>
            <p:cNvPr id="8" name="object 6">
              <a:extLst>
                <a:ext uri="{FF2B5EF4-FFF2-40B4-BE49-F238E27FC236}">
                  <a16:creationId xmlns:a16="http://schemas.microsoft.com/office/drawing/2014/main" id="{9C70917A-7636-A30A-FD7D-33CF68A73818}"/>
                </a:ext>
              </a:extLst>
            </p:cNvPr>
            <p:cNvSpPr/>
            <p:nvPr userDrawn="1"/>
          </p:nvSpPr>
          <p:spPr>
            <a:xfrm>
              <a:off x="10491420" y="6508787"/>
              <a:ext cx="180340" cy="138430"/>
            </a:xfrm>
            <a:custGeom>
              <a:avLst/>
              <a:gdLst/>
              <a:ahLst/>
              <a:cxnLst/>
              <a:rect l="l" t="t" r="r" b="b"/>
              <a:pathLst>
                <a:path w="180340" h="138429">
                  <a:moveTo>
                    <a:pt x="180187" y="84048"/>
                  </a:moveTo>
                  <a:lnTo>
                    <a:pt x="165036" y="76796"/>
                  </a:lnTo>
                  <a:lnTo>
                    <a:pt x="132816" y="61379"/>
                  </a:lnTo>
                  <a:lnTo>
                    <a:pt x="93967" y="61379"/>
                  </a:lnTo>
                  <a:lnTo>
                    <a:pt x="89966" y="66167"/>
                  </a:lnTo>
                  <a:lnTo>
                    <a:pt x="80416" y="61125"/>
                  </a:lnTo>
                  <a:lnTo>
                    <a:pt x="65227" y="58559"/>
                  </a:lnTo>
                  <a:lnTo>
                    <a:pt x="50025" y="61125"/>
                  </a:lnTo>
                  <a:lnTo>
                    <a:pt x="49593" y="53454"/>
                  </a:lnTo>
                  <a:lnTo>
                    <a:pt x="136690" y="53454"/>
                  </a:lnTo>
                  <a:lnTo>
                    <a:pt x="133642" y="23901"/>
                  </a:lnTo>
                  <a:lnTo>
                    <a:pt x="127736" y="8572"/>
                  </a:lnTo>
                  <a:lnTo>
                    <a:pt x="114579" y="2527"/>
                  </a:lnTo>
                  <a:lnTo>
                    <a:pt x="89776" y="838"/>
                  </a:lnTo>
                  <a:lnTo>
                    <a:pt x="55219" y="63"/>
                  </a:lnTo>
                  <a:lnTo>
                    <a:pt x="26644" y="0"/>
                  </a:lnTo>
                  <a:lnTo>
                    <a:pt x="7188" y="254"/>
                  </a:lnTo>
                  <a:lnTo>
                    <a:pt x="0" y="419"/>
                  </a:lnTo>
                  <a:lnTo>
                    <a:pt x="0" y="53848"/>
                  </a:lnTo>
                  <a:lnTo>
                    <a:pt x="47345" y="76517"/>
                  </a:lnTo>
                  <a:lnTo>
                    <a:pt x="86207" y="76517"/>
                  </a:lnTo>
                  <a:lnTo>
                    <a:pt x="90208" y="71755"/>
                  </a:lnTo>
                  <a:lnTo>
                    <a:pt x="99758" y="76796"/>
                  </a:lnTo>
                  <a:lnTo>
                    <a:pt x="114973" y="79336"/>
                  </a:lnTo>
                  <a:lnTo>
                    <a:pt x="130149" y="76796"/>
                  </a:lnTo>
                  <a:lnTo>
                    <a:pt x="130594" y="84505"/>
                  </a:lnTo>
                  <a:lnTo>
                    <a:pt x="43472" y="84505"/>
                  </a:lnTo>
                  <a:lnTo>
                    <a:pt x="46520" y="114046"/>
                  </a:lnTo>
                  <a:lnTo>
                    <a:pt x="90411" y="137058"/>
                  </a:lnTo>
                  <a:lnTo>
                    <a:pt x="153555" y="137922"/>
                  </a:lnTo>
                  <a:lnTo>
                    <a:pt x="172999" y="137680"/>
                  </a:lnTo>
                  <a:lnTo>
                    <a:pt x="180187" y="137502"/>
                  </a:lnTo>
                  <a:lnTo>
                    <a:pt x="180187" y="84048"/>
                  </a:lnTo>
                  <a:close/>
                </a:path>
              </a:pathLst>
            </a:custGeom>
            <a:solidFill>
              <a:srgbClr val="2A354C"/>
            </a:solidFill>
          </p:spPr>
          <p:txBody>
            <a:bodyPr wrap="square" lIns="0" tIns="0" rIns="0" bIns="0" rtlCol="0"/>
            <a:lstStyle/>
            <a:p>
              <a:endParaRPr sz="1801"/>
            </a:p>
          </p:txBody>
        </p:sp>
        <p:sp>
          <p:nvSpPr>
            <p:cNvPr id="9" name="object 7">
              <a:extLst>
                <a:ext uri="{FF2B5EF4-FFF2-40B4-BE49-F238E27FC236}">
                  <a16:creationId xmlns:a16="http://schemas.microsoft.com/office/drawing/2014/main" id="{AEDF3648-72B5-CE97-6EB0-FFE8CDFDF971}"/>
                </a:ext>
              </a:extLst>
            </p:cNvPr>
            <p:cNvSpPr/>
            <p:nvPr userDrawn="1"/>
          </p:nvSpPr>
          <p:spPr>
            <a:xfrm>
              <a:off x="10921413" y="6406053"/>
              <a:ext cx="1049020" cy="187960"/>
            </a:xfrm>
            <a:custGeom>
              <a:avLst/>
              <a:gdLst/>
              <a:ahLst/>
              <a:cxnLst/>
              <a:rect l="l" t="t" r="r" b="b"/>
              <a:pathLst>
                <a:path w="1049020" h="187959">
                  <a:moveTo>
                    <a:pt x="95034" y="533"/>
                  </a:moveTo>
                  <a:lnTo>
                    <a:pt x="55094" y="7965"/>
                  </a:lnTo>
                  <a:lnTo>
                    <a:pt x="25214" y="28138"/>
                  </a:lnTo>
                  <a:lnTo>
                    <a:pt x="6485" y="57867"/>
                  </a:lnTo>
                  <a:lnTo>
                    <a:pt x="0" y="93967"/>
                  </a:lnTo>
                  <a:lnTo>
                    <a:pt x="6485" y="130074"/>
                  </a:lnTo>
                  <a:lnTo>
                    <a:pt x="25214" y="159807"/>
                  </a:lnTo>
                  <a:lnTo>
                    <a:pt x="55094" y="179981"/>
                  </a:lnTo>
                  <a:lnTo>
                    <a:pt x="95034" y="187413"/>
                  </a:lnTo>
                  <a:lnTo>
                    <a:pt x="128124" y="182138"/>
                  </a:lnTo>
                  <a:lnTo>
                    <a:pt x="154262" y="167327"/>
                  </a:lnTo>
                  <a:lnTo>
                    <a:pt x="158418" y="161950"/>
                  </a:lnTo>
                  <a:lnTo>
                    <a:pt x="95034" y="161950"/>
                  </a:lnTo>
                  <a:lnTo>
                    <a:pt x="67676" y="156141"/>
                  </a:lnTo>
                  <a:lnTo>
                    <a:pt x="48945" y="140793"/>
                  </a:lnTo>
                  <a:lnTo>
                    <a:pt x="38187" y="119028"/>
                  </a:lnTo>
                  <a:lnTo>
                    <a:pt x="34747" y="93967"/>
                  </a:lnTo>
                  <a:lnTo>
                    <a:pt x="38187" y="68896"/>
                  </a:lnTo>
                  <a:lnTo>
                    <a:pt x="48945" y="47137"/>
                  </a:lnTo>
                  <a:lnTo>
                    <a:pt x="67676" y="31800"/>
                  </a:lnTo>
                  <a:lnTo>
                    <a:pt x="95034" y="25996"/>
                  </a:lnTo>
                  <a:lnTo>
                    <a:pt x="161264" y="25996"/>
                  </a:lnTo>
                  <a:lnTo>
                    <a:pt x="152350" y="16678"/>
                  </a:lnTo>
                  <a:lnTo>
                    <a:pt x="126480" y="4754"/>
                  </a:lnTo>
                  <a:lnTo>
                    <a:pt x="95034" y="533"/>
                  </a:lnTo>
                  <a:close/>
                </a:path>
                <a:path w="1049020" h="187959">
                  <a:moveTo>
                    <a:pt x="179514" y="115188"/>
                  </a:moveTo>
                  <a:lnTo>
                    <a:pt x="145605" y="115188"/>
                  </a:lnTo>
                  <a:lnTo>
                    <a:pt x="140873" y="133473"/>
                  </a:lnTo>
                  <a:lnTo>
                    <a:pt x="130849" y="148328"/>
                  </a:lnTo>
                  <a:lnTo>
                    <a:pt x="115560" y="158303"/>
                  </a:lnTo>
                  <a:lnTo>
                    <a:pt x="95034" y="161950"/>
                  </a:lnTo>
                  <a:lnTo>
                    <a:pt x="158418" y="161950"/>
                  </a:lnTo>
                  <a:lnTo>
                    <a:pt x="171906" y="144503"/>
                  </a:lnTo>
                  <a:lnTo>
                    <a:pt x="179514" y="115188"/>
                  </a:lnTo>
                  <a:close/>
                </a:path>
                <a:path w="1049020" h="187959">
                  <a:moveTo>
                    <a:pt x="161264" y="25996"/>
                  </a:moveTo>
                  <a:lnTo>
                    <a:pt x="95034" y="25996"/>
                  </a:lnTo>
                  <a:lnTo>
                    <a:pt x="114130" y="28660"/>
                  </a:lnTo>
                  <a:lnTo>
                    <a:pt x="128411" y="36058"/>
                  </a:lnTo>
                  <a:lnTo>
                    <a:pt x="138369" y="47299"/>
                  </a:lnTo>
                  <a:lnTo>
                    <a:pt x="144500" y="61493"/>
                  </a:lnTo>
                  <a:lnTo>
                    <a:pt x="179235" y="61493"/>
                  </a:lnTo>
                  <a:lnTo>
                    <a:pt x="170613" y="35769"/>
                  </a:lnTo>
                  <a:lnTo>
                    <a:pt x="161264" y="25996"/>
                  </a:lnTo>
                  <a:close/>
                </a:path>
                <a:path w="1049020" h="187959">
                  <a:moveTo>
                    <a:pt x="318420" y="70015"/>
                  </a:moveTo>
                  <a:lnTo>
                    <a:pt x="261823" y="70015"/>
                  </a:lnTo>
                  <a:lnTo>
                    <a:pt x="272126" y="70692"/>
                  </a:lnTo>
                  <a:lnTo>
                    <a:pt x="282001" y="73317"/>
                  </a:lnTo>
                  <a:lnTo>
                    <a:pt x="289417" y="78780"/>
                  </a:lnTo>
                  <a:lnTo>
                    <a:pt x="292341" y="87972"/>
                  </a:lnTo>
                  <a:lnTo>
                    <a:pt x="288719" y="97608"/>
                  </a:lnTo>
                  <a:lnTo>
                    <a:pt x="278996" y="102341"/>
                  </a:lnTo>
                  <a:lnTo>
                    <a:pt x="264887" y="104576"/>
                  </a:lnTo>
                  <a:lnTo>
                    <a:pt x="248107" y="106718"/>
                  </a:lnTo>
                  <a:lnTo>
                    <a:pt x="227692" y="109711"/>
                  </a:lnTo>
                  <a:lnTo>
                    <a:pt x="209465" y="116017"/>
                  </a:lnTo>
                  <a:lnTo>
                    <a:pt x="196370" y="127995"/>
                  </a:lnTo>
                  <a:lnTo>
                    <a:pt x="191350" y="148005"/>
                  </a:lnTo>
                  <a:lnTo>
                    <a:pt x="195506" y="164995"/>
                  </a:lnTo>
                  <a:lnTo>
                    <a:pt x="206638" y="177099"/>
                  </a:lnTo>
                  <a:lnTo>
                    <a:pt x="222747" y="184344"/>
                  </a:lnTo>
                  <a:lnTo>
                    <a:pt x="241833" y="186753"/>
                  </a:lnTo>
                  <a:lnTo>
                    <a:pt x="255349" y="185813"/>
                  </a:lnTo>
                  <a:lnTo>
                    <a:pt x="269084" y="182897"/>
                  </a:lnTo>
                  <a:lnTo>
                    <a:pt x="281966" y="177864"/>
                  </a:lnTo>
                  <a:lnTo>
                    <a:pt x="292925" y="170573"/>
                  </a:lnTo>
                  <a:lnTo>
                    <a:pt x="338594" y="170573"/>
                  </a:lnTo>
                  <a:lnTo>
                    <a:pt x="338594" y="163639"/>
                  </a:lnTo>
                  <a:lnTo>
                    <a:pt x="253834" y="163639"/>
                  </a:lnTo>
                  <a:lnTo>
                    <a:pt x="244326" y="162839"/>
                  </a:lnTo>
                  <a:lnTo>
                    <a:pt x="234564" y="160097"/>
                  </a:lnTo>
                  <a:lnTo>
                    <a:pt x="226947" y="154900"/>
                  </a:lnTo>
                  <a:lnTo>
                    <a:pt x="223875" y="146735"/>
                  </a:lnTo>
                  <a:lnTo>
                    <a:pt x="226052" y="137082"/>
                  </a:lnTo>
                  <a:lnTo>
                    <a:pt x="271984" y="122034"/>
                  </a:lnTo>
                  <a:lnTo>
                    <a:pt x="281897" y="120121"/>
                  </a:lnTo>
                  <a:lnTo>
                    <a:pt x="290334" y="116712"/>
                  </a:lnTo>
                  <a:lnTo>
                    <a:pt x="322897" y="116712"/>
                  </a:lnTo>
                  <a:lnTo>
                    <a:pt x="322897" y="85407"/>
                  </a:lnTo>
                  <a:lnTo>
                    <a:pt x="318420" y="70015"/>
                  </a:lnTo>
                  <a:close/>
                </a:path>
                <a:path w="1049020" h="187959">
                  <a:moveTo>
                    <a:pt x="338594" y="170573"/>
                  </a:moveTo>
                  <a:lnTo>
                    <a:pt x="292925" y="170573"/>
                  </a:lnTo>
                  <a:lnTo>
                    <a:pt x="296074" y="178186"/>
                  </a:lnTo>
                  <a:lnTo>
                    <a:pt x="301507" y="183183"/>
                  </a:lnTo>
                  <a:lnTo>
                    <a:pt x="308916" y="185920"/>
                  </a:lnTo>
                  <a:lnTo>
                    <a:pt x="317995" y="186753"/>
                  </a:lnTo>
                  <a:lnTo>
                    <a:pt x="323443" y="186753"/>
                  </a:lnTo>
                  <a:lnTo>
                    <a:pt x="333705" y="184924"/>
                  </a:lnTo>
                  <a:lnTo>
                    <a:pt x="338594" y="183400"/>
                  </a:lnTo>
                  <a:lnTo>
                    <a:pt x="338594" y="170573"/>
                  </a:lnTo>
                  <a:close/>
                </a:path>
                <a:path w="1049020" h="187959">
                  <a:moveTo>
                    <a:pt x="322897" y="116712"/>
                  </a:moveTo>
                  <a:lnTo>
                    <a:pt x="290334" y="116712"/>
                  </a:lnTo>
                  <a:lnTo>
                    <a:pt x="290334" y="138506"/>
                  </a:lnTo>
                  <a:lnTo>
                    <a:pt x="286640" y="150223"/>
                  </a:lnTo>
                  <a:lnTo>
                    <a:pt x="277442" y="157997"/>
                  </a:lnTo>
                  <a:lnTo>
                    <a:pt x="265565" y="162309"/>
                  </a:lnTo>
                  <a:lnTo>
                    <a:pt x="253834" y="163639"/>
                  </a:lnTo>
                  <a:lnTo>
                    <a:pt x="324611" y="163639"/>
                  </a:lnTo>
                  <a:lnTo>
                    <a:pt x="322897" y="160858"/>
                  </a:lnTo>
                  <a:lnTo>
                    <a:pt x="322897" y="116712"/>
                  </a:lnTo>
                  <a:close/>
                </a:path>
                <a:path w="1049020" h="187959">
                  <a:moveTo>
                    <a:pt x="338594" y="163156"/>
                  </a:moveTo>
                  <a:lnTo>
                    <a:pt x="335140" y="163639"/>
                  </a:lnTo>
                  <a:lnTo>
                    <a:pt x="338594" y="163639"/>
                  </a:lnTo>
                  <a:lnTo>
                    <a:pt x="338594" y="163156"/>
                  </a:lnTo>
                  <a:close/>
                </a:path>
                <a:path w="1049020" h="187959">
                  <a:moveTo>
                    <a:pt x="263778" y="46951"/>
                  </a:moveTo>
                  <a:lnTo>
                    <a:pt x="239921" y="49043"/>
                  </a:lnTo>
                  <a:lnTo>
                    <a:pt x="218940" y="56207"/>
                  </a:lnTo>
                  <a:lnTo>
                    <a:pt x="203623" y="69776"/>
                  </a:lnTo>
                  <a:lnTo>
                    <a:pt x="196761" y="91084"/>
                  </a:lnTo>
                  <a:lnTo>
                    <a:pt x="229285" y="91084"/>
                  </a:lnTo>
                  <a:lnTo>
                    <a:pt x="232407" y="81737"/>
                  </a:lnTo>
                  <a:lnTo>
                    <a:pt x="239244" y="75168"/>
                  </a:lnTo>
                  <a:lnTo>
                    <a:pt x="249236" y="71289"/>
                  </a:lnTo>
                  <a:lnTo>
                    <a:pt x="261823" y="70015"/>
                  </a:lnTo>
                  <a:lnTo>
                    <a:pt x="318420" y="70015"/>
                  </a:lnTo>
                  <a:lnTo>
                    <a:pt x="317717" y="67600"/>
                  </a:lnTo>
                  <a:lnTo>
                    <a:pt x="304158" y="55692"/>
                  </a:lnTo>
                  <a:lnTo>
                    <a:pt x="285189" y="49027"/>
                  </a:lnTo>
                  <a:lnTo>
                    <a:pt x="263778" y="46951"/>
                  </a:lnTo>
                  <a:close/>
                </a:path>
                <a:path w="1049020" h="187959">
                  <a:moveTo>
                    <a:pt x="391642" y="50545"/>
                  </a:moveTo>
                  <a:lnTo>
                    <a:pt x="360857" y="50545"/>
                  </a:lnTo>
                  <a:lnTo>
                    <a:pt x="360857" y="183133"/>
                  </a:lnTo>
                  <a:lnTo>
                    <a:pt x="393395" y="183133"/>
                  </a:lnTo>
                  <a:lnTo>
                    <a:pt x="393395" y="104419"/>
                  </a:lnTo>
                  <a:lnTo>
                    <a:pt x="396062" y="89726"/>
                  </a:lnTo>
                  <a:lnTo>
                    <a:pt x="403193" y="78935"/>
                  </a:lnTo>
                  <a:lnTo>
                    <a:pt x="413476" y="72285"/>
                  </a:lnTo>
                  <a:lnTo>
                    <a:pt x="425602" y="70015"/>
                  </a:lnTo>
                  <a:lnTo>
                    <a:pt x="570821" y="70015"/>
                  </a:lnTo>
                  <a:lnTo>
                    <a:pt x="570092" y="68973"/>
                  </a:lnTo>
                  <a:lnTo>
                    <a:pt x="391642" y="68973"/>
                  </a:lnTo>
                  <a:lnTo>
                    <a:pt x="391642" y="50545"/>
                  </a:lnTo>
                  <a:close/>
                </a:path>
                <a:path w="1049020" h="187959">
                  <a:moveTo>
                    <a:pt x="515480" y="70015"/>
                  </a:moveTo>
                  <a:lnTo>
                    <a:pt x="425602" y="70015"/>
                  </a:lnTo>
                  <a:lnTo>
                    <a:pt x="437967" y="71827"/>
                  </a:lnTo>
                  <a:lnTo>
                    <a:pt x="445976" y="77176"/>
                  </a:lnTo>
                  <a:lnTo>
                    <a:pt x="450294" y="85933"/>
                  </a:lnTo>
                  <a:lnTo>
                    <a:pt x="451586" y="97967"/>
                  </a:lnTo>
                  <a:lnTo>
                    <a:pt x="451586" y="183133"/>
                  </a:lnTo>
                  <a:lnTo>
                    <a:pt x="484111" y="183133"/>
                  </a:lnTo>
                  <a:lnTo>
                    <a:pt x="484235" y="104419"/>
                  </a:lnTo>
                  <a:lnTo>
                    <a:pt x="485924" y="90481"/>
                  </a:lnTo>
                  <a:lnTo>
                    <a:pt x="491561" y="79349"/>
                  </a:lnTo>
                  <a:lnTo>
                    <a:pt x="501315" y="72408"/>
                  </a:lnTo>
                  <a:lnTo>
                    <a:pt x="515480" y="70015"/>
                  </a:lnTo>
                  <a:close/>
                </a:path>
                <a:path w="1049020" h="187959">
                  <a:moveTo>
                    <a:pt x="570821" y="70015"/>
                  </a:moveTo>
                  <a:lnTo>
                    <a:pt x="515480" y="70015"/>
                  </a:lnTo>
                  <a:lnTo>
                    <a:pt x="530389" y="72628"/>
                  </a:lnTo>
                  <a:lnTo>
                    <a:pt x="538437" y="79956"/>
                  </a:lnTo>
                  <a:lnTo>
                    <a:pt x="541724" y="91232"/>
                  </a:lnTo>
                  <a:lnTo>
                    <a:pt x="542298" y="104419"/>
                  </a:lnTo>
                  <a:lnTo>
                    <a:pt x="542353" y="183133"/>
                  </a:lnTo>
                  <a:lnTo>
                    <a:pt x="574827" y="183133"/>
                  </a:lnTo>
                  <a:lnTo>
                    <a:pt x="574769" y="91232"/>
                  </a:lnTo>
                  <a:lnTo>
                    <a:pt x="571489" y="70970"/>
                  </a:lnTo>
                  <a:lnTo>
                    <a:pt x="570821" y="70015"/>
                  </a:lnTo>
                  <a:close/>
                </a:path>
                <a:path w="1049020" h="187959">
                  <a:moveTo>
                    <a:pt x="437883" y="46951"/>
                  </a:moveTo>
                  <a:lnTo>
                    <a:pt x="422295" y="48556"/>
                  </a:lnTo>
                  <a:lnTo>
                    <a:pt x="410068" y="53066"/>
                  </a:lnTo>
                  <a:lnTo>
                    <a:pt x="400401" y="60024"/>
                  </a:lnTo>
                  <a:lnTo>
                    <a:pt x="392493" y="68973"/>
                  </a:lnTo>
                  <a:lnTo>
                    <a:pt x="479247" y="68973"/>
                  </a:lnTo>
                  <a:lnTo>
                    <a:pt x="472548" y="59151"/>
                  </a:lnTo>
                  <a:lnTo>
                    <a:pt x="462851" y="52290"/>
                  </a:lnTo>
                  <a:lnTo>
                    <a:pt x="451011" y="48265"/>
                  </a:lnTo>
                  <a:lnTo>
                    <a:pt x="437883" y="46951"/>
                  </a:lnTo>
                  <a:close/>
                </a:path>
                <a:path w="1049020" h="187959">
                  <a:moveTo>
                    <a:pt x="525475" y="46951"/>
                  </a:moveTo>
                  <a:lnTo>
                    <a:pt x="510765" y="48485"/>
                  </a:lnTo>
                  <a:lnTo>
                    <a:pt x="498417" y="52876"/>
                  </a:lnTo>
                  <a:lnTo>
                    <a:pt x="488041" y="59810"/>
                  </a:lnTo>
                  <a:lnTo>
                    <a:pt x="479247" y="68973"/>
                  </a:lnTo>
                  <a:lnTo>
                    <a:pt x="570092" y="68973"/>
                  </a:lnTo>
                  <a:lnTo>
                    <a:pt x="561814" y="57142"/>
                  </a:lnTo>
                  <a:lnTo>
                    <a:pt x="546307" y="49378"/>
                  </a:lnTo>
                  <a:lnTo>
                    <a:pt x="525475" y="46951"/>
                  </a:lnTo>
                  <a:close/>
                </a:path>
                <a:path w="1049020" h="187959">
                  <a:moveTo>
                    <a:pt x="656424" y="46951"/>
                  </a:moveTo>
                  <a:lnTo>
                    <a:pt x="632832" y="50985"/>
                  </a:lnTo>
                  <a:lnTo>
                    <a:pt x="612381" y="63455"/>
                  </a:lnTo>
                  <a:lnTo>
                    <a:pt x="597978" y="84917"/>
                  </a:lnTo>
                  <a:lnTo>
                    <a:pt x="592531" y="115925"/>
                  </a:lnTo>
                  <a:lnTo>
                    <a:pt x="596777" y="143773"/>
                  </a:lnTo>
                  <a:lnTo>
                    <a:pt x="609607" y="166255"/>
                  </a:lnTo>
                  <a:lnTo>
                    <a:pt x="631155" y="181280"/>
                  </a:lnTo>
                  <a:lnTo>
                    <a:pt x="661555" y="186753"/>
                  </a:lnTo>
                  <a:lnTo>
                    <a:pt x="675317" y="185513"/>
                  </a:lnTo>
                  <a:lnTo>
                    <a:pt x="688132" y="181649"/>
                  </a:lnTo>
                  <a:lnTo>
                    <a:pt x="699072" y="174950"/>
                  </a:lnTo>
                  <a:lnTo>
                    <a:pt x="707212" y="165201"/>
                  </a:lnTo>
                  <a:lnTo>
                    <a:pt x="738581" y="165201"/>
                  </a:lnTo>
                  <a:lnTo>
                    <a:pt x="738581" y="163639"/>
                  </a:lnTo>
                  <a:lnTo>
                    <a:pt x="665848" y="163639"/>
                  </a:lnTo>
                  <a:lnTo>
                    <a:pt x="647553" y="159756"/>
                  </a:lnTo>
                  <a:lnTo>
                    <a:pt x="634855" y="149502"/>
                  </a:lnTo>
                  <a:lnTo>
                    <a:pt x="627456" y="134969"/>
                  </a:lnTo>
                  <a:lnTo>
                    <a:pt x="625055" y="118249"/>
                  </a:lnTo>
                  <a:lnTo>
                    <a:pt x="627220" y="100651"/>
                  </a:lnTo>
                  <a:lnTo>
                    <a:pt x="634274" y="85188"/>
                  </a:lnTo>
                  <a:lnTo>
                    <a:pt x="647060" y="74197"/>
                  </a:lnTo>
                  <a:lnTo>
                    <a:pt x="666419" y="70015"/>
                  </a:lnTo>
                  <a:lnTo>
                    <a:pt x="738581" y="70015"/>
                  </a:lnTo>
                  <a:lnTo>
                    <a:pt x="738581" y="67729"/>
                  </a:lnTo>
                  <a:lnTo>
                    <a:pt x="705523" y="67729"/>
                  </a:lnTo>
                  <a:lnTo>
                    <a:pt x="696240" y="58315"/>
                  </a:lnTo>
                  <a:lnTo>
                    <a:pt x="684183" y="51858"/>
                  </a:lnTo>
                  <a:lnTo>
                    <a:pt x="670522" y="48142"/>
                  </a:lnTo>
                  <a:lnTo>
                    <a:pt x="656424" y="46951"/>
                  </a:lnTo>
                  <a:close/>
                </a:path>
                <a:path w="1049020" h="187959">
                  <a:moveTo>
                    <a:pt x="738581" y="165201"/>
                  </a:moveTo>
                  <a:lnTo>
                    <a:pt x="707783" y="165201"/>
                  </a:lnTo>
                  <a:lnTo>
                    <a:pt x="707783" y="183133"/>
                  </a:lnTo>
                  <a:lnTo>
                    <a:pt x="738581" y="183133"/>
                  </a:lnTo>
                  <a:lnTo>
                    <a:pt x="738581" y="165201"/>
                  </a:lnTo>
                  <a:close/>
                </a:path>
                <a:path w="1049020" h="187959">
                  <a:moveTo>
                    <a:pt x="738581" y="70015"/>
                  </a:moveTo>
                  <a:lnTo>
                    <a:pt x="666419" y="70015"/>
                  </a:lnTo>
                  <a:lnTo>
                    <a:pt x="683396" y="73198"/>
                  </a:lnTo>
                  <a:lnTo>
                    <a:pt x="696240" y="82396"/>
                  </a:lnTo>
                  <a:lnTo>
                    <a:pt x="704372" y="97077"/>
                  </a:lnTo>
                  <a:lnTo>
                    <a:pt x="707212" y="116712"/>
                  </a:lnTo>
                  <a:lnTo>
                    <a:pt x="704838" y="133775"/>
                  </a:lnTo>
                  <a:lnTo>
                    <a:pt x="697436" y="148824"/>
                  </a:lnTo>
                  <a:lnTo>
                    <a:pt x="684580" y="159550"/>
                  </a:lnTo>
                  <a:lnTo>
                    <a:pt x="665848" y="163639"/>
                  </a:lnTo>
                  <a:lnTo>
                    <a:pt x="738581" y="163639"/>
                  </a:lnTo>
                  <a:lnTo>
                    <a:pt x="738581" y="70015"/>
                  </a:lnTo>
                  <a:close/>
                </a:path>
                <a:path w="1049020" h="187959">
                  <a:moveTo>
                    <a:pt x="738581" y="0"/>
                  </a:moveTo>
                  <a:lnTo>
                    <a:pt x="706094" y="0"/>
                  </a:lnTo>
                  <a:lnTo>
                    <a:pt x="706094" y="67729"/>
                  </a:lnTo>
                  <a:lnTo>
                    <a:pt x="738581" y="67729"/>
                  </a:lnTo>
                  <a:lnTo>
                    <a:pt x="738581" y="0"/>
                  </a:lnTo>
                  <a:close/>
                </a:path>
                <a:path w="1049020" h="187959">
                  <a:moveTo>
                    <a:pt x="829487" y="46951"/>
                  </a:moveTo>
                  <a:lnTo>
                    <a:pt x="799788" y="52589"/>
                  </a:lnTo>
                  <a:lnTo>
                    <a:pt x="777319" y="67821"/>
                  </a:lnTo>
                  <a:lnTo>
                    <a:pt x="763093" y="90125"/>
                  </a:lnTo>
                  <a:lnTo>
                    <a:pt x="758126" y="116979"/>
                  </a:lnTo>
                  <a:lnTo>
                    <a:pt x="762906" y="145080"/>
                  </a:lnTo>
                  <a:lnTo>
                    <a:pt x="776890" y="167154"/>
                  </a:lnTo>
                  <a:lnTo>
                    <a:pt x="799542" y="181584"/>
                  </a:lnTo>
                  <a:lnTo>
                    <a:pt x="830325" y="186753"/>
                  </a:lnTo>
                  <a:lnTo>
                    <a:pt x="853354" y="183772"/>
                  </a:lnTo>
                  <a:lnTo>
                    <a:pt x="873132" y="175042"/>
                  </a:lnTo>
                  <a:lnTo>
                    <a:pt x="885264" y="163639"/>
                  </a:lnTo>
                  <a:lnTo>
                    <a:pt x="830325" y="163639"/>
                  </a:lnTo>
                  <a:lnTo>
                    <a:pt x="812703" y="160429"/>
                  </a:lnTo>
                  <a:lnTo>
                    <a:pt x="800334" y="151811"/>
                  </a:lnTo>
                  <a:lnTo>
                    <a:pt x="793042" y="139298"/>
                  </a:lnTo>
                  <a:lnTo>
                    <a:pt x="790651" y="124409"/>
                  </a:lnTo>
                  <a:lnTo>
                    <a:pt x="899096" y="124409"/>
                  </a:lnTo>
                  <a:lnTo>
                    <a:pt x="897736" y="105155"/>
                  </a:lnTo>
                  <a:lnTo>
                    <a:pt x="790651" y="105155"/>
                  </a:lnTo>
                  <a:lnTo>
                    <a:pt x="793929" y="91333"/>
                  </a:lnTo>
                  <a:lnTo>
                    <a:pt x="801954" y="80179"/>
                  </a:lnTo>
                  <a:lnTo>
                    <a:pt x="814036" y="72728"/>
                  </a:lnTo>
                  <a:lnTo>
                    <a:pt x="829487" y="70015"/>
                  </a:lnTo>
                  <a:lnTo>
                    <a:pt x="882773" y="70015"/>
                  </a:lnTo>
                  <a:lnTo>
                    <a:pt x="860745" y="53461"/>
                  </a:lnTo>
                  <a:lnTo>
                    <a:pt x="829487" y="46951"/>
                  </a:lnTo>
                  <a:close/>
                </a:path>
                <a:path w="1049020" h="187959">
                  <a:moveTo>
                    <a:pt x="897089" y="141604"/>
                  </a:moveTo>
                  <a:lnTo>
                    <a:pt x="866305" y="141604"/>
                  </a:lnTo>
                  <a:lnTo>
                    <a:pt x="860920" y="151209"/>
                  </a:lnTo>
                  <a:lnTo>
                    <a:pt x="853235" y="158099"/>
                  </a:lnTo>
                  <a:lnTo>
                    <a:pt x="843089" y="162250"/>
                  </a:lnTo>
                  <a:lnTo>
                    <a:pt x="830325" y="163639"/>
                  </a:lnTo>
                  <a:lnTo>
                    <a:pt x="885264" y="163639"/>
                  </a:lnTo>
                  <a:lnTo>
                    <a:pt x="888199" y="160880"/>
                  </a:lnTo>
                  <a:lnTo>
                    <a:pt x="897089" y="141604"/>
                  </a:lnTo>
                  <a:close/>
                </a:path>
                <a:path w="1049020" h="187959">
                  <a:moveTo>
                    <a:pt x="882773" y="70015"/>
                  </a:moveTo>
                  <a:lnTo>
                    <a:pt x="829487" y="70015"/>
                  </a:lnTo>
                  <a:lnTo>
                    <a:pt x="844404" y="72907"/>
                  </a:lnTo>
                  <a:lnTo>
                    <a:pt x="855859" y="80656"/>
                  </a:lnTo>
                  <a:lnTo>
                    <a:pt x="863399" y="91869"/>
                  </a:lnTo>
                  <a:lnTo>
                    <a:pt x="866571" y="105155"/>
                  </a:lnTo>
                  <a:lnTo>
                    <a:pt x="897736" y="105155"/>
                  </a:lnTo>
                  <a:lnTo>
                    <a:pt x="897056" y="95525"/>
                  </a:lnTo>
                  <a:lnTo>
                    <a:pt x="883770" y="70764"/>
                  </a:lnTo>
                  <a:lnTo>
                    <a:pt x="882773" y="70015"/>
                  </a:lnTo>
                  <a:close/>
                </a:path>
                <a:path w="1049020" h="187959">
                  <a:moveTo>
                    <a:pt x="949871" y="50545"/>
                  </a:moveTo>
                  <a:lnTo>
                    <a:pt x="919035" y="50545"/>
                  </a:lnTo>
                  <a:lnTo>
                    <a:pt x="919035" y="183133"/>
                  </a:lnTo>
                  <a:lnTo>
                    <a:pt x="951572" y="183133"/>
                  </a:lnTo>
                  <a:lnTo>
                    <a:pt x="951572" y="104927"/>
                  </a:lnTo>
                  <a:lnTo>
                    <a:pt x="954102" y="91237"/>
                  </a:lnTo>
                  <a:lnTo>
                    <a:pt x="961293" y="80151"/>
                  </a:lnTo>
                  <a:lnTo>
                    <a:pt x="972548" y="72725"/>
                  </a:lnTo>
                  <a:lnTo>
                    <a:pt x="984443" y="70535"/>
                  </a:lnTo>
                  <a:lnTo>
                    <a:pt x="950455" y="70535"/>
                  </a:lnTo>
                  <a:lnTo>
                    <a:pt x="949871" y="70015"/>
                  </a:lnTo>
                  <a:lnTo>
                    <a:pt x="949871" y="50545"/>
                  </a:lnTo>
                  <a:close/>
                </a:path>
                <a:path w="1049020" h="187959">
                  <a:moveTo>
                    <a:pt x="1043086" y="70015"/>
                  </a:moveTo>
                  <a:lnTo>
                    <a:pt x="987272" y="70015"/>
                  </a:lnTo>
                  <a:lnTo>
                    <a:pt x="999754" y="71744"/>
                  </a:lnTo>
                  <a:lnTo>
                    <a:pt x="1008629" y="77104"/>
                  </a:lnTo>
                  <a:lnTo>
                    <a:pt x="1014020" y="86356"/>
                  </a:lnTo>
                  <a:lnTo>
                    <a:pt x="1016050" y="99758"/>
                  </a:lnTo>
                  <a:lnTo>
                    <a:pt x="1016050" y="183133"/>
                  </a:lnTo>
                  <a:lnTo>
                    <a:pt x="1048588" y="183133"/>
                  </a:lnTo>
                  <a:lnTo>
                    <a:pt x="1048588" y="92125"/>
                  </a:lnTo>
                  <a:lnTo>
                    <a:pt x="1044923" y="72497"/>
                  </a:lnTo>
                  <a:lnTo>
                    <a:pt x="1043086" y="70015"/>
                  </a:lnTo>
                  <a:close/>
                </a:path>
                <a:path w="1049020" h="187959">
                  <a:moveTo>
                    <a:pt x="996378" y="46951"/>
                  </a:moveTo>
                  <a:lnTo>
                    <a:pt x="982395" y="48581"/>
                  </a:lnTo>
                  <a:lnTo>
                    <a:pt x="969787" y="53262"/>
                  </a:lnTo>
                  <a:lnTo>
                    <a:pt x="958995" y="60683"/>
                  </a:lnTo>
                  <a:lnTo>
                    <a:pt x="950455" y="70535"/>
                  </a:lnTo>
                  <a:lnTo>
                    <a:pt x="984443" y="70535"/>
                  </a:lnTo>
                  <a:lnTo>
                    <a:pt x="987272" y="70015"/>
                  </a:lnTo>
                  <a:lnTo>
                    <a:pt x="1043086" y="70015"/>
                  </a:lnTo>
                  <a:lnTo>
                    <a:pt x="1034465" y="58366"/>
                  </a:lnTo>
                  <a:lnTo>
                    <a:pt x="1018016" y="49820"/>
                  </a:lnTo>
                  <a:lnTo>
                    <a:pt x="996378" y="46951"/>
                  </a:lnTo>
                  <a:close/>
                </a:path>
              </a:pathLst>
            </a:custGeom>
            <a:solidFill>
              <a:srgbClr val="2A354C"/>
            </a:solidFill>
          </p:spPr>
          <p:txBody>
            <a:bodyPr wrap="square" lIns="0" tIns="0" rIns="0" bIns="0" rtlCol="0"/>
            <a:lstStyle/>
            <a:p>
              <a:endParaRPr sz="1801"/>
            </a:p>
          </p:txBody>
        </p:sp>
      </p:grpSp>
      <p:cxnSp>
        <p:nvCxnSpPr>
          <p:cNvPr id="10" name="Straight Connector 9">
            <a:extLst>
              <a:ext uri="{FF2B5EF4-FFF2-40B4-BE49-F238E27FC236}">
                <a16:creationId xmlns:a16="http://schemas.microsoft.com/office/drawing/2014/main" id="{B94E8C5B-14B9-3B1C-42BB-A2604CC71084}"/>
              </a:ext>
            </a:extLst>
          </p:cNvPr>
          <p:cNvCxnSpPr>
            <a:cxnSpLocks/>
          </p:cNvCxnSpPr>
          <p:nvPr userDrawn="1"/>
        </p:nvCxnSpPr>
        <p:spPr>
          <a:xfrm>
            <a:off x="10578354" y="6473889"/>
            <a:ext cx="0" cy="238333"/>
          </a:xfrm>
          <a:prstGeom prst="line">
            <a:avLst/>
          </a:prstGeom>
          <a:ln>
            <a:solidFill>
              <a:srgbClr val="2A354D"/>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1F604A07-567F-351D-8151-F02416A83C8B}"/>
              </a:ext>
            </a:extLst>
          </p:cNvPr>
          <p:cNvSpPr>
            <a:spLocks noGrp="1"/>
          </p:cNvSpPr>
          <p:nvPr>
            <p:ph type="sldNum" sz="quarter" idx="4"/>
          </p:nvPr>
        </p:nvSpPr>
        <p:spPr>
          <a:xfrm>
            <a:off x="9774189" y="6437232"/>
            <a:ext cx="694862" cy="365125"/>
          </a:xfrm>
          <a:prstGeom prst="rect">
            <a:avLst/>
          </a:prstGeom>
        </p:spPr>
        <p:txBody>
          <a:bodyPr vert="horz" lIns="91440" tIns="45720" rIns="91440" bIns="45720" rtlCol="0" anchor="ctr"/>
          <a:lstStyle>
            <a:lvl1pPr algn="r">
              <a:defRPr sz="1200">
                <a:solidFill>
                  <a:srgbClr val="918C8A"/>
                </a:solidFill>
              </a:defRPr>
            </a:lvl1pPr>
          </a:lstStyle>
          <a:p>
            <a:fld id="{983CACB7-BD5B-E04E-9F7F-67AC39F2F8F1}" type="slidenum">
              <a:rPr lang="en-US" smtClean="0"/>
              <a:pPr/>
              <a:t>‹#›</a:t>
            </a:fld>
            <a:endParaRPr lang="en-US"/>
          </a:p>
        </p:txBody>
      </p:sp>
    </p:spTree>
    <p:extLst>
      <p:ext uri="{BB962C8B-B14F-4D97-AF65-F5344CB8AC3E}">
        <p14:creationId xmlns:p14="http://schemas.microsoft.com/office/powerpoint/2010/main" val="74617128"/>
      </p:ext>
    </p:extLst>
  </p:cSld>
  <p:clrMap bg1="lt1" tx1="dk1" bg2="lt2" tx2="dk2" accent1="accent1" accent2="accent2" accent3="accent3" accent4="accent4" accent5="accent5" accent6="accent6" hlink="hlink" folHlink="folHlink"/>
  <p:sldLayoutIdLst>
    <p:sldLayoutId id="2147484016" r:id="rId1"/>
    <p:sldLayoutId id="2147484045" r:id="rId2"/>
    <p:sldLayoutId id="2147484017" r:id="rId3"/>
    <p:sldLayoutId id="2147483682" r:id="rId4"/>
    <p:sldLayoutId id="2147483679" r:id="rId5"/>
    <p:sldLayoutId id="2147483659" r:id="rId6"/>
    <p:sldLayoutId id="2147483662" r:id="rId7"/>
    <p:sldLayoutId id="2147483669" r:id="rId8"/>
    <p:sldLayoutId id="2147484030" r:id="rId9"/>
  </p:sldLayoutIdLst>
  <p:hf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694B47-153B-31C9-E199-83EE354BB7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B4DE2B-725E-1FED-4755-AA017381F5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2AE44E-9500-223D-FEFB-8790E50608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97F1C-D4B7-45FF-9E32-6C85A2A41A61}" type="datetimeFigureOut">
              <a:rPr lang="en-GB" smtClean="0"/>
              <a:t>08/10/2025</a:t>
            </a:fld>
            <a:endParaRPr lang="en-GB"/>
          </a:p>
        </p:txBody>
      </p:sp>
      <p:sp>
        <p:nvSpPr>
          <p:cNvPr id="5" name="Footer Placeholder 4">
            <a:extLst>
              <a:ext uri="{FF2B5EF4-FFF2-40B4-BE49-F238E27FC236}">
                <a16:creationId xmlns:a16="http://schemas.microsoft.com/office/drawing/2014/main" id="{B8E6498E-B3F0-59A7-6344-25BDC3F1B0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5E4FE0-4767-43F1-044A-327EC4BF86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62B44-58ED-40A0-8364-A42CDC7FB506}" type="slidenum">
              <a:rPr lang="en-GB" smtClean="0"/>
              <a:t>‹#›</a:t>
            </a:fld>
            <a:endParaRPr lang="en-GB"/>
          </a:p>
        </p:txBody>
      </p:sp>
    </p:spTree>
    <p:extLst>
      <p:ext uri="{BB962C8B-B14F-4D97-AF65-F5344CB8AC3E}">
        <p14:creationId xmlns:p14="http://schemas.microsoft.com/office/powerpoint/2010/main" val="1884783462"/>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openxmlformats.org/officeDocument/2006/relationships/hyperlink" Target="mailto:inroads.camden@viaorg.uk" TargetMode="External"/><Relationship Id="rId13" Type="http://schemas.openxmlformats.org/officeDocument/2006/relationships/hyperlink" Target="mailto:info.youth@camden.gov.uk" TargetMode="External"/><Relationship Id="rId18" Type="http://schemas.openxmlformats.org/officeDocument/2006/relationships/hyperlink" Target="http://www.report-it.org.uk/" TargetMode="External"/><Relationship Id="rId3" Type="http://schemas.openxmlformats.org/officeDocument/2006/relationships/hyperlink" Target="https://www.camden.gov.uk/camden-safety-net" TargetMode="External"/><Relationship Id="rId21" Type="http://schemas.openxmlformats.org/officeDocument/2006/relationships/hyperlink" Target="http://www.victimsupport.org.uk/" TargetMode="External"/><Relationship Id="rId7" Type="http://schemas.openxmlformats.org/officeDocument/2006/relationships/hyperlink" Target="https://www.viaorg.uk/services/camden-inroads/" TargetMode="External"/><Relationship Id="rId12" Type="http://schemas.openxmlformats.org/officeDocument/2006/relationships/hyperlink" Target="https://www.camdenrise.co.uk/youth-clubs-and-projects" TargetMode="External"/><Relationship Id="rId17" Type="http://schemas.openxmlformats.org/officeDocument/2006/relationships/hyperlink" Target="https://cscp.org.uk/resources/radicalisation-and-extremism-resources/" TargetMode="External"/><Relationship Id="rId2" Type="http://schemas.openxmlformats.org/officeDocument/2006/relationships/hyperlink" Target="http://www.met.police.uk/report" TargetMode="External"/><Relationship Id="rId16" Type="http://schemas.openxmlformats.org/officeDocument/2006/relationships/hyperlink" Target="https://www.camden.gov.uk/prevent" TargetMode="External"/><Relationship Id="rId20" Type="http://schemas.openxmlformats.org/officeDocument/2006/relationships/hyperlink" Target="mailto:asc.mash.safeguarding@camden.gov.uk" TargetMode="External"/><Relationship Id="rId1" Type="http://schemas.openxmlformats.org/officeDocument/2006/relationships/slideLayout" Target="../slideLayouts/slideLayout16.xml"/><Relationship Id="rId6" Type="http://schemas.openxmlformats.org/officeDocument/2006/relationships/hyperlink" Target="mailto:camden.referrals@cgl.org.uk" TargetMode="External"/><Relationship Id="rId11" Type="http://schemas.openxmlformats.org/officeDocument/2006/relationships/hyperlink" Target="mailto:streetsafe@cgl.org.uk" TargetMode="External"/><Relationship Id="rId5" Type="http://schemas.openxmlformats.org/officeDocument/2006/relationships/hyperlink" Target="https://www.changegrowlive.org/camden" TargetMode="External"/><Relationship Id="rId15" Type="http://schemas.openxmlformats.org/officeDocument/2006/relationships/hyperlink" Target="https://www.camden.gov.uk/hate-crime" TargetMode="External"/><Relationship Id="rId10" Type="http://schemas.openxmlformats.org/officeDocument/2006/relationships/hyperlink" Target="https://camdenrts.co.uk/" TargetMode="External"/><Relationship Id="rId19" Type="http://schemas.openxmlformats.org/officeDocument/2006/relationships/hyperlink" Target="mailto:LBCMashadmin@camden.gov.uk" TargetMode="External"/><Relationship Id="rId4" Type="http://schemas.openxmlformats.org/officeDocument/2006/relationships/hyperlink" Target="mailto:camdensafetynet@camden.gov.uk" TargetMode="External"/><Relationship Id="rId9" Type="http://schemas.openxmlformats.org/officeDocument/2006/relationships/hyperlink" Target="https://www.viaorg.uk/get-help/inroads-camden-referral" TargetMode="External"/><Relationship Id="rId14" Type="http://schemas.openxmlformats.org/officeDocument/2006/relationships/hyperlink" Target="https://www.camden.gov.uk/community-safety1" TargetMode="External"/><Relationship Id="rId22" Type="http://schemas.openxmlformats.org/officeDocument/2006/relationships/hyperlink" Target="https://www.camden.gov.uk/health-wellbe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emakecamden.org.uk/"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3" Type="http://schemas.openxmlformats.org/officeDocument/2006/relationships/image" Target="../media/image6.svg"/><Relationship Id="rId21" Type="http://schemas.openxmlformats.org/officeDocument/2006/relationships/image" Target="../media/image24.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6.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6.xml"/><Relationship Id="rId5" Type="http://schemas.openxmlformats.org/officeDocument/2006/relationships/image" Target="../media/image40.sv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diagramQuickStyle" Target="../diagrams/quickStyle1.xml"/><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diagramLayout" Target="../diagrams/layout1.xml"/><Relationship Id="rId17" Type="http://schemas.openxmlformats.org/officeDocument/2006/relationships/image" Target="../media/image50.svg"/><Relationship Id="rId2" Type="http://schemas.openxmlformats.org/officeDocument/2006/relationships/hyperlink" Target="https://www.london.gov.uk/programmes-strategies/mayors-office-policing-and-crime-mopac/keep-date-mopac-work/mopac-publications/londons-police-and-crime-plan-2022-25" TargetMode="External"/><Relationship Id="rId16" Type="http://schemas.openxmlformats.org/officeDocument/2006/relationships/image" Target="../media/image49.png"/><Relationship Id="rId1" Type="http://schemas.openxmlformats.org/officeDocument/2006/relationships/slideLayout" Target="../slideLayouts/slideLayout16.xml"/><Relationship Id="rId6" Type="http://schemas.openxmlformats.org/officeDocument/2006/relationships/image" Target="../media/image44.svg"/><Relationship Id="rId11" Type="http://schemas.openxmlformats.org/officeDocument/2006/relationships/diagramData" Target="../diagrams/data1.xml"/><Relationship Id="rId5" Type="http://schemas.openxmlformats.org/officeDocument/2006/relationships/image" Target="../media/image43.png"/><Relationship Id="rId15" Type="http://schemas.microsoft.com/office/2007/relationships/diagramDrawing" Target="../diagrams/drawing1.xml"/><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927D7B-9294-DB1E-1D8A-A86D7A2BDBB5}"/>
              </a:ext>
            </a:extLst>
          </p:cNvPr>
          <p:cNvSpPr>
            <a:spLocks noGrp="1"/>
          </p:cNvSpPr>
          <p:nvPr>
            <p:ph type="title"/>
          </p:nvPr>
        </p:nvSpPr>
        <p:spPr>
          <a:xfrm>
            <a:off x="917715" y="1345916"/>
            <a:ext cx="6654341" cy="2222164"/>
          </a:xfrm>
        </p:spPr>
        <p:txBody>
          <a:bodyPr/>
          <a:lstStyle/>
          <a:p>
            <a:r>
              <a:rPr lang="en-GB" sz="3600" dirty="0"/>
              <a:t>CAMDEN COMMUNITY SAFETY PARTNERSHIP PLAN </a:t>
            </a:r>
          </a:p>
        </p:txBody>
      </p:sp>
      <p:sp>
        <p:nvSpPr>
          <p:cNvPr id="9" name="Text Placeholder 8">
            <a:extLst>
              <a:ext uri="{FF2B5EF4-FFF2-40B4-BE49-F238E27FC236}">
                <a16:creationId xmlns:a16="http://schemas.microsoft.com/office/drawing/2014/main" id="{31203503-C363-5B4C-01AB-D9047968E4C2}"/>
              </a:ext>
            </a:extLst>
          </p:cNvPr>
          <p:cNvSpPr>
            <a:spLocks noGrp="1"/>
          </p:cNvSpPr>
          <p:nvPr>
            <p:ph type="body" sz="quarter" idx="13"/>
          </p:nvPr>
        </p:nvSpPr>
        <p:spPr/>
        <p:txBody>
          <a:bodyPr/>
          <a:lstStyle/>
          <a:p>
            <a:r>
              <a:rPr lang="en-GB" dirty="0"/>
              <a:t>2024 – 2027 </a:t>
            </a:r>
          </a:p>
        </p:txBody>
      </p:sp>
    </p:spTree>
    <p:extLst>
      <p:ext uri="{BB962C8B-B14F-4D97-AF65-F5344CB8AC3E}">
        <p14:creationId xmlns:p14="http://schemas.microsoft.com/office/powerpoint/2010/main" val="3150083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A898DB-41A3-0A9B-AE6D-EFFE6E901CC6}"/>
              </a:ext>
            </a:extLst>
          </p:cNvPr>
          <p:cNvSpPr>
            <a:spLocks noGrp="1"/>
          </p:cNvSpPr>
          <p:nvPr>
            <p:ph type="sldNum" sz="quarter" idx="10"/>
          </p:nvPr>
        </p:nvSpPr>
        <p:spPr/>
        <p:txBody>
          <a:bodyPr/>
          <a:lstStyle/>
          <a:p>
            <a:fld id="{983CACB7-BD5B-E04E-9F7F-67AC39F2F8F1}" type="slidenum">
              <a:rPr lang="en-US" smtClean="0"/>
              <a:pPr/>
              <a:t>10</a:t>
            </a:fld>
            <a:endParaRPr lang="en-US"/>
          </a:p>
        </p:txBody>
      </p:sp>
      <p:sp>
        <p:nvSpPr>
          <p:cNvPr id="3" name="Title 2">
            <a:extLst>
              <a:ext uri="{FF2B5EF4-FFF2-40B4-BE49-F238E27FC236}">
                <a16:creationId xmlns:a16="http://schemas.microsoft.com/office/drawing/2014/main" id="{E88BF5C4-0359-9C96-1F42-C316B89B458E}"/>
              </a:ext>
            </a:extLst>
          </p:cNvPr>
          <p:cNvSpPr>
            <a:spLocks noGrp="1"/>
          </p:cNvSpPr>
          <p:nvPr>
            <p:ph type="title"/>
          </p:nvPr>
        </p:nvSpPr>
        <p:spPr>
          <a:xfrm>
            <a:off x="149547" y="932181"/>
            <a:ext cx="695571" cy="4993638"/>
          </a:xfrm>
        </p:spPr>
        <p:txBody>
          <a:bodyPr vert="vert270"/>
          <a:lstStyle/>
          <a:p>
            <a:pPr algn="ctr"/>
            <a:r>
              <a:rPr lang="en-GB" sz="2100" dirty="0">
                <a:solidFill>
                  <a:schemeClr val="bg1"/>
                </a:solidFill>
                <a:latin typeface="Arial" panose="020B0604020202020204" pitchFamily="34" charset="0"/>
                <a:cs typeface="Arial" panose="020B0604020202020204" pitchFamily="34" charset="0"/>
              </a:rPr>
              <a:t>Priority One: Drug Related Activity</a:t>
            </a:r>
          </a:p>
        </p:txBody>
      </p:sp>
      <p:grpSp>
        <p:nvGrpSpPr>
          <p:cNvPr id="13" name="Group 12">
            <a:extLst>
              <a:ext uri="{FF2B5EF4-FFF2-40B4-BE49-F238E27FC236}">
                <a16:creationId xmlns:a16="http://schemas.microsoft.com/office/drawing/2014/main" id="{C292507F-DCF0-121D-661C-DF5C8CDE58D3}"/>
              </a:ext>
            </a:extLst>
          </p:cNvPr>
          <p:cNvGrpSpPr/>
          <p:nvPr/>
        </p:nvGrpSpPr>
        <p:grpSpPr>
          <a:xfrm>
            <a:off x="976456" y="282061"/>
            <a:ext cx="9833442" cy="6055245"/>
            <a:chOff x="976456" y="282061"/>
            <a:chExt cx="9833442" cy="6055245"/>
          </a:xfrm>
        </p:grpSpPr>
        <p:sp>
          <p:nvSpPr>
            <p:cNvPr id="76" name="Rectangle: Rounded Corners 75">
              <a:extLst>
                <a:ext uri="{FF2B5EF4-FFF2-40B4-BE49-F238E27FC236}">
                  <a16:creationId xmlns:a16="http://schemas.microsoft.com/office/drawing/2014/main" id="{D4581DC8-EC60-9E38-6463-E69B0CE08205}"/>
                </a:ext>
              </a:extLst>
            </p:cNvPr>
            <p:cNvSpPr/>
            <p:nvPr/>
          </p:nvSpPr>
          <p:spPr>
            <a:xfrm>
              <a:off x="4641969" y="993174"/>
              <a:ext cx="1971730" cy="707495"/>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latin typeface="Arial" panose="020B0604020202020204" pitchFamily="34" charset="0"/>
                  <a:cs typeface="Arial" panose="020B0604020202020204" pitchFamily="34" charset="0"/>
                </a:rPr>
                <a:t>Reduce drug related crime</a:t>
              </a:r>
            </a:p>
          </p:txBody>
        </p:sp>
        <p:sp>
          <p:nvSpPr>
            <p:cNvPr id="77" name="Rectangle: Rounded Corners 76">
              <a:extLst>
                <a:ext uri="{FF2B5EF4-FFF2-40B4-BE49-F238E27FC236}">
                  <a16:creationId xmlns:a16="http://schemas.microsoft.com/office/drawing/2014/main" id="{92EF4F62-460C-E612-2EAA-A50E70A13887}"/>
                </a:ext>
              </a:extLst>
            </p:cNvPr>
            <p:cNvSpPr/>
            <p:nvPr/>
          </p:nvSpPr>
          <p:spPr>
            <a:xfrm>
              <a:off x="6721713" y="993174"/>
              <a:ext cx="1971730" cy="707495"/>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latin typeface="Arial" panose="020B0604020202020204" pitchFamily="34" charset="0"/>
                  <a:cs typeface="Arial" panose="020B0604020202020204" pitchFamily="34" charset="0"/>
                </a:rPr>
                <a:t>Disrupt drug supply chains</a:t>
              </a:r>
            </a:p>
          </p:txBody>
        </p:sp>
        <p:sp>
          <p:nvSpPr>
            <p:cNvPr id="78" name="Rectangle: Rounded Corners 77">
              <a:extLst>
                <a:ext uri="{FF2B5EF4-FFF2-40B4-BE49-F238E27FC236}">
                  <a16:creationId xmlns:a16="http://schemas.microsoft.com/office/drawing/2014/main" id="{5DC6FA5F-12FE-A2DA-7384-B0E545254CA1}"/>
                </a:ext>
              </a:extLst>
            </p:cNvPr>
            <p:cNvSpPr/>
            <p:nvPr/>
          </p:nvSpPr>
          <p:spPr>
            <a:xfrm>
              <a:off x="8801457" y="993174"/>
              <a:ext cx="1971730" cy="707495"/>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latin typeface="Arial" panose="020B0604020202020204" pitchFamily="34" charset="0"/>
                  <a:cs typeface="Arial" panose="020B0604020202020204" pitchFamily="34" charset="0"/>
                </a:rPr>
                <a:t>Improve access to and engagement with substance misuse services</a:t>
              </a:r>
              <a:endParaRPr lang="en-GB" sz="1100" b="1">
                <a:solidFill>
                  <a:srgbClr val="0D0D0D"/>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AFE11C2C-38F3-8032-6D34-0B4F1C48DDA8}"/>
                </a:ext>
              </a:extLst>
            </p:cNvPr>
            <p:cNvGrpSpPr/>
            <p:nvPr/>
          </p:nvGrpSpPr>
          <p:grpSpPr>
            <a:xfrm>
              <a:off x="976456" y="282061"/>
              <a:ext cx="9833442" cy="6055245"/>
              <a:chOff x="976456" y="282061"/>
              <a:chExt cx="9833442" cy="6055245"/>
            </a:xfrm>
          </p:grpSpPr>
          <p:sp>
            <p:nvSpPr>
              <p:cNvPr id="66" name="TextBox 65">
                <a:extLst>
                  <a:ext uri="{FF2B5EF4-FFF2-40B4-BE49-F238E27FC236}">
                    <a16:creationId xmlns:a16="http://schemas.microsoft.com/office/drawing/2014/main" id="{BD048C82-FD95-0D17-8731-76D073BD0E94}"/>
                  </a:ext>
                </a:extLst>
              </p:cNvPr>
              <p:cNvSpPr txBox="1"/>
              <p:nvPr/>
            </p:nvSpPr>
            <p:spPr>
              <a:xfrm>
                <a:off x="1192847" y="5307266"/>
                <a:ext cx="1452847" cy="3139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Tx/>
                  <a:buSzTx/>
                  <a:tabLst/>
                </a:pPr>
                <a:r>
                  <a:rPr lang="en-GB" sz="1600" b="1" dirty="0">
                    <a:solidFill>
                      <a:schemeClr val="accent1"/>
                    </a:solidFill>
                    <a:latin typeface="Arial" panose="020B0604020202020204" pitchFamily="34" charset="0"/>
                    <a:cs typeface="Arial" panose="020B0604020202020204" pitchFamily="34" charset="0"/>
                  </a:rPr>
                  <a:t>Outcomes</a:t>
                </a:r>
                <a:endParaRPr kumimoji="0" lang="en-GB" sz="16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EA84429D-6FA1-979C-8703-1ECDA86F96DC}"/>
                  </a:ext>
                </a:extLst>
              </p:cNvPr>
              <p:cNvGrpSpPr/>
              <p:nvPr/>
            </p:nvGrpSpPr>
            <p:grpSpPr>
              <a:xfrm>
                <a:off x="976456" y="282061"/>
                <a:ext cx="9833442" cy="6055245"/>
                <a:chOff x="976456" y="282061"/>
                <a:chExt cx="9833442" cy="6055245"/>
              </a:xfrm>
            </p:grpSpPr>
            <p:sp>
              <p:nvSpPr>
                <p:cNvPr id="36" name="TextBox 35">
                  <a:extLst>
                    <a:ext uri="{FF2B5EF4-FFF2-40B4-BE49-F238E27FC236}">
                      <a16:creationId xmlns:a16="http://schemas.microsoft.com/office/drawing/2014/main" id="{EB6FA3C5-7CE0-F81A-A135-C55667FA5246}"/>
                    </a:ext>
                  </a:extLst>
                </p:cNvPr>
                <p:cNvSpPr txBox="1"/>
                <p:nvPr/>
              </p:nvSpPr>
              <p:spPr>
                <a:xfrm>
                  <a:off x="1192847" y="1918936"/>
                  <a:ext cx="1452847" cy="3139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Tx/>
                    <a:buSzTx/>
                    <a:tabLst/>
                  </a:pPr>
                  <a:r>
                    <a:rPr kumimoji="0" lang="en-GB" sz="1600" b="1"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Strategy</a:t>
                  </a:r>
                </a:p>
              </p:txBody>
            </p:sp>
            <p:grpSp>
              <p:nvGrpSpPr>
                <p:cNvPr id="10" name="Group 9">
                  <a:extLst>
                    <a:ext uri="{FF2B5EF4-FFF2-40B4-BE49-F238E27FC236}">
                      <a16:creationId xmlns:a16="http://schemas.microsoft.com/office/drawing/2014/main" id="{D528A8BE-ED61-3B8E-E0B5-D85246686429}"/>
                    </a:ext>
                  </a:extLst>
                </p:cNvPr>
                <p:cNvGrpSpPr/>
                <p:nvPr/>
              </p:nvGrpSpPr>
              <p:grpSpPr>
                <a:xfrm>
                  <a:off x="976456" y="282061"/>
                  <a:ext cx="9833442" cy="6055245"/>
                  <a:chOff x="976456" y="282061"/>
                  <a:chExt cx="9833442" cy="6055245"/>
                </a:xfrm>
              </p:grpSpPr>
              <p:sp>
                <p:nvSpPr>
                  <p:cNvPr id="34" name="TextBox 33">
                    <a:extLst>
                      <a:ext uri="{FF2B5EF4-FFF2-40B4-BE49-F238E27FC236}">
                        <a16:creationId xmlns:a16="http://schemas.microsoft.com/office/drawing/2014/main" id="{4FAE5CBA-0FB3-A1C1-7439-EB8254959867}"/>
                      </a:ext>
                    </a:extLst>
                  </p:cNvPr>
                  <p:cNvSpPr txBox="1"/>
                  <p:nvPr/>
                </p:nvSpPr>
                <p:spPr>
                  <a:xfrm>
                    <a:off x="1192847" y="1131468"/>
                    <a:ext cx="1452847" cy="3139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Tx/>
                      <a:buSzTx/>
                      <a:tabLst/>
                    </a:pPr>
                    <a:r>
                      <a:rPr kumimoji="0" lang="en-GB" sz="1600" b="1"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Objectives</a:t>
                    </a:r>
                  </a:p>
                </p:txBody>
              </p:sp>
              <p:grpSp>
                <p:nvGrpSpPr>
                  <p:cNvPr id="9" name="Group 8">
                    <a:extLst>
                      <a:ext uri="{FF2B5EF4-FFF2-40B4-BE49-F238E27FC236}">
                        <a16:creationId xmlns:a16="http://schemas.microsoft.com/office/drawing/2014/main" id="{545D9E56-D3E4-9A49-7874-F20E72B4EA20}"/>
                      </a:ext>
                    </a:extLst>
                  </p:cNvPr>
                  <p:cNvGrpSpPr/>
                  <p:nvPr/>
                </p:nvGrpSpPr>
                <p:grpSpPr>
                  <a:xfrm>
                    <a:off x="976456" y="282061"/>
                    <a:ext cx="9833442" cy="6055245"/>
                    <a:chOff x="976456" y="282061"/>
                    <a:chExt cx="9833442" cy="6055245"/>
                  </a:xfrm>
                </p:grpSpPr>
                <p:sp>
                  <p:nvSpPr>
                    <p:cNvPr id="87" name="TextBox 86">
                      <a:extLst>
                        <a:ext uri="{FF2B5EF4-FFF2-40B4-BE49-F238E27FC236}">
                          <a16:creationId xmlns:a16="http://schemas.microsoft.com/office/drawing/2014/main" id="{57DD589C-BF9C-62AA-2DBB-C8B1330A143E}"/>
                        </a:ext>
                      </a:extLst>
                    </p:cNvPr>
                    <p:cNvSpPr txBox="1"/>
                    <p:nvPr/>
                  </p:nvSpPr>
                  <p:spPr>
                    <a:xfrm>
                      <a:off x="1192847" y="425529"/>
                      <a:ext cx="1603429" cy="3139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Tx/>
                        <a:buSzTx/>
                        <a:tabLst/>
                      </a:pPr>
                      <a:r>
                        <a:rPr kumimoji="0" lang="en-GB" sz="1600" b="1"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Vision</a:t>
                      </a:r>
                    </a:p>
                  </p:txBody>
                </p:sp>
                <p:grpSp>
                  <p:nvGrpSpPr>
                    <p:cNvPr id="8" name="Group 7">
                      <a:extLst>
                        <a:ext uri="{FF2B5EF4-FFF2-40B4-BE49-F238E27FC236}">
                          <a16:creationId xmlns:a16="http://schemas.microsoft.com/office/drawing/2014/main" id="{D30614F0-751D-4178-F760-8BCFA20E169D}"/>
                        </a:ext>
                      </a:extLst>
                    </p:cNvPr>
                    <p:cNvGrpSpPr/>
                    <p:nvPr/>
                  </p:nvGrpSpPr>
                  <p:grpSpPr>
                    <a:xfrm>
                      <a:off x="976456" y="282061"/>
                      <a:ext cx="9833442" cy="6055245"/>
                      <a:chOff x="976456" y="282061"/>
                      <a:chExt cx="9833442" cy="6055245"/>
                    </a:xfrm>
                  </p:grpSpPr>
                  <p:sp>
                    <p:nvSpPr>
                      <p:cNvPr id="90" name="Rectangle: Rounded Corners 89">
                        <a:extLst>
                          <a:ext uri="{FF2B5EF4-FFF2-40B4-BE49-F238E27FC236}">
                            <a16:creationId xmlns:a16="http://schemas.microsoft.com/office/drawing/2014/main" id="{49CCA2FE-6136-3931-06C3-307C9F898E3C}"/>
                          </a:ext>
                        </a:extLst>
                      </p:cNvPr>
                      <p:cNvSpPr/>
                      <p:nvPr/>
                    </p:nvSpPr>
                    <p:spPr>
                      <a:xfrm>
                        <a:off x="1009106" y="5179294"/>
                        <a:ext cx="2680167" cy="584787"/>
                      </a:xfrm>
                      <a:prstGeom prst="roundRect">
                        <a:avLst/>
                      </a:prstGeom>
                      <a:noFill/>
                      <a:ln w="6350">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endParaRPr lang="en-GB" sz="1600" b="1">
                          <a:solidFill>
                            <a:schemeClr val="accent1"/>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06122354-8908-BDEB-39E9-7375B952C483}"/>
                          </a:ext>
                        </a:extLst>
                      </p:cNvPr>
                      <p:cNvGrpSpPr/>
                      <p:nvPr/>
                    </p:nvGrpSpPr>
                    <p:grpSpPr>
                      <a:xfrm>
                        <a:off x="976456" y="282061"/>
                        <a:ext cx="9833442" cy="6055245"/>
                        <a:chOff x="976456" y="282061"/>
                        <a:chExt cx="9833442" cy="6055245"/>
                      </a:xfrm>
                    </p:grpSpPr>
                    <p:sp>
                      <p:nvSpPr>
                        <p:cNvPr id="89" name="Rectangle: Rounded Corners 88">
                          <a:extLst>
                            <a:ext uri="{FF2B5EF4-FFF2-40B4-BE49-F238E27FC236}">
                              <a16:creationId xmlns:a16="http://schemas.microsoft.com/office/drawing/2014/main" id="{210088E3-63C1-58EF-4538-FE1C89F5867C}"/>
                            </a:ext>
                          </a:extLst>
                        </p:cNvPr>
                        <p:cNvSpPr/>
                        <p:nvPr/>
                      </p:nvSpPr>
                      <p:spPr>
                        <a:xfrm>
                          <a:off x="976456" y="1789199"/>
                          <a:ext cx="2680167" cy="584787"/>
                        </a:xfrm>
                        <a:prstGeom prst="roundRect">
                          <a:avLst/>
                        </a:prstGeom>
                        <a:noFill/>
                        <a:ln w="6350">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endParaRPr lang="en-GB" sz="1600" b="1">
                            <a:solidFill>
                              <a:schemeClr val="accent1"/>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3D00EFC6-F61D-BE33-8174-089BEE281912}"/>
                            </a:ext>
                          </a:extLst>
                        </p:cNvPr>
                        <p:cNvGrpSpPr/>
                        <p:nvPr/>
                      </p:nvGrpSpPr>
                      <p:grpSpPr>
                        <a:xfrm>
                          <a:off x="976456" y="282061"/>
                          <a:ext cx="9833442" cy="6055245"/>
                          <a:chOff x="976456" y="282061"/>
                          <a:chExt cx="9833442" cy="6055245"/>
                        </a:xfrm>
                      </p:grpSpPr>
                      <p:sp>
                        <p:nvSpPr>
                          <p:cNvPr id="88" name="Rectangle: Rounded Corners 87">
                            <a:extLst>
                              <a:ext uri="{FF2B5EF4-FFF2-40B4-BE49-F238E27FC236}">
                                <a16:creationId xmlns:a16="http://schemas.microsoft.com/office/drawing/2014/main" id="{F4F9C953-7B4D-2B06-AAEA-D2771069495A}"/>
                              </a:ext>
                            </a:extLst>
                          </p:cNvPr>
                          <p:cNvSpPr/>
                          <p:nvPr/>
                        </p:nvSpPr>
                        <p:spPr>
                          <a:xfrm>
                            <a:off x="976456" y="998449"/>
                            <a:ext cx="2680167" cy="584787"/>
                          </a:xfrm>
                          <a:prstGeom prst="roundRect">
                            <a:avLst/>
                          </a:prstGeom>
                          <a:noFill/>
                          <a:ln w="6350">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endParaRPr lang="en-GB" sz="1600" b="1">
                              <a:solidFill>
                                <a:schemeClr val="accent1"/>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4918E70D-9C76-8470-B0CF-517F954FC6D0}"/>
                              </a:ext>
                            </a:extLst>
                          </p:cNvPr>
                          <p:cNvGrpSpPr/>
                          <p:nvPr/>
                        </p:nvGrpSpPr>
                        <p:grpSpPr>
                          <a:xfrm>
                            <a:off x="976456" y="282061"/>
                            <a:ext cx="9833442" cy="6055245"/>
                            <a:chOff x="976456" y="282061"/>
                            <a:chExt cx="9833442" cy="6055245"/>
                          </a:xfrm>
                        </p:grpSpPr>
                        <p:sp>
                          <p:nvSpPr>
                            <p:cNvPr id="86" name="Rectangle: Rounded Corners 85">
                              <a:extLst>
                                <a:ext uri="{FF2B5EF4-FFF2-40B4-BE49-F238E27FC236}">
                                  <a16:creationId xmlns:a16="http://schemas.microsoft.com/office/drawing/2014/main" id="{EE7076BB-F4AE-35A8-F3AA-7A7F82DDF21C}"/>
                                </a:ext>
                              </a:extLst>
                            </p:cNvPr>
                            <p:cNvSpPr/>
                            <p:nvPr/>
                          </p:nvSpPr>
                          <p:spPr>
                            <a:xfrm>
                              <a:off x="976456" y="284770"/>
                              <a:ext cx="2680167" cy="584787"/>
                            </a:xfrm>
                            <a:prstGeom prst="roundRect">
                              <a:avLst/>
                            </a:prstGeom>
                            <a:noFill/>
                            <a:ln w="6350">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endParaRPr lang="en-GB" sz="1600" b="1">
                                <a:solidFill>
                                  <a:schemeClr val="accent1"/>
                                </a:solidFill>
                                <a:latin typeface="Arial" panose="020B0604020202020204" pitchFamily="34" charset="0"/>
                                <a:cs typeface="Arial" panose="020B0604020202020204" pitchFamily="34" charset="0"/>
                              </a:endParaRPr>
                            </a:p>
                          </p:txBody>
                        </p:sp>
                        <p:grpSp>
                          <p:nvGrpSpPr>
                            <p:cNvPr id="92" name="Group 91">
                              <a:extLst>
                                <a:ext uri="{FF2B5EF4-FFF2-40B4-BE49-F238E27FC236}">
                                  <a16:creationId xmlns:a16="http://schemas.microsoft.com/office/drawing/2014/main" id="{FAECDD96-5427-0FD7-852E-6D95B1F7D2CE}"/>
                                </a:ext>
                              </a:extLst>
                            </p:cNvPr>
                            <p:cNvGrpSpPr/>
                            <p:nvPr/>
                          </p:nvGrpSpPr>
                          <p:grpSpPr>
                            <a:xfrm>
                              <a:off x="1455523" y="282061"/>
                              <a:ext cx="9354375" cy="6055245"/>
                              <a:chOff x="1455523" y="282061"/>
                              <a:chExt cx="9354375" cy="6055245"/>
                            </a:xfrm>
                          </p:grpSpPr>
                          <p:grpSp>
                            <p:nvGrpSpPr>
                              <p:cNvPr id="64" name="Group 63">
                                <a:extLst>
                                  <a:ext uri="{FF2B5EF4-FFF2-40B4-BE49-F238E27FC236}">
                                    <a16:creationId xmlns:a16="http://schemas.microsoft.com/office/drawing/2014/main" id="{6FE78AE5-9003-CE4A-D2C9-F0A660E82AF5}"/>
                                  </a:ext>
                                </a:extLst>
                              </p:cNvPr>
                              <p:cNvGrpSpPr/>
                              <p:nvPr/>
                            </p:nvGrpSpPr>
                            <p:grpSpPr>
                              <a:xfrm>
                                <a:off x="1455523" y="282061"/>
                                <a:ext cx="9354375" cy="2130184"/>
                                <a:chOff x="1011340" y="464871"/>
                                <a:chExt cx="9354375" cy="2130184"/>
                              </a:xfrm>
                            </p:grpSpPr>
                            <p:grpSp>
                              <p:nvGrpSpPr>
                                <p:cNvPr id="48" name="Group 47">
                                  <a:extLst>
                                    <a:ext uri="{FF2B5EF4-FFF2-40B4-BE49-F238E27FC236}">
                                      <a16:creationId xmlns:a16="http://schemas.microsoft.com/office/drawing/2014/main" id="{917D3565-F93D-12E0-8915-7620FD30BC52}"/>
                                    </a:ext>
                                  </a:extLst>
                                </p:cNvPr>
                                <p:cNvGrpSpPr/>
                                <p:nvPr/>
                              </p:nvGrpSpPr>
                              <p:grpSpPr>
                                <a:xfrm>
                                  <a:off x="1011340" y="464871"/>
                                  <a:ext cx="9354375" cy="600869"/>
                                  <a:chOff x="1011340" y="464871"/>
                                  <a:chExt cx="9354375" cy="600869"/>
                                </a:xfrm>
                              </p:grpSpPr>
                              <p:sp>
                                <p:nvSpPr>
                                  <p:cNvPr id="6" name="Rectangle: Rounded Corners 5">
                                    <a:extLst>
                                      <a:ext uri="{FF2B5EF4-FFF2-40B4-BE49-F238E27FC236}">
                                        <a16:creationId xmlns:a16="http://schemas.microsoft.com/office/drawing/2014/main" id="{F1B5C6A2-6794-10E7-CDD6-B821711AF417}"/>
                                      </a:ext>
                                    </a:extLst>
                                  </p:cNvPr>
                                  <p:cNvSpPr/>
                                  <p:nvPr/>
                                </p:nvSpPr>
                                <p:spPr>
                                  <a:xfrm>
                                    <a:off x="2135703" y="464871"/>
                                    <a:ext cx="8230012" cy="600869"/>
                                  </a:xfrm>
                                  <a:prstGeom prst="roundRect">
                                    <a:avLst/>
                                  </a:prstGeom>
                                  <a:solidFill>
                                    <a:schemeClr val="accent1">
                                      <a:lumMod val="50000"/>
                                    </a:schemeClr>
                                  </a:solidFill>
                                  <a:ln>
                                    <a:noFill/>
                                  </a:ln>
                                </p:spPr>
                                <p:style>
                                  <a:lnRef idx="3">
                                    <a:schemeClr val="lt1"/>
                                  </a:lnRef>
                                  <a:fillRef idx="1">
                                    <a:schemeClr val="accent1"/>
                                  </a:fillRef>
                                  <a:effectRef idx="1">
                                    <a:schemeClr val="accent1"/>
                                  </a:effectRef>
                                  <a:fontRef idx="minor">
                                    <a:schemeClr val="lt1"/>
                                  </a:fontRef>
                                </p:style>
                                <p:txBody>
                                  <a:bodyPr rtlCol="0" anchor="t"/>
                                  <a:lstStyle/>
                                  <a:p>
                                    <a:pPr algn="ctr"/>
                                    <a:r>
                                      <a:rPr lang="en-GB" sz="1300" b="1" dirty="0">
                                        <a:solidFill>
                                          <a:schemeClr val="bg1"/>
                                        </a:solidFill>
                                        <a:latin typeface="Arial" panose="020B0604020202020204" pitchFamily="34" charset="0"/>
                                        <a:cs typeface="Arial" panose="020B0604020202020204" pitchFamily="34" charset="0"/>
                                      </a:rPr>
                                      <a:t>To reduce the harm caused to young people and adults by drug misuse and take effective action against those who exploit others in the furtherance of drug markets in the borough</a:t>
                                    </a:r>
                                    <a:endParaRPr lang="en-GB" sz="1300" b="1" dirty="0"/>
                                  </a:p>
                                  <a:p>
                                    <a:pPr algn="l"/>
                                    <a:endParaRPr lang="en-GB" sz="1100" dirty="0">
                                      <a:solidFill>
                                        <a:schemeClr val="bg1"/>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D69AE741-591F-57D4-F16C-28E249D6D093}"/>
                                      </a:ext>
                                    </a:extLst>
                                  </p:cNvPr>
                                  <p:cNvSpPr/>
                                  <p:nvPr/>
                                </p:nvSpPr>
                                <p:spPr>
                                  <a:xfrm>
                                    <a:off x="1011340" y="466901"/>
                                    <a:ext cx="8617679" cy="577019"/>
                                  </a:xfrm>
                                  <a:prstGeom prst="roundRect">
                                    <a:avLst/>
                                  </a:prstGeom>
                                  <a:noFill/>
                                  <a:ln w="3175">
                                    <a:noFill/>
                                  </a:ln>
                                </p:spPr>
                                <p:style>
                                  <a:lnRef idx="3">
                                    <a:schemeClr val="lt1"/>
                                  </a:lnRef>
                                  <a:fillRef idx="1">
                                    <a:schemeClr val="accent1"/>
                                  </a:fillRef>
                                  <a:effectRef idx="1">
                                    <a:schemeClr val="accent1"/>
                                  </a:effectRef>
                                  <a:fontRef idx="minor">
                                    <a:schemeClr val="lt1"/>
                                  </a:fontRef>
                                </p:style>
                                <p:txBody>
                                  <a:bodyPr rtlCol="0" anchor="ctr"/>
                                  <a:lstStyle/>
                                  <a:p>
                                    <a:endParaRPr lang="en-GB" sz="1400" b="1">
                                      <a:solidFill>
                                        <a:schemeClr val="tx1"/>
                                      </a:solidFill>
                                    </a:endParaRPr>
                                  </a:p>
                                  <a:p>
                                    <a:pPr algn="l"/>
                                    <a:endParaRPr lang="en-GB" sz="1100">
                                      <a:solidFill>
                                        <a:schemeClr val="bg1"/>
                                      </a:solidFill>
                                      <a:latin typeface="Arial" panose="020B0604020202020204" pitchFamily="34" charset="0"/>
                                      <a:cs typeface="Arial" panose="020B0604020202020204" pitchFamily="34" charset="0"/>
                                    </a:endParaRPr>
                                  </a:p>
                                </p:txBody>
                              </p:sp>
                            </p:grpSp>
                            <p:sp>
                              <p:nvSpPr>
                                <p:cNvPr id="37" name="Rectangle: Rounded Corners 36">
                                  <a:extLst>
                                    <a:ext uri="{FF2B5EF4-FFF2-40B4-BE49-F238E27FC236}">
                                      <a16:creationId xmlns:a16="http://schemas.microsoft.com/office/drawing/2014/main" id="{05D5D2BE-B507-7FC9-ACD4-66D8337BFE53}"/>
                                    </a:ext>
                                  </a:extLst>
                                </p:cNvPr>
                                <p:cNvSpPr/>
                                <p:nvPr/>
                              </p:nvSpPr>
                              <p:spPr>
                                <a:xfrm>
                                  <a:off x="1011340" y="1163837"/>
                                  <a:ext cx="1722036" cy="577019"/>
                                </a:xfrm>
                                <a:prstGeom prst="roundRect">
                                  <a:avLst/>
                                </a:prstGeom>
                                <a:noFill/>
                                <a:ln w="3175">
                                  <a:noFill/>
                                </a:ln>
                              </p:spPr>
                              <p:style>
                                <a:lnRef idx="3">
                                  <a:schemeClr val="lt1"/>
                                </a:lnRef>
                                <a:fillRef idx="1">
                                  <a:schemeClr val="accent1"/>
                                </a:fillRef>
                                <a:effectRef idx="1">
                                  <a:schemeClr val="accent1"/>
                                </a:effectRef>
                                <a:fontRef idx="minor">
                                  <a:schemeClr val="lt1"/>
                                </a:fontRef>
                              </p:style>
                              <p:txBody>
                                <a:bodyPr rtlCol="0" anchor="ctr"/>
                                <a:lstStyle/>
                                <a:p>
                                  <a:endParaRPr lang="en-GB" sz="1400" b="1">
                                    <a:solidFill>
                                      <a:schemeClr val="tx1"/>
                                    </a:solidFill>
                                  </a:endParaRPr>
                                </a:p>
                                <a:p>
                                  <a:pPr algn="l"/>
                                  <a:endParaRPr lang="en-GB" sz="1100">
                                    <a:solidFill>
                                      <a:schemeClr val="bg1"/>
                                    </a:solidFill>
                                    <a:latin typeface="Arial" panose="020B0604020202020204" pitchFamily="34" charset="0"/>
                                    <a:cs typeface="Arial" panose="020B0604020202020204" pitchFamily="34" charset="0"/>
                                  </a:endParaRPr>
                                </a:p>
                              </p:txBody>
                            </p:sp>
                            <p:sp>
                              <p:nvSpPr>
                                <p:cNvPr id="38" name="Rectangle: Rounded Corners 37">
                                  <a:extLst>
                                    <a:ext uri="{FF2B5EF4-FFF2-40B4-BE49-F238E27FC236}">
                                      <a16:creationId xmlns:a16="http://schemas.microsoft.com/office/drawing/2014/main" id="{0D5F675E-3A82-6909-3FC3-52D32A99551E}"/>
                                    </a:ext>
                                  </a:extLst>
                                </p:cNvPr>
                                <p:cNvSpPr/>
                                <p:nvPr/>
                              </p:nvSpPr>
                              <p:spPr>
                                <a:xfrm>
                                  <a:off x="1011340" y="2018036"/>
                                  <a:ext cx="2233750" cy="577019"/>
                                </a:xfrm>
                                <a:prstGeom prst="roundRect">
                                  <a:avLst/>
                                </a:prstGeom>
                                <a:noFill/>
                                <a:ln w="3175">
                                  <a:noFill/>
                                </a:ln>
                              </p:spPr>
                              <p:style>
                                <a:lnRef idx="3">
                                  <a:schemeClr val="lt1"/>
                                </a:lnRef>
                                <a:fillRef idx="1">
                                  <a:schemeClr val="accent1"/>
                                </a:fillRef>
                                <a:effectRef idx="1">
                                  <a:schemeClr val="accent1"/>
                                </a:effectRef>
                                <a:fontRef idx="minor">
                                  <a:schemeClr val="lt1"/>
                                </a:fontRef>
                              </p:style>
                              <p:txBody>
                                <a:bodyPr rtlCol="0" anchor="ctr"/>
                                <a:lstStyle/>
                                <a:p>
                                  <a:endParaRPr lang="en-GB" sz="1400" b="1">
                                    <a:solidFill>
                                      <a:schemeClr val="tx1"/>
                                    </a:solidFill>
                                  </a:endParaRPr>
                                </a:p>
                                <a:p>
                                  <a:pPr algn="l"/>
                                  <a:endParaRPr lang="en-GB" sz="1100">
                                    <a:solidFill>
                                      <a:schemeClr val="bg1"/>
                                    </a:solidFill>
                                    <a:latin typeface="Arial" panose="020B0604020202020204" pitchFamily="34" charset="0"/>
                                    <a:cs typeface="Arial" panose="020B0604020202020204" pitchFamily="34" charset="0"/>
                                  </a:endParaRPr>
                                </a:p>
                              </p:txBody>
                            </p:sp>
                          </p:grpSp>
                          <p:grpSp>
                            <p:nvGrpSpPr>
                              <p:cNvPr id="91" name="Group 90">
                                <a:extLst>
                                  <a:ext uri="{FF2B5EF4-FFF2-40B4-BE49-F238E27FC236}">
                                    <a16:creationId xmlns:a16="http://schemas.microsoft.com/office/drawing/2014/main" id="{32EB9104-B0A8-D469-4285-0D64600A576E}"/>
                                  </a:ext>
                                </a:extLst>
                              </p:cNvPr>
                              <p:cNvGrpSpPr/>
                              <p:nvPr/>
                            </p:nvGrpSpPr>
                            <p:grpSpPr>
                              <a:xfrm>
                                <a:off x="2562225" y="1777924"/>
                                <a:ext cx="8210962" cy="3310205"/>
                                <a:chOff x="2562225" y="1777924"/>
                                <a:chExt cx="8210962" cy="3310205"/>
                              </a:xfrm>
                            </p:grpSpPr>
                            <p:sp>
                              <p:nvSpPr>
                                <p:cNvPr id="79" name="Rectangle: Rounded Corners 78">
                                  <a:extLst>
                                    <a:ext uri="{FF2B5EF4-FFF2-40B4-BE49-F238E27FC236}">
                                      <a16:creationId xmlns:a16="http://schemas.microsoft.com/office/drawing/2014/main" id="{1C80D235-9872-4537-BD35-AB2937951CD7}"/>
                                    </a:ext>
                                  </a:extLst>
                                </p:cNvPr>
                                <p:cNvSpPr/>
                                <p:nvPr/>
                              </p:nvSpPr>
                              <p:spPr>
                                <a:xfrm>
                                  <a:off x="6721713" y="1777924"/>
                                  <a:ext cx="1971730" cy="331020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100" dirty="0">
                                      <a:solidFill>
                                        <a:schemeClr val="bg1"/>
                                      </a:solidFill>
                                      <a:latin typeface="Arial" panose="020B0604020202020204" pitchFamily="34" charset="0"/>
                                      <a:cs typeface="Arial" panose="020B0604020202020204" pitchFamily="34" charset="0"/>
                                    </a:rPr>
                                    <a:t>Identify and target priority locations through multi-agency intelligence sharing.</a:t>
                                  </a:r>
                                </a:p>
                                <a:p>
                                  <a:pPr algn="ctr"/>
                                  <a:endParaRPr lang="en-GB" sz="800" dirty="0">
                                    <a:solidFill>
                                      <a:schemeClr val="bg1"/>
                                    </a:solidFill>
                                    <a:latin typeface="Arial" panose="020B0604020202020204" pitchFamily="34" charset="0"/>
                                    <a:cs typeface="Arial" panose="020B0604020202020204" pitchFamily="34" charset="0"/>
                                  </a:endParaRPr>
                                </a:p>
                                <a:p>
                                  <a:pPr algn="ctr"/>
                                  <a:r>
                                    <a:rPr lang="en-GB" sz="1100" dirty="0">
                                      <a:solidFill>
                                        <a:schemeClr val="bg1"/>
                                      </a:solidFill>
                                      <a:latin typeface="Arial" panose="020B0604020202020204" pitchFamily="34" charset="0"/>
                                      <a:cs typeface="Arial" panose="020B0604020202020204" pitchFamily="34" charset="0"/>
                                    </a:rPr>
                                    <a:t>Implement measures against premises that condone or facilitate drug dealing </a:t>
                                  </a:r>
                                  <a:r>
                                    <a:rPr lang="en-GB" sz="1100">
                                      <a:solidFill>
                                        <a:schemeClr val="bg1"/>
                                      </a:solidFill>
                                      <a:latin typeface="Arial" panose="020B0604020202020204" pitchFamily="34" charset="0"/>
                                      <a:cs typeface="Arial" panose="020B0604020202020204" pitchFamily="34" charset="0"/>
                                    </a:rPr>
                                    <a:t>and use.</a:t>
                                  </a:r>
                                </a:p>
                                <a:p>
                                  <a:pPr algn="ctr"/>
                                  <a:endParaRPr lang="en-GB" sz="800" dirty="0">
                                    <a:solidFill>
                                      <a:schemeClr val="bg1"/>
                                    </a:solidFill>
                                    <a:latin typeface="Arial" panose="020B0604020202020204" pitchFamily="34" charset="0"/>
                                    <a:cs typeface="Arial" panose="020B0604020202020204" pitchFamily="34" charset="0"/>
                                  </a:endParaRPr>
                                </a:p>
                                <a:p>
                                  <a:pPr algn="ctr">
                                    <a:defRPr/>
                                  </a:pPr>
                                  <a:r>
                                    <a:rPr lang="en-GB" sz="1100" dirty="0">
                                      <a:latin typeface="Arial" panose="020B0604020202020204" pitchFamily="34" charset="0"/>
                                      <a:cs typeface="Arial" panose="020B0604020202020204" pitchFamily="34" charset="0"/>
                                    </a:rPr>
                                    <a:t>Target drug supply enablers, including illicit firearms money laundering.</a:t>
                                  </a:r>
                                </a:p>
                                <a:p>
                                  <a:pPr algn="ctr">
                                    <a:defRPr/>
                                  </a:pPr>
                                  <a:endParaRPr lang="en-GB" sz="800" dirty="0">
                                    <a:solidFill>
                                      <a:schemeClr val="bg1"/>
                                    </a:solidFill>
                                    <a:latin typeface="Arial" panose="020B0604020202020204" pitchFamily="34" charset="0"/>
                                    <a:cs typeface="Arial" panose="020B0604020202020204" pitchFamily="34" charset="0"/>
                                  </a:endParaRPr>
                                </a:p>
                                <a:p>
                                  <a:pPr algn="ctr">
                                    <a:defRPr/>
                                  </a:pPr>
                                  <a:r>
                                    <a:rPr lang="en-GB" sz="1100" dirty="0">
                                      <a:latin typeface="Arial" panose="020B0604020202020204" pitchFamily="34" charset="0"/>
                                      <a:cs typeface="Arial" panose="020B0604020202020204" pitchFamily="34" charset="0"/>
                                    </a:rPr>
                                    <a:t>Strengthen County Lines Programme to dismantle the violent &amp; exploitative distribution model</a:t>
                                  </a:r>
                                  <a:r>
                                    <a:rPr lang="en-GB" sz="1050" dirty="0">
                                      <a:latin typeface="Arial" panose="020B0604020202020204" pitchFamily="34" charset="0"/>
                                      <a:cs typeface="Arial" panose="020B0604020202020204" pitchFamily="34" charset="0"/>
                                    </a:rPr>
                                    <a:t>.</a:t>
                                  </a:r>
                                </a:p>
                                <a:p>
                                  <a:pPr algn="ctr">
                                    <a:defRPr/>
                                  </a:pPr>
                                  <a:endParaRPr lang="en-GB" sz="1000" dirty="0">
                                    <a:latin typeface="Arial" panose="020B0604020202020204" pitchFamily="34" charset="0"/>
                                    <a:cs typeface="Arial" panose="020B0604020202020204" pitchFamily="34" charset="0"/>
                                  </a:endParaRPr>
                                </a:p>
                                <a:p>
                                  <a:pPr algn="ctr">
                                    <a:defRPr/>
                                  </a:pPr>
                                  <a:endParaRPr lang="en-GB" sz="1200" dirty="0">
                                    <a:latin typeface="Arial" panose="020B0604020202020204" pitchFamily="34" charset="0"/>
                                    <a:cs typeface="Arial" panose="020B0604020202020204" pitchFamily="34" charset="0"/>
                                  </a:endParaRPr>
                                </a:p>
                              </p:txBody>
                            </p:sp>
                            <p:sp>
                              <p:nvSpPr>
                                <p:cNvPr id="81" name="Rectangle: Rounded Corners 80">
                                  <a:extLst>
                                    <a:ext uri="{FF2B5EF4-FFF2-40B4-BE49-F238E27FC236}">
                                      <a16:creationId xmlns:a16="http://schemas.microsoft.com/office/drawing/2014/main" id="{8547E226-81E2-AD13-4641-A00921A98F53}"/>
                                    </a:ext>
                                  </a:extLst>
                                </p:cNvPr>
                                <p:cNvSpPr/>
                                <p:nvPr/>
                              </p:nvSpPr>
                              <p:spPr>
                                <a:xfrm>
                                  <a:off x="4641969" y="1777924"/>
                                  <a:ext cx="1971730" cy="331020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100" dirty="0">
                                      <a:latin typeface="Arial" panose="020B0604020202020204" pitchFamily="34" charset="0"/>
                                      <a:cs typeface="Arial" panose="020B0604020202020204" pitchFamily="34" charset="0"/>
                                    </a:rPr>
                                    <a:t>Increase crime reporting: regular communication with residents and improved reporting mechanisms.</a:t>
                                  </a:r>
                                </a:p>
                                <a:p>
                                  <a:pPr algn="ctr"/>
                                  <a:endParaRPr lang="en-GB" sz="1150" dirty="0">
                                    <a:latin typeface="Arial" panose="020B0604020202020204" pitchFamily="34" charset="0"/>
                                    <a:cs typeface="Arial" panose="020B0604020202020204" pitchFamily="34" charset="0"/>
                                  </a:endParaRPr>
                                </a:p>
                                <a:p>
                                  <a:pPr algn="ctr"/>
                                  <a:r>
                                    <a:rPr lang="en-GB" sz="1100" dirty="0">
                                      <a:latin typeface="Arial" panose="020B0604020202020204" pitchFamily="34" charset="0"/>
                                      <a:cs typeface="Arial" panose="020B0604020202020204" pitchFamily="34" charset="0"/>
                                    </a:rPr>
                                    <a:t>Reclaim and maintain public spaces affected by drugs.</a:t>
                                  </a:r>
                                </a:p>
                                <a:p>
                                  <a:pPr algn="ctr"/>
                                  <a:endParaRPr lang="en-GB" sz="1150" dirty="0">
                                    <a:latin typeface="Arial" panose="020B0604020202020204" pitchFamily="34" charset="0"/>
                                    <a:cs typeface="Arial" panose="020B0604020202020204" pitchFamily="34" charset="0"/>
                                  </a:endParaRPr>
                                </a:p>
                                <a:p>
                                  <a:pPr algn="ctr"/>
                                  <a:r>
                                    <a:rPr lang="en-GB" sz="1100" dirty="0">
                                      <a:latin typeface="Arial" panose="020B0604020202020204" pitchFamily="34" charset="0"/>
                                      <a:cs typeface="Arial" panose="020B0604020202020204" pitchFamily="34" charset="0"/>
                                    </a:rPr>
                                    <a:t>Use a range of interventions and enforcement powers to tackle drug-related crime and protect communities.</a:t>
                                  </a:r>
                                </a:p>
                                <a:p>
                                  <a:pPr algn="ctr"/>
                                  <a:endParaRPr lang="en-GB" sz="110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p:txBody>
                            </p:sp>
                            <p:sp>
                              <p:nvSpPr>
                                <p:cNvPr id="85" name="Rectangle: Rounded Corners 84">
                                  <a:extLst>
                                    <a:ext uri="{FF2B5EF4-FFF2-40B4-BE49-F238E27FC236}">
                                      <a16:creationId xmlns:a16="http://schemas.microsoft.com/office/drawing/2014/main" id="{60206B30-AD69-3982-0E78-7966AD501E64}"/>
                                    </a:ext>
                                  </a:extLst>
                                </p:cNvPr>
                                <p:cNvSpPr/>
                                <p:nvPr/>
                              </p:nvSpPr>
                              <p:spPr>
                                <a:xfrm>
                                  <a:off x="8801457" y="1777924"/>
                                  <a:ext cx="1971730" cy="331020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050" dirty="0">
                                      <a:solidFill>
                                        <a:schemeClr val="bg1"/>
                                      </a:solidFill>
                                      <a:latin typeface="Arial" panose="020B0604020202020204" pitchFamily="34" charset="0"/>
                                      <a:cs typeface="Arial" panose="020B0604020202020204" pitchFamily="34" charset="0"/>
                                    </a:rPr>
                                    <a:t>Enhance treatment accessibility and effectiveness through a 'No Wrong Door' approach, flexible appointments and  enhanced outreach.</a:t>
                                  </a:r>
                                </a:p>
                                <a:p>
                                  <a:pPr algn="ctr"/>
                                  <a:endParaRPr lang="en-GB" sz="900" dirty="0">
                                    <a:solidFill>
                                      <a:schemeClr val="bg1"/>
                                    </a:solidFill>
                                    <a:latin typeface="Arial" panose="020B0604020202020204" pitchFamily="34" charset="0"/>
                                    <a:cs typeface="Arial" panose="020B0604020202020204" pitchFamily="34" charset="0"/>
                                  </a:endParaRPr>
                                </a:p>
                                <a:p>
                                  <a:pPr algn="ctr"/>
                                  <a:r>
                                    <a:rPr lang="en-GB" sz="1050" dirty="0">
                                      <a:solidFill>
                                        <a:schemeClr val="bg1"/>
                                      </a:solidFill>
                                      <a:latin typeface="Arial" panose="020B0604020202020204" pitchFamily="34" charset="0"/>
                                      <a:cs typeface="Arial" panose="020B0604020202020204" pitchFamily="34" charset="0"/>
                                    </a:rPr>
                                    <a:t>Improve continuity of care for individuals with substance misuse needs.</a:t>
                                  </a:r>
                                </a:p>
                                <a:p>
                                  <a:pPr algn="ctr"/>
                                  <a:endParaRPr lang="en-GB" sz="900" dirty="0">
                                    <a:solidFill>
                                      <a:schemeClr val="bg1"/>
                                    </a:solidFill>
                                    <a:latin typeface="Arial" panose="020B0604020202020204" pitchFamily="34" charset="0"/>
                                    <a:cs typeface="Arial" panose="020B0604020202020204" pitchFamily="34" charset="0"/>
                                  </a:endParaRPr>
                                </a:p>
                                <a:p>
                                  <a:pPr algn="ctr"/>
                                  <a:r>
                                    <a:rPr lang="en-GB" sz="1050" dirty="0">
                                      <a:solidFill>
                                        <a:schemeClr val="bg1"/>
                                      </a:solidFill>
                                      <a:latin typeface="Arial" panose="020B0604020202020204" pitchFamily="34" charset="0"/>
                                      <a:cs typeface="Arial" panose="020B0604020202020204" pitchFamily="34" charset="0"/>
                                    </a:rPr>
                                    <a:t>Ensure recovery support includes access to education, training, employment, benefit maximisation, social prescribing and signposting to community resources.</a:t>
                                  </a:r>
                                </a:p>
                              </p:txBody>
                            </p:sp>
                            <p:sp>
                              <p:nvSpPr>
                                <p:cNvPr id="84" name="Rectangle: Rounded Corners 83">
                                  <a:extLst>
                                    <a:ext uri="{FF2B5EF4-FFF2-40B4-BE49-F238E27FC236}">
                                      <a16:creationId xmlns:a16="http://schemas.microsoft.com/office/drawing/2014/main" id="{D1371FF6-8C5D-C288-F5D6-6D22D5E960E1}"/>
                                    </a:ext>
                                  </a:extLst>
                                </p:cNvPr>
                                <p:cNvSpPr/>
                                <p:nvPr/>
                              </p:nvSpPr>
                              <p:spPr>
                                <a:xfrm>
                                  <a:off x="2562225" y="1777924"/>
                                  <a:ext cx="1971730" cy="331020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100" dirty="0">
                                      <a:latin typeface="Arial" panose="020B0604020202020204" pitchFamily="34" charset="0"/>
                                      <a:cs typeface="Arial" panose="020B0604020202020204" pitchFamily="34" charset="0"/>
                                    </a:rPr>
                                    <a:t>Increase education and awareness of drugs, their harms and support services.</a:t>
                                  </a:r>
                                </a:p>
                                <a:p>
                                  <a:pPr marL="171453" indent="-171453" algn="ctr">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algn="ctr"/>
                                  <a:r>
                                    <a:rPr lang="en-GB" sz="1100" dirty="0">
                                      <a:latin typeface="Arial" panose="020B0604020202020204" pitchFamily="34" charset="0"/>
                                      <a:cs typeface="Arial" panose="020B0604020202020204" pitchFamily="34" charset="0"/>
                                    </a:rPr>
                                    <a:t>Develop diversionary pathways for arrested youth, prioritising support for vulnerable groups.</a:t>
                                  </a:r>
                                </a:p>
                                <a:p>
                                  <a:pPr marL="171453" indent="-171453" algn="ctr">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algn="ctr"/>
                                  <a:r>
                                    <a:rPr lang="en-GB" sz="1100" dirty="0">
                                      <a:latin typeface="Arial" panose="020B0604020202020204" pitchFamily="34" charset="0"/>
                                      <a:cs typeface="Arial" panose="020B0604020202020204" pitchFamily="34" charset="0"/>
                                    </a:rPr>
                                    <a:t>Increase access to harm reduction interventions e.g. naloxone.</a:t>
                                  </a:r>
                                </a:p>
                                <a:p>
                                  <a:pPr algn="ctr"/>
                                  <a:endParaRPr lang="en-GB" sz="1100" dirty="0">
                                    <a:latin typeface="Arial" panose="020B0604020202020204" pitchFamily="34" charset="0"/>
                                    <a:cs typeface="Arial" panose="020B0604020202020204" pitchFamily="34" charset="0"/>
                                  </a:endParaRPr>
                                </a:p>
                                <a:p>
                                  <a:pPr algn="ctr"/>
                                  <a:r>
                                    <a:rPr lang="en-GB" sz="1100" dirty="0">
                                      <a:latin typeface="Arial" panose="020B0604020202020204" pitchFamily="34" charset="0"/>
                                      <a:cs typeface="Arial" panose="020B0604020202020204" pitchFamily="34" charset="0"/>
                                    </a:rPr>
                                    <a:t>Provide high-quality substance misuse   treatment and recovery services.</a:t>
                                  </a:r>
                                </a:p>
                              </p:txBody>
                            </p:sp>
                          </p:grpSp>
                          <p:sp>
                            <p:nvSpPr>
                              <p:cNvPr id="17" name="Rectangle: Rounded Corners 16">
                                <a:extLst>
                                  <a:ext uri="{FF2B5EF4-FFF2-40B4-BE49-F238E27FC236}">
                                    <a16:creationId xmlns:a16="http://schemas.microsoft.com/office/drawing/2014/main" id="{E772093B-6B74-5B03-D99A-2E89C15D57FB}"/>
                                  </a:ext>
                                </a:extLst>
                              </p:cNvPr>
                              <p:cNvSpPr/>
                              <p:nvPr/>
                            </p:nvSpPr>
                            <p:spPr>
                              <a:xfrm>
                                <a:off x="2579886" y="5177341"/>
                                <a:ext cx="8230012" cy="1159965"/>
                              </a:xfrm>
                              <a:prstGeom prst="roundRect">
                                <a:avLst/>
                              </a:prstGeom>
                              <a:solidFill>
                                <a:srgbClr val="6AC2C4"/>
                              </a:solidFill>
                              <a:ln>
                                <a:solidFill>
                                  <a:srgbClr val="78C8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r>
                                  <a:rPr lang="en-GB" sz="1100" dirty="0">
                                    <a:latin typeface="Arial" panose="020B0604020202020204" pitchFamily="34" charset="0"/>
                                    <a:cs typeface="Arial" panose="020B0604020202020204" pitchFamily="34" charset="0"/>
                                  </a:rPr>
                                  <a:t>Reduction in drug-related crime</a:t>
                                </a:r>
                              </a:p>
                              <a:p>
                                <a:pPr marL="171450" indent="-171450">
                                  <a:buFont typeface="Wingdings" panose="05000000000000000000" pitchFamily="2" charset="2"/>
                                  <a:buChar char="ü"/>
                                </a:pPr>
                                <a:r>
                                  <a:rPr lang="en-GB" sz="1100" dirty="0">
                                    <a:latin typeface="Arial" panose="020B0604020202020204" pitchFamily="34" charset="0"/>
                                    <a:cs typeface="Arial" panose="020B0604020202020204" pitchFamily="34" charset="0"/>
                                  </a:rPr>
                                  <a:t>Organised criminal groups and high harm offenders are brought to justice. </a:t>
                                </a:r>
                              </a:p>
                              <a:p>
                                <a:pPr marL="171450" indent="-171450">
                                  <a:buFont typeface="Wingdings" panose="05000000000000000000" pitchFamily="2" charset="2"/>
                                  <a:buChar char="ü"/>
                                </a:pPr>
                                <a:r>
                                  <a:rPr lang="en-GB" sz="1100" dirty="0">
                                    <a:latin typeface="Arial" panose="020B0604020202020204" pitchFamily="34" charset="0"/>
                                    <a:cs typeface="Arial" panose="020B0604020202020204" pitchFamily="34" charset="0"/>
                                  </a:rPr>
                                  <a:t>Communities have an improved awareness of drugs and their harms.</a:t>
                                </a:r>
                              </a:p>
                              <a:p>
                                <a:pPr marL="171450" indent="-171450">
                                  <a:buFont typeface="Wingdings" panose="05000000000000000000" pitchFamily="2" charset="2"/>
                                  <a:buChar char="ü"/>
                                </a:pPr>
                                <a:r>
                                  <a:rPr lang="en-GB" sz="1100" dirty="0">
                                    <a:latin typeface="Arial" panose="020B0604020202020204" pitchFamily="34" charset="0"/>
                                    <a:cs typeface="Arial" panose="020B0604020202020204" pitchFamily="34" charset="0"/>
                                  </a:rPr>
                                  <a:t>Communities are equipped with the knowledge to report concerns and access services available. </a:t>
                                </a:r>
                              </a:p>
                              <a:p>
                                <a:pPr marL="171450" indent="-171450">
                                  <a:buFont typeface="Wingdings" panose="05000000000000000000" pitchFamily="2" charset="2"/>
                                  <a:buChar char="ü"/>
                                </a:pPr>
                                <a:r>
                                  <a:rPr lang="en-GB" sz="1100" dirty="0">
                                    <a:latin typeface="Arial" panose="020B0604020202020204" pitchFamily="34" charset="0"/>
                                    <a:cs typeface="Arial" panose="020B0604020202020204" pitchFamily="34" charset="0"/>
                                  </a:rPr>
                                  <a:t>Increased numbers accessing and successfully completing substance misuse treatment services.</a:t>
                                </a:r>
                              </a:p>
                              <a:p>
                                <a:pPr marL="171450" indent="-171450">
                                  <a:buFont typeface="Wingdings" panose="05000000000000000000" pitchFamily="2" charset="2"/>
                                  <a:buChar char="ü"/>
                                </a:pPr>
                                <a:r>
                                  <a:rPr lang="en-GB" sz="1100" dirty="0">
                                    <a:latin typeface="Arial" panose="020B0604020202020204" pitchFamily="34" charset="0"/>
                                    <a:cs typeface="Arial" panose="020B0604020202020204" pitchFamily="34" charset="0"/>
                                  </a:rPr>
                                  <a:t>Recreational drug users are aware of the violence, harm and crime that their drug use perpetuates and supports. </a:t>
                                </a:r>
                              </a:p>
                            </p:txBody>
                          </p:sp>
                        </p:grpSp>
                      </p:grpSp>
                    </p:grpSp>
                  </p:grpSp>
                </p:grpSp>
              </p:grpSp>
            </p:grpSp>
          </p:grpSp>
        </p:grpSp>
        <p:sp>
          <p:nvSpPr>
            <p:cNvPr id="75" name="Rectangle: Rounded Corners 74">
              <a:extLst>
                <a:ext uri="{FF2B5EF4-FFF2-40B4-BE49-F238E27FC236}">
                  <a16:creationId xmlns:a16="http://schemas.microsoft.com/office/drawing/2014/main" id="{228649CC-E256-7E2A-2048-819F92A14C07}"/>
                </a:ext>
              </a:extLst>
            </p:cNvPr>
            <p:cNvSpPr/>
            <p:nvPr/>
          </p:nvSpPr>
          <p:spPr>
            <a:xfrm>
              <a:off x="2562225" y="993174"/>
              <a:ext cx="1971730" cy="707495"/>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Arial" panose="020B0604020202020204" pitchFamily="34" charset="0"/>
                  <a:cs typeface="Arial" panose="020B0604020202020204" pitchFamily="34" charset="0"/>
                </a:rPr>
                <a:t>Reduce drug use and related harm</a:t>
              </a:r>
            </a:p>
          </p:txBody>
        </p:sp>
      </p:grpSp>
    </p:spTree>
    <p:extLst>
      <p:ext uri="{BB962C8B-B14F-4D97-AF65-F5344CB8AC3E}">
        <p14:creationId xmlns:p14="http://schemas.microsoft.com/office/powerpoint/2010/main" val="1187814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B99F65-0696-D2A2-FE07-1F5245508CCA}"/>
              </a:ext>
            </a:extLst>
          </p:cNvPr>
          <p:cNvSpPr>
            <a:spLocks noGrp="1"/>
          </p:cNvSpPr>
          <p:nvPr>
            <p:ph type="sldNum" sz="quarter" idx="10"/>
          </p:nvPr>
        </p:nvSpPr>
        <p:spPr/>
        <p:txBody>
          <a:bodyPr/>
          <a:lstStyle/>
          <a:p>
            <a:fld id="{983CACB7-BD5B-E04E-9F7F-67AC39F2F8F1}" type="slidenum">
              <a:rPr lang="en-US" smtClean="0"/>
              <a:pPr/>
              <a:t>11</a:t>
            </a:fld>
            <a:endParaRPr lang="en-US"/>
          </a:p>
        </p:txBody>
      </p:sp>
      <p:sp>
        <p:nvSpPr>
          <p:cNvPr id="61" name="Title 2">
            <a:extLst>
              <a:ext uri="{FF2B5EF4-FFF2-40B4-BE49-F238E27FC236}">
                <a16:creationId xmlns:a16="http://schemas.microsoft.com/office/drawing/2014/main" id="{9B94A51C-0EC0-2CBE-C557-EB7A70959DBC}"/>
              </a:ext>
            </a:extLst>
          </p:cNvPr>
          <p:cNvSpPr>
            <a:spLocks noGrp="1"/>
          </p:cNvSpPr>
          <p:nvPr>
            <p:ph type="title"/>
          </p:nvPr>
        </p:nvSpPr>
        <p:spPr>
          <a:xfrm rot="16200000">
            <a:off x="-1603914" y="3055051"/>
            <a:ext cx="4242010" cy="747897"/>
          </a:xfrm>
        </p:spPr>
        <p:txBody>
          <a:bodyPr/>
          <a:lstStyle/>
          <a:p>
            <a:r>
              <a:rPr lang="en-GB" sz="2100" dirty="0">
                <a:solidFill>
                  <a:schemeClr val="bg1"/>
                </a:solidFill>
                <a:latin typeface="Arial" panose="020B0604020202020204" pitchFamily="34" charset="0"/>
                <a:cs typeface="Arial" panose="020B0604020202020204" pitchFamily="34" charset="0"/>
              </a:rPr>
              <a:t>Priority Two: Serious Violence</a:t>
            </a:r>
          </a:p>
        </p:txBody>
      </p:sp>
      <p:grpSp>
        <p:nvGrpSpPr>
          <p:cNvPr id="94" name="Group 93">
            <a:extLst>
              <a:ext uri="{FF2B5EF4-FFF2-40B4-BE49-F238E27FC236}">
                <a16:creationId xmlns:a16="http://schemas.microsoft.com/office/drawing/2014/main" id="{B6487648-1568-2137-6238-8758AB111F40}"/>
              </a:ext>
            </a:extLst>
          </p:cNvPr>
          <p:cNvGrpSpPr/>
          <p:nvPr/>
        </p:nvGrpSpPr>
        <p:grpSpPr>
          <a:xfrm>
            <a:off x="1179279" y="260796"/>
            <a:ext cx="9833442" cy="6055245"/>
            <a:chOff x="976456" y="282061"/>
            <a:chExt cx="9833442" cy="6055245"/>
          </a:xfrm>
        </p:grpSpPr>
        <p:sp>
          <p:nvSpPr>
            <p:cNvPr id="95" name="Rectangle: Rounded Corners 94">
              <a:extLst>
                <a:ext uri="{FF2B5EF4-FFF2-40B4-BE49-F238E27FC236}">
                  <a16:creationId xmlns:a16="http://schemas.microsoft.com/office/drawing/2014/main" id="{58B229C4-729D-0836-ADC6-BDE7FA787C3C}"/>
                </a:ext>
              </a:extLst>
            </p:cNvPr>
            <p:cNvSpPr/>
            <p:nvPr/>
          </p:nvSpPr>
          <p:spPr>
            <a:xfrm>
              <a:off x="4641969" y="993174"/>
              <a:ext cx="1971730" cy="707495"/>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latin typeface="Arial" panose="020B0604020202020204" pitchFamily="34" charset="0"/>
                  <a:cs typeface="Arial" panose="020B0604020202020204" pitchFamily="34" charset="0"/>
                </a:rPr>
                <a:t>Prevention and education</a:t>
              </a:r>
            </a:p>
          </p:txBody>
        </p:sp>
        <p:sp>
          <p:nvSpPr>
            <p:cNvPr id="96" name="Rectangle: Rounded Corners 95">
              <a:extLst>
                <a:ext uri="{FF2B5EF4-FFF2-40B4-BE49-F238E27FC236}">
                  <a16:creationId xmlns:a16="http://schemas.microsoft.com/office/drawing/2014/main" id="{0AF9CB78-9F84-A032-CED2-75EB3E3FE445}"/>
                </a:ext>
              </a:extLst>
            </p:cNvPr>
            <p:cNvSpPr/>
            <p:nvPr/>
          </p:nvSpPr>
          <p:spPr>
            <a:xfrm>
              <a:off x="6721713" y="993174"/>
              <a:ext cx="1971730" cy="707495"/>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latin typeface="Arial" panose="020B0604020202020204" pitchFamily="34" charset="0"/>
                  <a:cs typeface="Arial" panose="020B0604020202020204" pitchFamily="34" charset="0"/>
                </a:rPr>
                <a:t>Improve victim support</a:t>
              </a:r>
            </a:p>
          </p:txBody>
        </p:sp>
        <p:sp>
          <p:nvSpPr>
            <p:cNvPr id="97" name="Rectangle: Rounded Corners 96">
              <a:extLst>
                <a:ext uri="{FF2B5EF4-FFF2-40B4-BE49-F238E27FC236}">
                  <a16:creationId xmlns:a16="http://schemas.microsoft.com/office/drawing/2014/main" id="{467AC197-6A4D-3BA8-A70C-330C44F2A4D9}"/>
                </a:ext>
              </a:extLst>
            </p:cNvPr>
            <p:cNvSpPr/>
            <p:nvPr/>
          </p:nvSpPr>
          <p:spPr>
            <a:xfrm>
              <a:off x="8801457" y="993174"/>
              <a:ext cx="1971730" cy="707495"/>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latin typeface="Arial" panose="020B0604020202020204" pitchFamily="34" charset="0"/>
                  <a:cs typeface="Arial" panose="020B0604020202020204" pitchFamily="34" charset="0"/>
                </a:rPr>
                <a:t>Enhance community engagement</a:t>
              </a:r>
            </a:p>
          </p:txBody>
        </p:sp>
        <p:grpSp>
          <p:nvGrpSpPr>
            <p:cNvPr id="98" name="Group 97">
              <a:extLst>
                <a:ext uri="{FF2B5EF4-FFF2-40B4-BE49-F238E27FC236}">
                  <a16:creationId xmlns:a16="http://schemas.microsoft.com/office/drawing/2014/main" id="{89E50CE9-BE68-AAC1-16C0-CC053993243F}"/>
                </a:ext>
              </a:extLst>
            </p:cNvPr>
            <p:cNvGrpSpPr/>
            <p:nvPr/>
          </p:nvGrpSpPr>
          <p:grpSpPr>
            <a:xfrm>
              <a:off x="976456" y="282061"/>
              <a:ext cx="9833442" cy="6055245"/>
              <a:chOff x="976456" y="282061"/>
              <a:chExt cx="9833442" cy="6055245"/>
            </a:xfrm>
          </p:grpSpPr>
          <p:sp>
            <p:nvSpPr>
              <p:cNvPr id="100" name="TextBox 99">
                <a:extLst>
                  <a:ext uri="{FF2B5EF4-FFF2-40B4-BE49-F238E27FC236}">
                    <a16:creationId xmlns:a16="http://schemas.microsoft.com/office/drawing/2014/main" id="{291A8418-CCDF-C4E2-DC14-ADDF2126D21D}"/>
                  </a:ext>
                </a:extLst>
              </p:cNvPr>
              <p:cNvSpPr txBox="1"/>
              <p:nvPr/>
            </p:nvSpPr>
            <p:spPr>
              <a:xfrm>
                <a:off x="1192847" y="5448892"/>
                <a:ext cx="1452847" cy="3139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Tx/>
                  <a:buSzTx/>
                  <a:tabLst/>
                </a:pPr>
                <a:r>
                  <a:rPr lang="en-GB" sz="1600" b="1">
                    <a:solidFill>
                      <a:schemeClr val="accent4"/>
                    </a:solidFill>
                    <a:latin typeface="Arial" panose="020B0604020202020204" pitchFamily="34" charset="0"/>
                    <a:cs typeface="Arial" panose="020B0604020202020204" pitchFamily="34" charset="0"/>
                  </a:rPr>
                  <a:t>Outcomes</a:t>
                </a:r>
                <a:endParaRPr kumimoji="0" lang="en-GB" sz="1600" b="1"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endParaRPr>
              </a:p>
            </p:txBody>
          </p:sp>
          <p:grpSp>
            <p:nvGrpSpPr>
              <p:cNvPr id="101" name="Group 100">
                <a:extLst>
                  <a:ext uri="{FF2B5EF4-FFF2-40B4-BE49-F238E27FC236}">
                    <a16:creationId xmlns:a16="http://schemas.microsoft.com/office/drawing/2014/main" id="{8665B87D-FE56-D897-F7B9-46D06DA1566C}"/>
                  </a:ext>
                </a:extLst>
              </p:cNvPr>
              <p:cNvGrpSpPr/>
              <p:nvPr/>
            </p:nvGrpSpPr>
            <p:grpSpPr>
              <a:xfrm>
                <a:off x="976456" y="282061"/>
                <a:ext cx="9833442" cy="6055245"/>
                <a:chOff x="976456" y="282061"/>
                <a:chExt cx="9833442" cy="6055245"/>
              </a:xfrm>
            </p:grpSpPr>
            <p:sp>
              <p:nvSpPr>
                <p:cNvPr id="102" name="TextBox 101">
                  <a:extLst>
                    <a:ext uri="{FF2B5EF4-FFF2-40B4-BE49-F238E27FC236}">
                      <a16:creationId xmlns:a16="http://schemas.microsoft.com/office/drawing/2014/main" id="{BBEDE403-CCF7-279B-50C7-D8FA4F4D4BA7}"/>
                    </a:ext>
                  </a:extLst>
                </p:cNvPr>
                <p:cNvSpPr txBox="1"/>
                <p:nvPr/>
              </p:nvSpPr>
              <p:spPr>
                <a:xfrm>
                  <a:off x="1192847" y="1918936"/>
                  <a:ext cx="1452847" cy="3139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Tx/>
                    <a:buSzTx/>
                    <a:tabLst/>
                  </a:pPr>
                  <a:r>
                    <a:rPr kumimoji="0" lang="en-GB" sz="1600" b="1"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Strategy</a:t>
                  </a:r>
                </a:p>
              </p:txBody>
            </p:sp>
            <p:grpSp>
              <p:nvGrpSpPr>
                <p:cNvPr id="103" name="Group 102">
                  <a:extLst>
                    <a:ext uri="{FF2B5EF4-FFF2-40B4-BE49-F238E27FC236}">
                      <a16:creationId xmlns:a16="http://schemas.microsoft.com/office/drawing/2014/main" id="{2AABD7E7-603A-63E0-0067-5CF4E63EDD9C}"/>
                    </a:ext>
                  </a:extLst>
                </p:cNvPr>
                <p:cNvGrpSpPr/>
                <p:nvPr/>
              </p:nvGrpSpPr>
              <p:grpSpPr>
                <a:xfrm>
                  <a:off x="976456" y="282061"/>
                  <a:ext cx="9833442" cy="6055245"/>
                  <a:chOff x="976456" y="282061"/>
                  <a:chExt cx="9833442" cy="6055245"/>
                </a:xfrm>
              </p:grpSpPr>
              <p:sp>
                <p:nvSpPr>
                  <p:cNvPr id="104" name="TextBox 103">
                    <a:extLst>
                      <a:ext uri="{FF2B5EF4-FFF2-40B4-BE49-F238E27FC236}">
                        <a16:creationId xmlns:a16="http://schemas.microsoft.com/office/drawing/2014/main" id="{D9C4FA11-9156-41E7-7623-91CDDCBA2176}"/>
                      </a:ext>
                    </a:extLst>
                  </p:cNvPr>
                  <p:cNvSpPr txBox="1"/>
                  <p:nvPr/>
                </p:nvSpPr>
                <p:spPr>
                  <a:xfrm>
                    <a:off x="1192847" y="1131468"/>
                    <a:ext cx="1452847" cy="3139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Tx/>
                      <a:buSzTx/>
                      <a:tabLst/>
                    </a:pPr>
                    <a:r>
                      <a:rPr kumimoji="0" lang="en-GB" sz="1600" b="1"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Objectives</a:t>
                    </a:r>
                  </a:p>
                </p:txBody>
              </p:sp>
              <p:grpSp>
                <p:nvGrpSpPr>
                  <p:cNvPr id="105" name="Group 104">
                    <a:extLst>
                      <a:ext uri="{FF2B5EF4-FFF2-40B4-BE49-F238E27FC236}">
                        <a16:creationId xmlns:a16="http://schemas.microsoft.com/office/drawing/2014/main" id="{8BB2C578-460D-9118-D402-1E34DB8B2EDF}"/>
                      </a:ext>
                    </a:extLst>
                  </p:cNvPr>
                  <p:cNvGrpSpPr/>
                  <p:nvPr/>
                </p:nvGrpSpPr>
                <p:grpSpPr>
                  <a:xfrm>
                    <a:off x="976456" y="282061"/>
                    <a:ext cx="9833442" cy="6055245"/>
                    <a:chOff x="976456" y="282061"/>
                    <a:chExt cx="9833442" cy="6055245"/>
                  </a:xfrm>
                </p:grpSpPr>
                <p:sp>
                  <p:nvSpPr>
                    <p:cNvPr id="106" name="TextBox 105">
                      <a:extLst>
                        <a:ext uri="{FF2B5EF4-FFF2-40B4-BE49-F238E27FC236}">
                          <a16:creationId xmlns:a16="http://schemas.microsoft.com/office/drawing/2014/main" id="{F6C86631-9100-727D-9200-24BC84EC1BCB}"/>
                        </a:ext>
                      </a:extLst>
                    </p:cNvPr>
                    <p:cNvSpPr txBox="1"/>
                    <p:nvPr/>
                  </p:nvSpPr>
                  <p:spPr>
                    <a:xfrm>
                      <a:off x="1192847" y="425529"/>
                      <a:ext cx="1603429" cy="3139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Tx/>
                        <a:buSzTx/>
                        <a:tabLst/>
                      </a:pPr>
                      <a:r>
                        <a:rPr kumimoji="0" lang="en-GB" sz="1600" b="1"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Vision</a:t>
                      </a:r>
                    </a:p>
                  </p:txBody>
                </p:sp>
                <p:grpSp>
                  <p:nvGrpSpPr>
                    <p:cNvPr id="107" name="Group 106">
                      <a:extLst>
                        <a:ext uri="{FF2B5EF4-FFF2-40B4-BE49-F238E27FC236}">
                          <a16:creationId xmlns:a16="http://schemas.microsoft.com/office/drawing/2014/main" id="{EEE05E38-9096-5689-DA16-0CE789CACB92}"/>
                        </a:ext>
                      </a:extLst>
                    </p:cNvPr>
                    <p:cNvGrpSpPr/>
                    <p:nvPr/>
                  </p:nvGrpSpPr>
                  <p:grpSpPr>
                    <a:xfrm>
                      <a:off x="976456" y="282061"/>
                      <a:ext cx="9833442" cy="6055245"/>
                      <a:chOff x="976456" y="282061"/>
                      <a:chExt cx="9833442" cy="6055245"/>
                    </a:xfrm>
                  </p:grpSpPr>
                  <p:sp>
                    <p:nvSpPr>
                      <p:cNvPr id="108" name="Rectangle: Rounded Corners 107">
                        <a:extLst>
                          <a:ext uri="{FF2B5EF4-FFF2-40B4-BE49-F238E27FC236}">
                            <a16:creationId xmlns:a16="http://schemas.microsoft.com/office/drawing/2014/main" id="{8DEB98F7-BCF2-2A75-D1B1-37B83106F1E4}"/>
                          </a:ext>
                        </a:extLst>
                      </p:cNvPr>
                      <p:cNvSpPr/>
                      <p:nvPr/>
                    </p:nvSpPr>
                    <p:spPr>
                      <a:xfrm>
                        <a:off x="1009106" y="5307266"/>
                        <a:ext cx="2680167" cy="584787"/>
                      </a:xfrm>
                      <a:prstGeom prst="roundRect">
                        <a:avLst/>
                      </a:prstGeom>
                      <a:noFill/>
                      <a:ln w="6350">
                        <a:solidFill>
                          <a:schemeClr val="accent4"/>
                        </a:solidFill>
                      </a:ln>
                    </p:spPr>
                    <p:style>
                      <a:lnRef idx="3">
                        <a:schemeClr val="lt1"/>
                      </a:lnRef>
                      <a:fillRef idx="1">
                        <a:schemeClr val="accent1"/>
                      </a:fillRef>
                      <a:effectRef idx="1">
                        <a:schemeClr val="accent1"/>
                      </a:effectRef>
                      <a:fontRef idx="minor">
                        <a:schemeClr val="lt1"/>
                      </a:fontRef>
                    </p:style>
                    <p:txBody>
                      <a:bodyPr rtlCol="0" anchor="ctr"/>
                      <a:lstStyle/>
                      <a:p>
                        <a:endParaRPr lang="en-GB" sz="1600" b="1">
                          <a:solidFill>
                            <a:schemeClr val="accent1"/>
                          </a:solidFill>
                          <a:latin typeface="Arial" panose="020B0604020202020204" pitchFamily="34" charset="0"/>
                          <a:cs typeface="Arial" panose="020B0604020202020204" pitchFamily="34" charset="0"/>
                        </a:endParaRPr>
                      </a:p>
                    </p:txBody>
                  </p:sp>
                  <p:grpSp>
                    <p:nvGrpSpPr>
                      <p:cNvPr id="109" name="Group 108">
                        <a:extLst>
                          <a:ext uri="{FF2B5EF4-FFF2-40B4-BE49-F238E27FC236}">
                            <a16:creationId xmlns:a16="http://schemas.microsoft.com/office/drawing/2014/main" id="{CA972DB3-689D-7842-6A51-554A7E0BC1A4}"/>
                          </a:ext>
                        </a:extLst>
                      </p:cNvPr>
                      <p:cNvGrpSpPr/>
                      <p:nvPr/>
                    </p:nvGrpSpPr>
                    <p:grpSpPr>
                      <a:xfrm>
                        <a:off x="976456" y="282061"/>
                        <a:ext cx="9833442" cy="6055245"/>
                        <a:chOff x="976456" y="282061"/>
                        <a:chExt cx="9833442" cy="6055245"/>
                      </a:xfrm>
                    </p:grpSpPr>
                    <p:sp>
                      <p:nvSpPr>
                        <p:cNvPr id="110" name="Rectangle: Rounded Corners 109">
                          <a:extLst>
                            <a:ext uri="{FF2B5EF4-FFF2-40B4-BE49-F238E27FC236}">
                              <a16:creationId xmlns:a16="http://schemas.microsoft.com/office/drawing/2014/main" id="{A30E28BA-3ECD-392A-C736-DD62247F3879}"/>
                            </a:ext>
                          </a:extLst>
                        </p:cNvPr>
                        <p:cNvSpPr/>
                        <p:nvPr/>
                      </p:nvSpPr>
                      <p:spPr>
                        <a:xfrm>
                          <a:off x="976456" y="1789199"/>
                          <a:ext cx="2680167" cy="584787"/>
                        </a:xfrm>
                        <a:prstGeom prst="roundRect">
                          <a:avLst/>
                        </a:prstGeom>
                        <a:noFill/>
                        <a:ln w="6350">
                          <a:solidFill>
                            <a:schemeClr val="accent4"/>
                          </a:solidFill>
                        </a:ln>
                      </p:spPr>
                      <p:style>
                        <a:lnRef idx="3">
                          <a:schemeClr val="lt1"/>
                        </a:lnRef>
                        <a:fillRef idx="1">
                          <a:schemeClr val="accent1"/>
                        </a:fillRef>
                        <a:effectRef idx="1">
                          <a:schemeClr val="accent1"/>
                        </a:effectRef>
                        <a:fontRef idx="minor">
                          <a:schemeClr val="lt1"/>
                        </a:fontRef>
                      </p:style>
                      <p:txBody>
                        <a:bodyPr rtlCol="0" anchor="ctr"/>
                        <a:lstStyle/>
                        <a:p>
                          <a:endParaRPr lang="en-GB" sz="1600" b="1">
                            <a:solidFill>
                              <a:schemeClr val="accent1"/>
                            </a:solidFill>
                            <a:latin typeface="Arial" panose="020B0604020202020204" pitchFamily="34" charset="0"/>
                            <a:cs typeface="Arial" panose="020B0604020202020204" pitchFamily="34" charset="0"/>
                          </a:endParaRPr>
                        </a:p>
                      </p:txBody>
                    </p:sp>
                    <p:grpSp>
                      <p:nvGrpSpPr>
                        <p:cNvPr id="111" name="Group 110">
                          <a:extLst>
                            <a:ext uri="{FF2B5EF4-FFF2-40B4-BE49-F238E27FC236}">
                              <a16:creationId xmlns:a16="http://schemas.microsoft.com/office/drawing/2014/main" id="{742F8A9D-BB09-2CC9-D17D-FC2021ABA91B}"/>
                            </a:ext>
                          </a:extLst>
                        </p:cNvPr>
                        <p:cNvGrpSpPr/>
                        <p:nvPr/>
                      </p:nvGrpSpPr>
                      <p:grpSpPr>
                        <a:xfrm>
                          <a:off x="976456" y="282061"/>
                          <a:ext cx="9833442" cy="6055245"/>
                          <a:chOff x="976456" y="282061"/>
                          <a:chExt cx="9833442" cy="6055245"/>
                        </a:xfrm>
                      </p:grpSpPr>
                      <p:sp>
                        <p:nvSpPr>
                          <p:cNvPr id="112" name="Rectangle: Rounded Corners 111">
                            <a:extLst>
                              <a:ext uri="{FF2B5EF4-FFF2-40B4-BE49-F238E27FC236}">
                                <a16:creationId xmlns:a16="http://schemas.microsoft.com/office/drawing/2014/main" id="{6FDD2188-D4BD-BFF1-4C18-E6F935EF2695}"/>
                              </a:ext>
                            </a:extLst>
                          </p:cNvPr>
                          <p:cNvSpPr/>
                          <p:nvPr/>
                        </p:nvSpPr>
                        <p:spPr>
                          <a:xfrm>
                            <a:off x="976456" y="998449"/>
                            <a:ext cx="2680167" cy="584787"/>
                          </a:xfrm>
                          <a:prstGeom prst="roundRect">
                            <a:avLst/>
                          </a:prstGeom>
                          <a:noFill/>
                          <a:ln w="6350">
                            <a:solidFill>
                              <a:schemeClr val="accent4"/>
                            </a:solidFill>
                          </a:ln>
                        </p:spPr>
                        <p:style>
                          <a:lnRef idx="3">
                            <a:schemeClr val="lt1"/>
                          </a:lnRef>
                          <a:fillRef idx="1">
                            <a:schemeClr val="accent1"/>
                          </a:fillRef>
                          <a:effectRef idx="1">
                            <a:schemeClr val="accent1"/>
                          </a:effectRef>
                          <a:fontRef idx="minor">
                            <a:schemeClr val="lt1"/>
                          </a:fontRef>
                        </p:style>
                        <p:txBody>
                          <a:bodyPr rtlCol="0" anchor="ctr"/>
                          <a:lstStyle/>
                          <a:p>
                            <a:endParaRPr lang="en-GB" sz="1600" b="1">
                              <a:solidFill>
                                <a:schemeClr val="accent1"/>
                              </a:solidFill>
                              <a:latin typeface="Arial" panose="020B0604020202020204" pitchFamily="34" charset="0"/>
                              <a:cs typeface="Arial" panose="020B0604020202020204" pitchFamily="34" charset="0"/>
                            </a:endParaRPr>
                          </a:p>
                        </p:txBody>
                      </p:sp>
                      <p:grpSp>
                        <p:nvGrpSpPr>
                          <p:cNvPr id="113" name="Group 112">
                            <a:extLst>
                              <a:ext uri="{FF2B5EF4-FFF2-40B4-BE49-F238E27FC236}">
                                <a16:creationId xmlns:a16="http://schemas.microsoft.com/office/drawing/2014/main" id="{33935EB8-1848-B9BF-9DDB-93583478FE81}"/>
                              </a:ext>
                            </a:extLst>
                          </p:cNvPr>
                          <p:cNvGrpSpPr/>
                          <p:nvPr/>
                        </p:nvGrpSpPr>
                        <p:grpSpPr>
                          <a:xfrm>
                            <a:off x="976456" y="282061"/>
                            <a:ext cx="9833442" cy="6055245"/>
                            <a:chOff x="976456" y="282061"/>
                            <a:chExt cx="9833442" cy="6055245"/>
                          </a:xfrm>
                        </p:grpSpPr>
                        <p:sp>
                          <p:nvSpPr>
                            <p:cNvPr id="114" name="Rectangle: Rounded Corners 113">
                              <a:extLst>
                                <a:ext uri="{FF2B5EF4-FFF2-40B4-BE49-F238E27FC236}">
                                  <a16:creationId xmlns:a16="http://schemas.microsoft.com/office/drawing/2014/main" id="{B476746F-77AB-406C-F005-7D9079DEE2B6}"/>
                                </a:ext>
                              </a:extLst>
                            </p:cNvPr>
                            <p:cNvSpPr/>
                            <p:nvPr/>
                          </p:nvSpPr>
                          <p:spPr>
                            <a:xfrm>
                              <a:off x="976456" y="284770"/>
                              <a:ext cx="2680167" cy="584787"/>
                            </a:xfrm>
                            <a:prstGeom prst="roundRect">
                              <a:avLst/>
                            </a:prstGeom>
                            <a:noFill/>
                            <a:ln w="6350">
                              <a:solidFill>
                                <a:schemeClr val="accent4"/>
                              </a:solidFill>
                            </a:ln>
                          </p:spPr>
                          <p:style>
                            <a:lnRef idx="3">
                              <a:schemeClr val="lt1"/>
                            </a:lnRef>
                            <a:fillRef idx="1">
                              <a:schemeClr val="accent1"/>
                            </a:fillRef>
                            <a:effectRef idx="1">
                              <a:schemeClr val="accent1"/>
                            </a:effectRef>
                            <a:fontRef idx="minor">
                              <a:schemeClr val="lt1"/>
                            </a:fontRef>
                          </p:style>
                          <p:txBody>
                            <a:bodyPr rtlCol="0" anchor="ctr"/>
                            <a:lstStyle/>
                            <a:p>
                              <a:endParaRPr lang="en-GB" sz="1600" b="1">
                                <a:solidFill>
                                  <a:schemeClr val="accent1"/>
                                </a:solidFill>
                                <a:latin typeface="Arial" panose="020B0604020202020204" pitchFamily="34" charset="0"/>
                                <a:cs typeface="Arial" panose="020B0604020202020204" pitchFamily="34" charset="0"/>
                              </a:endParaRPr>
                            </a:p>
                          </p:txBody>
                        </p:sp>
                        <p:grpSp>
                          <p:nvGrpSpPr>
                            <p:cNvPr id="115" name="Group 114">
                              <a:extLst>
                                <a:ext uri="{FF2B5EF4-FFF2-40B4-BE49-F238E27FC236}">
                                  <a16:creationId xmlns:a16="http://schemas.microsoft.com/office/drawing/2014/main" id="{2CD217AB-D825-A676-B97C-1E14AC1A8938}"/>
                                </a:ext>
                              </a:extLst>
                            </p:cNvPr>
                            <p:cNvGrpSpPr/>
                            <p:nvPr/>
                          </p:nvGrpSpPr>
                          <p:grpSpPr>
                            <a:xfrm>
                              <a:off x="1455523" y="282061"/>
                              <a:ext cx="9354375" cy="6055245"/>
                              <a:chOff x="1455523" y="282061"/>
                              <a:chExt cx="9354375" cy="6055245"/>
                            </a:xfrm>
                          </p:grpSpPr>
                          <p:grpSp>
                            <p:nvGrpSpPr>
                              <p:cNvPr id="116" name="Group 115">
                                <a:extLst>
                                  <a:ext uri="{FF2B5EF4-FFF2-40B4-BE49-F238E27FC236}">
                                    <a16:creationId xmlns:a16="http://schemas.microsoft.com/office/drawing/2014/main" id="{D948B486-C603-3EDC-A42A-4C91E181F7ED}"/>
                                  </a:ext>
                                </a:extLst>
                              </p:cNvPr>
                              <p:cNvGrpSpPr/>
                              <p:nvPr/>
                            </p:nvGrpSpPr>
                            <p:grpSpPr>
                              <a:xfrm>
                                <a:off x="1455523" y="282061"/>
                                <a:ext cx="9354375" cy="2130184"/>
                                <a:chOff x="1011340" y="464871"/>
                                <a:chExt cx="9354375" cy="2130184"/>
                              </a:xfrm>
                            </p:grpSpPr>
                            <p:grpSp>
                              <p:nvGrpSpPr>
                                <p:cNvPr id="123" name="Group 122">
                                  <a:extLst>
                                    <a:ext uri="{FF2B5EF4-FFF2-40B4-BE49-F238E27FC236}">
                                      <a16:creationId xmlns:a16="http://schemas.microsoft.com/office/drawing/2014/main" id="{BE6A42F9-7067-B6C5-3330-1319478C6DE1}"/>
                                    </a:ext>
                                  </a:extLst>
                                </p:cNvPr>
                                <p:cNvGrpSpPr/>
                                <p:nvPr/>
                              </p:nvGrpSpPr>
                              <p:grpSpPr>
                                <a:xfrm>
                                  <a:off x="1011340" y="464871"/>
                                  <a:ext cx="9354375" cy="600869"/>
                                  <a:chOff x="1011340" y="464871"/>
                                  <a:chExt cx="9354375" cy="600869"/>
                                </a:xfrm>
                              </p:grpSpPr>
                              <p:sp>
                                <p:nvSpPr>
                                  <p:cNvPr id="126" name="Rectangle: Rounded Corners 125">
                                    <a:extLst>
                                      <a:ext uri="{FF2B5EF4-FFF2-40B4-BE49-F238E27FC236}">
                                        <a16:creationId xmlns:a16="http://schemas.microsoft.com/office/drawing/2014/main" id="{38DA5A9D-DEDD-D16E-A49E-8889C873613E}"/>
                                      </a:ext>
                                    </a:extLst>
                                  </p:cNvPr>
                                  <p:cNvSpPr/>
                                  <p:nvPr/>
                                </p:nvSpPr>
                                <p:spPr>
                                  <a:xfrm>
                                    <a:off x="2135703" y="464871"/>
                                    <a:ext cx="8230012" cy="600869"/>
                                  </a:xfrm>
                                  <a:prstGeom prst="roundRect">
                                    <a:avLst/>
                                  </a:prstGeom>
                                  <a:solidFill>
                                    <a:schemeClr val="accent4">
                                      <a:lumMod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GB" sz="1300" b="1">
                                        <a:solidFill>
                                          <a:schemeClr val="bg1"/>
                                        </a:solidFill>
                                        <a:latin typeface="Arial" panose="020B0604020202020204" pitchFamily="34" charset="0"/>
                                        <a:cs typeface="Arial" panose="020B0604020202020204" pitchFamily="34" charset="0"/>
                                      </a:rPr>
                                      <a:t>To reduce the harm caused by serious violence and exploitation</a:t>
                                    </a:r>
                                  </a:p>
                                </p:txBody>
                              </p:sp>
                              <p:sp>
                                <p:nvSpPr>
                                  <p:cNvPr id="127" name="Rectangle: Rounded Corners 126">
                                    <a:extLst>
                                      <a:ext uri="{FF2B5EF4-FFF2-40B4-BE49-F238E27FC236}">
                                        <a16:creationId xmlns:a16="http://schemas.microsoft.com/office/drawing/2014/main" id="{FC8AD299-47BA-7968-3B5E-406121009B01}"/>
                                      </a:ext>
                                    </a:extLst>
                                  </p:cNvPr>
                                  <p:cNvSpPr/>
                                  <p:nvPr/>
                                </p:nvSpPr>
                                <p:spPr>
                                  <a:xfrm>
                                    <a:off x="1011340" y="466901"/>
                                    <a:ext cx="8617679" cy="577019"/>
                                  </a:xfrm>
                                  <a:prstGeom prst="roundRect">
                                    <a:avLst/>
                                  </a:prstGeom>
                                  <a:noFill/>
                                  <a:ln w="3175">
                                    <a:noFill/>
                                  </a:ln>
                                </p:spPr>
                                <p:style>
                                  <a:lnRef idx="3">
                                    <a:schemeClr val="lt1"/>
                                  </a:lnRef>
                                  <a:fillRef idx="1">
                                    <a:schemeClr val="accent1"/>
                                  </a:fillRef>
                                  <a:effectRef idx="1">
                                    <a:schemeClr val="accent1"/>
                                  </a:effectRef>
                                  <a:fontRef idx="minor">
                                    <a:schemeClr val="lt1"/>
                                  </a:fontRef>
                                </p:style>
                                <p:txBody>
                                  <a:bodyPr rtlCol="0" anchor="ctr"/>
                                  <a:lstStyle/>
                                  <a:p>
                                    <a:endParaRPr lang="en-GB" sz="1400" b="1">
                                      <a:solidFill>
                                        <a:schemeClr val="tx1"/>
                                      </a:solidFill>
                                    </a:endParaRPr>
                                  </a:p>
                                  <a:p>
                                    <a:pPr algn="l"/>
                                    <a:endParaRPr lang="en-GB" sz="1100">
                                      <a:solidFill>
                                        <a:schemeClr val="bg1"/>
                                      </a:solidFill>
                                      <a:latin typeface="Arial" panose="020B0604020202020204" pitchFamily="34" charset="0"/>
                                      <a:cs typeface="Arial" panose="020B0604020202020204" pitchFamily="34" charset="0"/>
                                    </a:endParaRPr>
                                  </a:p>
                                </p:txBody>
                              </p:sp>
                            </p:grpSp>
                            <p:sp>
                              <p:nvSpPr>
                                <p:cNvPr id="124" name="Rectangle: Rounded Corners 123">
                                  <a:extLst>
                                    <a:ext uri="{FF2B5EF4-FFF2-40B4-BE49-F238E27FC236}">
                                      <a16:creationId xmlns:a16="http://schemas.microsoft.com/office/drawing/2014/main" id="{66FA3751-A717-FA99-906C-317A69B59F21}"/>
                                    </a:ext>
                                  </a:extLst>
                                </p:cNvPr>
                                <p:cNvSpPr/>
                                <p:nvPr/>
                              </p:nvSpPr>
                              <p:spPr>
                                <a:xfrm>
                                  <a:off x="1011340" y="1163837"/>
                                  <a:ext cx="1722036" cy="577019"/>
                                </a:xfrm>
                                <a:prstGeom prst="roundRect">
                                  <a:avLst/>
                                </a:prstGeom>
                                <a:noFill/>
                                <a:ln w="3175">
                                  <a:noFill/>
                                </a:ln>
                              </p:spPr>
                              <p:style>
                                <a:lnRef idx="3">
                                  <a:schemeClr val="lt1"/>
                                </a:lnRef>
                                <a:fillRef idx="1">
                                  <a:schemeClr val="accent1"/>
                                </a:fillRef>
                                <a:effectRef idx="1">
                                  <a:schemeClr val="accent1"/>
                                </a:effectRef>
                                <a:fontRef idx="minor">
                                  <a:schemeClr val="lt1"/>
                                </a:fontRef>
                              </p:style>
                              <p:txBody>
                                <a:bodyPr rtlCol="0" anchor="ctr"/>
                                <a:lstStyle/>
                                <a:p>
                                  <a:endParaRPr lang="en-GB" sz="1400" b="1">
                                    <a:solidFill>
                                      <a:schemeClr val="tx1"/>
                                    </a:solidFill>
                                  </a:endParaRPr>
                                </a:p>
                                <a:p>
                                  <a:pPr algn="l"/>
                                  <a:endParaRPr lang="en-GB" sz="1100">
                                    <a:solidFill>
                                      <a:schemeClr val="bg1"/>
                                    </a:solidFill>
                                    <a:latin typeface="Arial" panose="020B0604020202020204" pitchFamily="34" charset="0"/>
                                    <a:cs typeface="Arial" panose="020B0604020202020204" pitchFamily="34" charset="0"/>
                                  </a:endParaRPr>
                                </a:p>
                              </p:txBody>
                            </p:sp>
                            <p:sp>
                              <p:nvSpPr>
                                <p:cNvPr id="125" name="Rectangle: Rounded Corners 124">
                                  <a:extLst>
                                    <a:ext uri="{FF2B5EF4-FFF2-40B4-BE49-F238E27FC236}">
                                      <a16:creationId xmlns:a16="http://schemas.microsoft.com/office/drawing/2014/main" id="{7A1D4234-1FEC-990F-E238-CE8830584EC1}"/>
                                    </a:ext>
                                  </a:extLst>
                                </p:cNvPr>
                                <p:cNvSpPr/>
                                <p:nvPr/>
                              </p:nvSpPr>
                              <p:spPr>
                                <a:xfrm>
                                  <a:off x="1011340" y="2018036"/>
                                  <a:ext cx="2233750" cy="577019"/>
                                </a:xfrm>
                                <a:prstGeom prst="roundRect">
                                  <a:avLst/>
                                </a:prstGeom>
                                <a:noFill/>
                                <a:ln w="3175">
                                  <a:noFill/>
                                </a:ln>
                              </p:spPr>
                              <p:style>
                                <a:lnRef idx="3">
                                  <a:schemeClr val="lt1"/>
                                </a:lnRef>
                                <a:fillRef idx="1">
                                  <a:schemeClr val="accent1"/>
                                </a:fillRef>
                                <a:effectRef idx="1">
                                  <a:schemeClr val="accent1"/>
                                </a:effectRef>
                                <a:fontRef idx="minor">
                                  <a:schemeClr val="lt1"/>
                                </a:fontRef>
                              </p:style>
                              <p:txBody>
                                <a:bodyPr rtlCol="0" anchor="ctr"/>
                                <a:lstStyle/>
                                <a:p>
                                  <a:endParaRPr lang="en-GB" sz="1400" b="1">
                                    <a:solidFill>
                                      <a:schemeClr val="tx1"/>
                                    </a:solidFill>
                                  </a:endParaRPr>
                                </a:p>
                                <a:p>
                                  <a:pPr algn="l"/>
                                  <a:endParaRPr lang="en-GB" sz="1100">
                                    <a:solidFill>
                                      <a:schemeClr val="bg1"/>
                                    </a:solidFill>
                                    <a:latin typeface="Arial" panose="020B0604020202020204" pitchFamily="34" charset="0"/>
                                    <a:cs typeface="Arial" panose="020B0604020202020204" pitchFamily="34" charset="0"/>
                                  </a:endParaRPr>
                                </a:p>
                              </p:txBody>
                            </p:sp>
                          </p:grpSp>
                          <p:grpSp>
                            <p:nvGrpSpPr>
                              <p:cNvPr id="117" name="Group 116">
                                <a:extLst>
                                  <a:ext uri="{FF2B5EF4-FFF2-40B4-BE49-F238E27FC236}">
                                    <a16:creationId xmlns:a16="http://schemas.microsoft.com/office/drawing/2014/main" id="{587116AC-3D34-4185-6052-A0A7CC2FA190}"/>
                                  </a:ext>
                                </a:extLst>
                              </p:cNvPr>
                              <p:cNvGrpSpPr/>
                              <p:nvPr/>
                            </p:nvGrpSpPr>
                            <p:grpSpPr>
                              <a:xfrm>
                                <a:off x="2562225" y="1777924"/>
                                <a:ext cx="8210962" cy="3398735"/>
                                <a:chOff x="2562225" y="1777924"/>
                                <a:chExt cx="8210962" cy="3398735"/>
                              </a:xfrm>
                            </p:grpSpPr>
                            <p:sp>
                              <p:nvSpPr>
                                <p:cNvPr id="119" name="Rectangle: Rounded Corners 118">
                                  <a:extLst>
                                    <a:ext uri="{FF2B5EF4-FFF2-40B4-BE49-F238E27FC236}">
                                      <a16:creationId xmlns:a16="http://schemas.microsoft.com/office/drawing/2014/main" id="{5C4B72C5-4005-6EE1-A85E-9B6329D11D00}"/>
                                    </a:ext>
                                  </a:extLst>
                                </p:cNvPr>
                                <p:cNvSpPr/>
                                <p:nvPr/>
                              </p:nvSpPr>
                              <p:spPr>
                                <a:xfrm>
                                  <a:off x="6721713" y="1777924"/>
                                  <a:ext cx="1971730" cy="339873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100" dirty="0">
                                      <a:latin typeface="Arial" panose="020B0604020202020204" pitchFamily="34" charset="0"/>
                                      <a:cs typeface="Arial" panose="020B0604020202020204" pitchFamily="34" charset="0"/>
                                    </a:rPr>
                                    <a:t>Streamline assessment and referral processes, ensuring prompt access to specialists for at-risk youth.</a:t>
                                  </a:r>
                                </a:p>
                                <a:p>
                                  <a:pPr algn="ctr"/>
                                  <a:endParaRPr lang="en-GB" sz="900" dirty="0">
                                    <a:latin typeface="Arial" panose="020B0604020202020204" pitchFamily="34" charset="0"/>
                                    <a:cs typeface="Arial" panose="020B0604020202020204" pitchFamily="34" charset="0"/>
                                  </a:endParaRPr>
                                </a:p>
                                <a:p>
                                  <a:pPr algn="ctr"/>
                                  <a:r>
                                    <a:rPr lang="en-GB" sz="1100" dirty="0">
                                      <a:latin typeface="Arial" panose="020B0604020202020204" pitchFamily="34" charset="0"/>
                                      <a:cs typeface="Arial" panose="020B0604020202020204" pitchFamily="34" charset="0"/>
                                    </a:rPr>
                                    <a:t>Provide comprehensive support packages for victims of youth violence and exploitation, for all victims of domestic abuse and for vulnerable adults who experience violence and exploitation.</a:t>
                                  </a:r>
                                </a:p>
                                <a:p>
                                  <a:pPr algn="ctr"/>
                                  <a:endParaRPr lang="en-GB" sz="900" dirty="0">
                                    <a:latin typeface="Arial" panose="020B0604020202020204" pitchFamily="34" charset="0"/>
                                    <a:cs typeface="Arial" panose="020B0604020202020204" pitchFamily="34" charset="0"/>
                                  </a:endParaRPr>
                                </a:p>
                                <a:p>
                                  <a:pPr algn="ctr"/>
                                  <a:r>
                                    <a:rPr lang="en-GB" sz="1100" dirty="0">
                                      <a:latin typeface="Arial" panose="020B0604020202020204" pitchFamily="34" charset="0"/>
                                      <a:cs typeface="Arial" panose="020B0604020202020204" pitchFamily="34" charset="0"/>
                                    </a:rPr>
                                    <a:t>Ensure hospitals share safeguarding information with local partnerships to facilitate rapid support.</a:t>
                                  </a:r>
                                </a:p>
                                <a:p>
                                  <a:pPr algn="ctr"/>
                                  <a:endParaRPr lang="en-GB" sz="1200" dirty="0">
                                    <a:latin typeface="Arial" panose="020B0604020202020204" pitchFamily="34" charset="0"/>
                                    <a:cs typeface="Arial" panose="020B0604020202020204" pitchFamily="34" charset="0"/>
                                  </a:endParaRPr>
                                </a:p>
                              </p:txBody>
                            </p:sp>
                            <p:sp>
                              <p:nvSpPr>
                                <p:cNvPr id="120" name="Rectangle: Rounded Corners 119">
                                  <a:extLst>
                                    <a:ext uri="{FF2B5EF4-FFF2-40B4-BE49-F238E27FC236}">
                                      <a16:creationId xmlns:a16="http://schemas.microsoft.com/office/drawing/2014/main" id="{50C7C338-4302-BF87-8D30-B5DEC48E6A9F}"/>
                                    </a:ext>
                                  </a:extLst>
                                </p:cNvPr>
                                <p:cNvSpPr/>
                                <p:nvPr/>
                              </p:nvSpPr>
                              <p:spPr>
                                <a:xfrm>
                                  <a:off x="4641969" y="1777924"/>
                                  <a:ext cx="1971730" cy="339873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100" kern="0" dirty="0">
                                      <a:solidFill>
                                        <a:schemeClr val="bg1"/>
                                      </a:solidFill>
                                      <a:latin typeface="Arial" panose="020B0604020202020204" pitchFamily="34" charset="0"/>
                                      <a:ea typeface="Times New Roman" panose="02020603050405020304" pitchFamily="18" charset="0"/>
                                      <a:cs typeface="Arial" panose="020B0604020202020204" pitchFamily="34" charset="0"/>
                                    </a:rPr>
                                    <a:t>Collaborate with parents/carers and schools to provide universal and targeted interventions.</a:t>
                                  </a:r>
                                </a:p>
                                <a:p>
                                  <a:pPr algn="ctr"/>
                                  <a:endParaRPr lang="en-GB" sz="1100" kern="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r>
                                    <a:rPr lang="en-GB" sz="1100" kern="0" dirty="0">
                                      <a:solidFill>
                                        <a:schemeClr val="bg1"/>
                                      </a:solidFill>
                                      <a:latin typeface="Arial" panose="020B0604020202020204" pitchFamily="34" charset="0"/>
                                      <a:ea typeface="Times New Roman" panose="02020603050405020304" pitchFamily="18" charset="0"/>
                                      <a:cs typeface="Arial" panose="020B0604020202020204" pitchFamily="34" charset="0"/>
                                    </a:rPr>
                                    <a:t>Develop a programme of actions to remove weapons and educate about the consequences of purchasing online.</a:t>
                                  </a:r>
                                </a:p>
                                <a:p>
                                  <a:pPr algn="ctr"/>
                                  <a:endParaRPr lang="en-GB" sz="1100" kern="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spcAft>
                                      <a:spcPts val="800"/>
                                    </a:spcAft>
                                  </a:pPr>
                                  <a:r>
                                    <a:rPr lang="en-GB" sz="1100" kern="100" dirty="0">
                                      <a:solidFill>
                                        <a:schemeClr val="bg1"/>
                                      </a:solidFill>
                                      <a:latin typeface="Arial" panose="020B0604020202020204" pitchFamily="34" charset="0"/>
                                      <a:ea typeface="Calibri" panose="020F0502020204030204" pitchFamily="34" charset="0"/>
                                      <a:cs typeface="Arial" panose="020B0604020202020204" pitchFamily="34" charset="0"/>
                                    </a:rPr>
                                    <a:t>Ensure educational environments promote resilience and anti-violence measures, with accessible channels for addressing concerns.</a:t>
                                  </a:r>
                                </a:p>
                                <a:p>
                                  <a:pPr algn="ctr">
                                    <a:lnSpc>
                                      <a:spcPct val="107000"/>
                                    </a:lnSpc>
                                    <a:spcAft>
                                      <a:spcPts val="800"/>
                                    </a:spcAft>
                                  </a:pPr>
                                  <a:endParaRPr lang="en-GB" sz="1100"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p:txBody>
                            </p:sp>
                            <p:sp>
                              <p:nvSpPr>
                                <p:cNvPr id="121" name="Rectangle: Rounded Corners 120">
                                  <a:extLst>
                                    <a:ext uri="{FF2B5EF4-FFF2-40B4-BE49-F238E27FC236}">
                                      <a16:creationId xmlns:a16="http://schemas.microsoft.com/office/drawing/2014/main" id="{D8218C5D-5D64-75BF-B6DB-A0B01662F3F6}"/>
                                    </a:ext>
                                  </a:extLst>
                                </p:cNvPr>
                                <p:cNvSpPr/>
                                <p:nvPr/>
                              </p:nvSpPr>
                              <p:spPr>
                                <a:xfrm>
                                  <a:off x="8801457" y="1777924"/>
                                  <a:ext cx="1971730" cy="339873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100" dirty="0">
                                      <a:solidFill>
                                        <a:schemeClr val="bg1"/>
                                      </a:solidFill>
                                      <a:latin typeface="Arial" panose="020B0604020202020204" pitchFamily="34" charset="0"/>
                                      <a:cs typeface="Arial" panose="020B0604020202020204" pitchFamily="34" charset="0"/>
                                    </a:rPr>
                                    <a:t>Increase community engagement and participation through collaborative violence reduction programmes.</a:t>
                                  </a:r>
                                </a:p>
                                <a:p>
                                  <a:pPr algn="ctr"/>
                                  <a:endParaRPr lang="en-GB" sz="1100" dirty="0">
                                    <a:solidFill>
                                      <a:schemeClr val="bg1"/>
                                    </a:solidFill>
                                    <a:latin typeface="Arial" panose="020B0604020202020204" pitchFamily="34" charset="0"/>
                                    <a:cs typeface="Arial" panose="020B0604020202020204" pitchFamily="34" charset="0"/>
                                  </a:endParaRPr>
                                </a:p>
                                <a:p>
                                  <a:pPr algn="ctr"/>
                                  <a:r>
                                    <a:rPr lang="en-GB" sz="1100" dirty="0">
                                      <a:solidFill>
                                        <a:schemeClr val="bg1"/>
                                      </a:solidFill>
                                      <a:latin typeface="Arial" panose="020B0604020202020204" pitchFamily="34" charset="0"/>
                                      <a:cs typeface="Arial" panose="020B0604020202020204" pitchFamily="34" charset="0"/>
                                    </a:rPr>
                                    <a:t>Involve communities in Stop &amp; Search procedures to increase trust and understanding.</a:t>
                                  </a:r>
                                </a:p>
                                <a:p>
                                  <a:pPr algn="ctr"/>
                                  <a:endParaRPr lang="en-GB" sz="1100" dirty="0">
                                    <a:solidFill>
                                      <a:schemeClr val="bg1"/>
                                    </a:solidFill>
                                    <a:latin typeface="Arial" panose="020B0604020202020204" pitchFamily="34" charset="0"/>
                                    <a:cs typeface="Arial" panose="020B0604020202020204" pitchFamily="34" charset="0"/>
                                  </a:endParaRPr>
                                </a:p>
                                <a:p>
                                  <a:pPr algn="ctr"/>
                                  <a:r>
                                    <a:rPr lang="en-GB" sz="1100" dirty="0">
                                      <a:solidFill>
                                        <a:schemeClr val="bg1"/>
                                      </a:solidFill>
                                      <a:latin typeface="Arial" panose="020B0604020202020204" pitchFamily="34" charset="0"/>
                                      <a:cs typeface="Arial" panose="020B0604020202020204" pitchFamily="34" charset="0"/>
                                    </a:rPr>
                                    <a:t>Build capacity and trust in hyper-local communities experiencing high levels of violence to support effective incident response and partnership building.</a:t>
                                  </a:r>
                                </a:p>
                                <a:p>
                                  <a:pPr algn="ctr"/>
                                  <a:endParaRPr lang="en-GB" sz="1100" dirty="0">
                                    <a:solidFill>
                                      <a:schemeClr val="bg1"/>
                                    </a:solidFill>
                                    <a:latin typeface="Arial" panose="020B0604020202020204" pitchFamily="34" charset="0"/>
                                    <a:cs typeface="Arial" panose="020B0604020202020204" pitchFamily="34" charset="0"/>
                                  </a:endParaRPr>
                                </a:p>
                                <a:p>
                                  <a:pPr algn="ctr"/>
                                  <a:endParaRPr lang="en-GB" sz="1100" dirty="0">
                                    <a:solidFill>
                                      <a:schemeClr val="bg1"/>
                                    </a:solidFill>
                                    <a:latin typeface="Arial" panose="020B0604020202020204" pitchFamily="34" charset="0"/>
                                    <a:cs typeface="Arial" panose="020B0604020202020204" pitchFamily="34" charset="0"/>
                                  </a:endParaRPr>
                                </a:p>
                              </p:txBody>
                            </p:sp>
                            <p:sp>
                              <p:nvSpPr>
                                <p:cNvPr id="122" name="Rectangle: Rounded Corners 121">
                                  <a:extLst>
                                    <a:ext uri="{FF2B5EF4-FFF2-40B4-BE49-F238E27FC236}">
                                      <a16:creationId xmlns:a16="http://schemas.microsoft.com/office/drawing/2014/main" id="{11FFD21B-941F-87B1-2E50-C457F3DEA836}"/>
                                    </a:ext>
                                  </a:extLst>
                                </p:cNvPr>
                                <p:cNvSpPr/>
                                <p:nvPr/>
                              </p:nvSpPr>
                              <p:spPr>
                                <a:xfrm>
                                  <a:off x="2562225" y="1777924"/>
                                  <a:ext cx="1971730" cy="339873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100" kern="0" dirty="0">
                                      <a:solidFill>
                                        <a:schemeClr val="bg1"/>
                                      </a:solidFill>
                                      <a:latin typeface="Arial" panose="020B0604020202020204" pitchFamily="34" charset="0"/>
                                      <a:ea typeface="Times New Roman" panose="02020603050405020304" pitchFamily="18" charset="0"/>
                                      <a:cs typeface="Arial" panose="020B0604020202020204" pitchFamily="34" charset="0"/>
                                    </a:rPr>
                                    <a:t>Conduct comprehensive data analysis for a public health approach to violence reduction, focusing on impact across demographics.</a:t>
                                  </a:r>
                                </a:p>
                                <a:p>
                                  <a:pPr algn="ctr"/>
                                  <a:endParaRPr lang="en-GB" sz="1100" kern="0" dirty="0">
                                    <a:solidFill>
                                      <a:schemeClr val="bg1"/>
                                    </a:solidFill>
                                    <a:latin typeface="Arial" panose="020B0604020202020204" pitchFamily="34" charset="0"/>
                                    <a:cs typeface="Arial" panose="020B0604020202020204" pitchFamily="34" charset="0"/>
                                  </a:endParaRPr>
                                </a:p>
                                <a:p>
                                  <a:pPr algn="ctr"/>
                                  <a:r>
                                    <a:rPr lang="en-GB" sz="1100" kern="0" dirty="0">
                                      <a:solidFill>
                                        <a:schemeClr val="bg1"/>
                                      </a:solidFill>
                                      <a:latin typeface="Arial" panose="020B0604020202020204" pitchFamily="34" charset="0"/>
                                      <a:ea typeface="Times New Roman" panose="02020603050405020304" pitchFamily="18" charset="0"/>
                                      <a:cs typeface="Arial" panose="020B0604020202020204" pitchFamily="34" charset="0"/>
                                    </a:rPr>
                                    <a:t>Establish a multi-agency response to address individuals at risk of violence or exploitation through enforcement, prevention and diversion.</a:t>
                                  </a:r>
                                </a:p>
                                <a:p>
                                  <a:pPr algn="ctr"/>
                                  <a:endParaRPr lang="en-GB" sz="1100" kern="0" dirty="0">
                                    <a:solidFill>
                                      <a:schemeClr val="bg1"/>
                                    </a:solidFill>
                                    <a:latin typeface="Arial" panose="020B0604020202020204" pitchFamily="34" charset="0"/>
                                    <a:cs typeface="Arial" panose="020B0604020202020204" pitchFamily="34" charset="0"/>
                                  </a:endParaRPr>
                                </a:p>
                                <a:p>
                                  <a:pPr algn="ctr"/>
                                  <a:r>
                                    <a:rPr lang="en-GB" sz="1100" dirty="0">
                                      <a:solidFill>
                                        <a:schemeClr val="bg1"/>
                                      </a:solidFill>
                                      <a:effectLst/>
                                      <a:latin typeface="Arial" panose="020B0604020202020204" pitchFamily="34" charset="0"/>
                                      <a:ea typeface="Calibri" panose="020F0502020204030204" pitchFamily="34" charset="0"/>
                                    </a:rPr>
                                    <a:t>Increase understanding of disproportionality in the impact of violence, intervention access and community outcomes.</a:t>
                                  </a:r>
                                  <a:endParaRPr lang="en-GB" sz="110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p:txBody>
                            </p:sp>
                          </p:grpSp>
                          <p:sp>
                            <p:nvSpPr>
                              <p:cNvPr id="118" name="Rectangle: Rounded Corners 117">
                                <a:extLst>
                                  <a:ext uri="{FF2B5EF4-FFF2-40B4-BE49-F238E27FC236}">
                                    <a16:creationId xmlns:a16="http://schemas.microsoft.com/office/drawing/2014/main" id="{11DC16A4-5667-0A77-5B24-4369CD99525F}"/>
                                  </a:ext>
                                </a:extLst>
                              </p:cNvPr>
                              <p:cNvSpPr/>
                              <p:nvPr/>
                            </p:nvSpPr>
                            <p:spPr>
                              <a:xfrm>
                                <a:off x="2579886" y="5294092"/>
                                <a:ext cx="8230012" cy="1043214"/>
                              </a:xfrm>
                              <a:prstGeom prst="roundRect">
                                <a:avLst/>
                              </a:prstGeom>
                              <a:solidFill>
                                <a:srgbClr val="B688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endParaRPr lang="en-GB" sz="1100" dirty="0">
                                  <a:solidFill>
                                    <a:schemeClr val="bg1"/>
                                  </a:solidFill>
                                  <a:latin typeface="Arial" panose="020B0604020202020204" pitchFamily="34" charset="0"/>
                                  <a:ea typeface="Calibri" panose="020F0502020204030204" pitchFamily="34" charset="0"/>
                                </a:endParaRPr>
                              </a:p>
                              <a:p>
                                <a:pPr marL="171450" indent="-171450">
                                  <a:buFont typeface="Wingdings" panose="05000000000000000000" pitchFamily="2" charset="2"/>
                                  <a:buChar char="ü"/>
                                </a:pPr>
                                <a:r>
                                  <a:rPr lang="en-GB" sz="1100" dirty="0">
                                    <a:solidFill>
                                      <a:schemeClr val="bg1"/>
                                    </a:solidFill>
                                    <a:latin typeface="Arial" panose="020B0604020202020204" pitchFamily="34" charset="0"/>
                                    <a:ea typeface="Calibri" panose="020F0502020204030204" pitchFamily="34" charset="0"/>
                                  </a:rPr>
                                  <a:t>Increased understanding of violence patterns, drivers, and vulnerable areas enabling the development of effective local action plans.</a:t>
                                </a:r>
                              </a:p>
                              <a:p>
                                <a:pPr marL="171450" indent="-171450" algn="l">
                                  <a:buFont typeface="Wingdings" panose="05000000000000000000" pitchFamily="2" charset="2"/>
                                  <a:buChar char="ü"/>
                                </a:pPr>
                                <a:r>
                                  <a:rPr lang="en-GB" sz="1100" dirty="0">
                                    <a:solidFill>
                                      <a:schemeClr val="bg1"/>
                                    </a:solidFill>
                                    <a:latin typeface="Arial" panose="020B0604020202020204" pitchFamily="34" charset="0"/>
                                    <a:cs typeface="Arial" panose="020B0604020202020204" pitchFamily="34" charset="0"/>
                                  </a:rPr>
                                  <a:t>Community engagement and participation in violence reduction indicatives.</a:t>
                                </a:r>
                              </a:p>
                              <a:p>
                                <a:pPr marL="171450" indent="-171450" algn="l">
                                  <a:buFont typeface="Wingdings" panose="05000000000000000000" pitchFamily="2" charset="2"/>
                                  <a:buChar char="ü"/>
                                </a:pPr>
                                <a:r>
                                  <a:rPr lang="en-GB" sz="1100" dirty="0">
                                    <a:solidFill>
                                      <a:schemeClr val="bg1"/>
                                    </a:solidFill>
                                    <a:latin typeface="Arial" panose="020B0604020202020204" pitchFamily="34" charset="0"/>
                                    <a:cs typeface="Arial" panose="020B0604020202020204" pitchFamily="34" charset="0"/>
                                  </a:rPr>
                                  <a:t>Those affected feel supported and are safeguarded. </a:t>
                                </a:r>
                                <a:endParaRPr lang="en-GB" sz="1100" b="1" dirty="0">
                                  <a:solidFill>
                                    <a:schemeClr val="bg1"/>
                                  </a:solidFill>
                                  <a:latin typeface="Arial" panose="020B0604020202020204" pitchFamily="34" charset="0"/>
                                  <a:cs typeface="Arial" panose="020B0604020202020204" pitchFamily="34" charset="0"/>
                                </a:endParaRPr>
                              </a:p>
                              <a:p>
                                <a:pPr marL="171450" indent="-171450" algn="l">
                                  <a:buFont typeface="Wingdings" panose="05000000000000000000" pitchFamily="2" charset="2"/>
                                  <a:buChar char="ü"/>
                                </a:pPr>
                                <a:r>
                                  <a:rPr lang="en-GB" sz="1100" dirty="0">
                                    <a:solidFill>
                                      <a:schemeClr val="bg1"/>
                                    </a:solidFill>
                                    <a:latin typeface="Arial" panose="020B0604020202020204" pitchFamily="34" charset="0"/>
                                    <a:cs typeface="Arial" panose="020B0604020202020204" pitchFamily="34" charset="0"/>
                                  </a:rPr>
                                  <a:t>Violence is reduced. </a:t>
                                </a:r>
                              </a:p>
                              <a:p>
                                <a:pPr marL="171450" indent="-171450">
                                  <a:buFont typeface="Wingdings" panose="05000000000000000000" pitchFamily="2" charset="2"/>
                                  <a:buChar char="ü"/>
                                </a:pPr>
                                <a:endParaRPr lang="en-GB" sz="1100" b="0" dirty="0">
                                  <a:solidFill>
                                    <a:schemeClr val="bg1"/>
                                  </a:solidFill>
                                  <a:latin typeface="Arial" panose="020B0604020202020204" pitchFamily="34" charset="0"/>
                                  <a:cs typeface="Arial" panose="020B0604020202020204" pitchFamily="34" charset="0"/>
                                </a:endParaRPr>
                              </a:p>
                            </p:txBody>
                          </p:sp>
                        </p:grpSp>
                      </p:grpSp>
                    </p:grpSp>
                  </p:grpSp>
                </p:grpSp>
              </p:grpSp>
            </p:grpSp>
          </p:grpSp>
        </p:grpSp>
        <p:sp>
          <p:nvSpPr>
            <p:cNvPr id="99" name="Rectangle: Rounded Corners 98">
              <a:extLst>
                <a:ext uri="{FF2B5EF4-FFF2-40B4-BE49-F238E27FC236}">
                  <a16:creationId xmlns:a16="http://schemas.microsoft.com/office/drawing/2014/main" id="{D47EF8B6-AB5E-5B9F-E435-E2ABC3630C3A}"/>
                </a:ext>
              </a:extLst>
            </p:cNvPr>
            <p:cNvSpPr/>
            <p:nvPr/>
          </p:nvSpPr>
          <p:spPr>
            <a:xfrm>
              <a:off x="2562225" y="993174"/>
              <a:ext cx="1971730" cy="707495"/>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latin typeface="Arial" panose="020B0604020202020204" pitchFamily="34" charset="0"/>
                  <a:cs typeface="Arial" panose="020B0604020202020204" pitchFamily="34" charset="0"/>
                </a:rPr>
                <a:t>Improve analysis and enforcement</a:t>
              </a:r>
            </a:p>
          </p:txBody>
        </p:sp>
      </p:grpSp>
    </p:spTree>
    <p:extLst>
      <p:ext uri="{BB962C8B-B14F-4D97-AF65-F5344CB8AC3E}">
        <p14:creationId xmlns:p14="http://schemas.microsoft.com/office/powerpoint/2010/main" val="729773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F3FDB1-7EE6-A2C7-2A38-8F2405AF0957}"/>
              </a:ext>
            </a:extLst>
          </p:cNvPr>
          <p:cNvSpPr>
            <a:spLocks noGrp="1"/>
          </p:cNvSpPr>
          <p:nvPr>
            <p:ph type="sldNum" sz="quarter" idx="10"/>
          </p:nvPr>
        </p:nvSpPr>
        <p:spPr/>
        <p:txBody>
          <a:bodyPr/>
          <a:lstStyle/>
          <a:p>
            <a:fld id="{983CACB7-BD5B-E04E-9F7F-67AC39F2F8F1}" type="slidenum">
              <a:rPr lang="en-US" smtClean="0"/>
              <a:pPr/>
              <a:t>12</a:t>
            </a:fld>
            <a:endParaRPr lang="en-US"/>
          </a:p>
        </p:txBody>
      </p:sp>
      <p:sp>
        <p:nvSpPr>
          <p:cNvPr id="79" name="Title 2">
            <a:extLst>
              <a:ext uri="{FF2B5EF4-FFF2-40B4-BE49-F238E27FC236}">
                <a16:creationId xmlns:a16="http://schemas.microsoft.com/office/drawing/2014/main" id="{C386098A-FD57-9F26-5D99-3F7EA589260E}"/>
              </a:ext>
            </a:extLst>
          </p:cNvPr>
          <p:cNvSpPr>
            <a:spLocks noGrp="1"/>
          </p:cNvSpPr>
          <p:nvPr>
            <p:ph type="title"/>
          </p:nvPr>
        </p:nvSpPr>
        <p:spPr>
          <a:xfrm rot="16200000">
            <a:off x="-2871987" y="3003201"/>
            <a:ext cx="6754303" cy="747897"/>
          </a:xfrm>
        </p:spPr>
        <p:txBody>
          <a:bodyPr/>
          <a:lstStyle/>
          <a:p>
            <a:r>
              <a:rPr lang="en-GB" sz="2100" dirty="0">
                <a:solidFill>
                  <a:schemeClr val="bg1"/>
                </a:solidFill>
                <a:latin typeface="Arial" panose="020B0604020202020204" pitchFamily="34" charset="0"/>
                <a:cs typeface="Arial" panose="020B0604020202020204" pitchFamily="34" charset="0"/>
              </a:rPr>
              <a:t>Priority Three:  Women’s Safety in the Public Realm </a:t>
            </a:r>
            <a:br>
              <a:rPr lang="en-GB" sz="2100" dirty="0"/>
            </a:br>
            <a:endParaRPr lang="en-GB" sz="2100" dirty="0"/>
          </a:p>
        </p:txBody>
      </p:sp>
      <p:grpSp>
        <p:nvGrpSpPr>
          <p:cNvPr id="4" name="Group 3">
            <a:extLst>
              <a:ext uri="{FF2B5EF4-FFF2-40B4-BE49-F238E27FC236}">
                <a16:creationId xmlns:a16="http://schemas.microsoft.com/office/drawing/2014/main" id="{7A2FA949-1B6D-18E0-F9D7-700CD46F23CD}"/>
              </a:ext>
            </a:extLst>
          </p:cNvPr>
          <p:cNvGrpSpPr/>
          <p:nvPr/>
        </p:nvGrpSpPr>
        <p:grpSpPr>
          <a:xfrm>
            <a:off x="1263536" y="209534"/>
            <a:ext cx="9107378" cy="6095573"/>
            <a:chOff x="1263536" y="209534"/>
            <a:chExt cx="9107378" cy="6095573"/>
          </a:xfrm>
        </p:grpSpPr>
        <p:grpSp>
          <p:nvGrpSpPr>
            <p:cNvPr id="3" name="Group 2">
              <a:extLst>
                <a:ext uri="{FF2B5EF4-FFF2-40B4-BE49-F238E27FC236}">
                  <a16:creationId xmlns:a16="http://schemas.microsoft.com/office/drawing/2014/main" id="{1FB5992F-DFF1-80A7-789E-E1349DF16157}"/>
                </a:ext>
              </a:extLst>
            </p:cNvPr>
            <p:cNvGrpSpPr/>
            <p:nvPr/>
          </p:nvGrpSpPr>
          <p:grpSpPr>
            <a:xfrm>
              <a:off x="1263536" y="209534"/>
              <a:ext cx="9107378" cy="6095573"/>
              <a:chOff x="1263536" y="209534"/>
              <a:chExt cx="9107378" cy="6095573"/>
            </a:xfrm>
          </p:grpSpPr>
          <p:grpSp>
            <p:nvGrpSpPr>
              <p:cNvPr id="38" name="Group 37">
                <a:extLst>
                  <a:ext uri="{FF2B5EF4-FFF2-40B4-BE49-F238E27FC236}">
                    <a16:creationId xmlns:a16="http://schemas.microsoft.com/office/drawing/2014/main" id="{4285D925-8AAF-2D26-16FA-C15DE07E4808}"/>
                  </a:ext>
                </a:extLst>
              </p:cNvPr>
              <p:cNvGrpSpPr/>
              <p:nvPr/>
            </p:nvGrpSpPr>
            <p:grpSpPr>
              <a:xfrm>
                <a:off x="1263536" y="209534"/>
                <a:ext cx="9107378" cy="6095573"/>
                <a:chOff x="976456" y="271079"/>
                <a:chExt cx="9107378" cy="6095573"/>
              </a:xfrm>
            </p:grpSpPr>
            <p:sp>
              <p:nvSpPr>
                <p:cNvPr id="40" name="TextBox 39">
                  <a:extLst>
                    <a:ext uri="{FF2B5EF4-FFF2-40B4-BE49-F238E27FC236}">
                      <a16:creationId xmlns:a16="http://schemas.microsoft.com/office/drawing/2014/main" id="{72D39DBB-C583-544B-9AF4-CF82E7E71D49}"/>
                    </a:ext>
                  </a:extLst>
                </p:cNvPr>
                <p:cNvSpPr txBox="1"/>
                <p:nvPr/>
              </p:nvSpPr>
              <p:spPr>
                <a:xfrm>
                  <a:off x="1196244" y="5482898"/>
                  <a:ext cx="1452847" cy="3139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Tx/>
                    <a:buSzTx/>
                    <a:tabLst/>
                  </a:pPr>
                  <a:r>
                    <a:rPr lang="en-GB" sz="1600" b="1">
                      <a:solidFill>
                        <a:schemeClr val="accent2"/>
                      </a:solidFill>
                      <a:latin typeface="Arial" panose="020B0604020202020204" pitchFamily="34" charset="0"/>
                      <a:cs typeface="Arial" panose="020B0604020202020204" pitchFamily="34" charset="0"/>
                    </a:rPr>
                    <a:t>Outcomes</a:t>
                  </a:r>
                  <a:endParaRPr kumimoji="0" lang="en-GB" sz="16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id="{71548DFE-8E77-49AF-2112-05EF6BFE5AFE}"/>
                    </a:ext>
                  </a:extLst>
                </p:cNvPr>
                <p:cNvGrpSpPr/>
                <p:nvPr/>
              </p:nvGrpSpPr>
              <p:grpSpPr>
                <a:xfrm>
                  <a:off x="976456" y="271079"/>
                  <a:ext cx="9107378" cy="6095573"/>
                  <a:chOff x="976456" y="271079"/>
                  <a:chExt cx="9107378" cy="6095573"/>
                </a:xfrm>
              </p:grpSpPr>
              <p:sp>
                <p:nvSpPr>
                  <p:cNvPr id="42" name="TextBox 41">
                    <a:extLst>
                      <a:ext uri="{FF2B5EF4-FFF2-40B4-BE49-F238E27FC236}">
                        <a16:creationId xmlns:a16="http://schemas.microsoft.com/office/drawing/2014/main" id="{64406140-6D4F-360B-71C3-B27E670F6235}"/>
                      </a:ext>
                    </a:extLst>
                  </p:cNvPr>
                  <p:cNvSpPr txBox="1"/>
                  <p:nvPr/>
                </p:nvSpPr>
                <p:spPr>
                  <a:xfrm>
                    <a:off x="1192846" y="2085964"/>
                    <a:ext cx="1452847" cy="3139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Tx/>
                      <a:buSzTx/>
                      <a:tabLst/>
                    </a:pPr>
                    <a:r>
                      <a:rPr kumimoji="0" lang="en-GB" sz="16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rPr>
                      <a:t>Strategy</a:t>
                    </a:r>
                  </a:p>
                </p:txBody>
              </p:sp>
              <p:grpSp>
                <p:nvGrpSpPr>
                  <p:cNvPr id="43" name="Group 42">
                    <a:extLst>
                      <a:ext uri="{FF2B5EF4-FFF2-40B4-BE49-F238E27FC236}">
                        <a16:creationId xmlns:a16="http://schemas.microsoft.com/office/drawing/2014/main" id="{8D0ADFE5-C8F3-83DF-EB06-EFBDD4AC4F8D}"/>
                      </a:ext>
                    </a:extLst>
                  </p:cNvPr>
                  <p:cNvGrpSpPr/>
                  <p:nvPr/>
                </p:nvGrpSpPr>
                <p:grpSpPr>
                  <a:xfrm>
                    <a:off x="976456" y="271079"/>
                    <a:ext cx="9107378" cy="6095573"/>
                    <a:chOff x="976456" y="271079"/>
                    <a:chExt cx="9107378" cy="6095573"/>
                  </a:xfrm>
                </p:grpSpPr>
                <p:sp>
                  <p:nvSpPr>
                    <p:cNvPr id="44" name="TextBox 43">
                      <a:extLst>
                        <a:ext uri="{FF2B5EF4-FFF2-40B4-BE49-F238E27FC236}">
                          <a16:creationId xmlns:a16="http://schemas.microsoft.com/office/drawing/2014/main" id="{CBB83D58-DFAF-F6EF-BC3C-293ACF624F38}"/>
                        </a:ext>
                      </a:extLst>
                    </p:cNvPr>
                    <p:cNvSpPr txBox="1"/>
                    <p:nvPr/>
                  </p:nvSpPr>
                  <p:spPr>
                    <a:xfrm>
                      <a:off x="1192847" y="1153044"/>
                      <a:ext cx="1452847" cy="3139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Tx/>
                        <a:buSzTx/>
                        <a:tabLst/>
                      </a:pPr>
                      <a:r>
                        <a:rPr kumimoji="0" lang="en-GB" sz="16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rPr>
                        <a:t>Objectives</a:t>
                      </a:r>
                    </a:p>
                  </p:txBody>
                </p:sp>
                <p:grpSp>
                  <p:nvGrpSpPr>
                    <p:cNvPr id="45" name="Group 44">
                      <a:extLst>
                        <a:ext uri="{FF2B5EF4-FFF2-40B4-BE49-F238E27FC236}">
                          <a16:creationId xmlns:a16="http://schemas.microsoft.com/office/drawing/2014/main" id="{F6B96425-EA12-6327-5D90-A091BC4E4600}"/>
                        </a:ext>
                      </a:extLst>
                    </p:cNvPr>
                    <p:cNvGrpSpPr/>
                    <p:nvPr/>
                  </p:nvGrpSpPr>
                  <p:grpSpPr>
                    <a:xfrm>
                      <a:off x="976456" y="271079"/>
                      <a:ext cx="9107378" cy="6095573"/>
                      <a:chOff x="976456" y="271079"/>
                      <a:chExt cx="9107378" cy="6095573"/>
                    </a:xfrm>
                  </p:grpSpPr>
                  <p:sp>
                    <p:nvSpPr>
                      <p:cNvPr id="46" name="TextBox 45">
                        <a:extLst>
                          <a:ext uri="{FF2B5EF4-FFF2-40B4-BE49-F238E27FC236}">
                            <a16:creationId xmlns:a16="http://schemas.microsoft.com/office/drawing/2014/main" id="{6D68F6A5-F9F7-247A-03C2-C70F6AB10EE9}"/>
                          </a:ext>
                        </a:extLst>
                      </p:cNvPr>
                      <p:cNvSpPr txBox="1"/>
                      <p:nvPr/>
                    </p:nvSpPr>
                    <p:spPr>
                      <a:xfrm>
                        <a:off x="1192847" y="425529"/>
                        <a:ext cx="1603429" cy="3139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Tx/>
                          <a:buSzTx/>
                          <a:tabLst/>
                        </a:pPr>
                        <a:r>
                          <a:rPr kumimoji="0" lang="en-GB" sz="16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rPr>
                          <a:t>Vision</a:t>
                        </a:r>
                      </a:p>
                    </p:txBody>
                  </p:sp>
                  <p:grpSp>
                    <p:nvGrpSpPr>
                      <p:cNvPr id="47" name="Group 46">
                        <a:extLst>
                          <a:ext uri="{FF2B5EF4-FFF2-40B4-BE49-F238E27FC236}">
                            <a16:creationId xmlns:a16="http://schemas.microsoft.com/office/drawing/2014/main" id="{1F4CD4E6-FFA8-ABA9-5DFD-47162AB336BB}"/>
                          </a:ext>
                        </a:extLst>
                      </p:cNvPr>
                      <p:cNvGrpSpPr/>
                      <p:nvPr/>
                    </p:nvGrpSpPr>
                    <p:grpSpPr>
                      <a:xfrm>
                        <a:off x="976456" y="271079"/>
                        <a:ext cx="9107378" cy="6095573"/>
                        <a:chOff x="976456" y="271079"/>
                        <a:chExt cx="9107378" cy="6095573"/>
                      </a:xfrm>
                    </p:grpSpPr>
                    <p:sp>
                      <p:nvSpPr>
                        <p:cNvPr id="48" name="Rectangle: Rounded Corners 47">
                          <a:extLst>
                            <a:ext uri="{FF2B5EF4-FFF2-40B4-BE49-F238E27FC236}">
                              <a16:creationId xmlns:a16="http://schemas.microsoft.com/office/drawing/2014/main" id="{CD0256AB-CC00-5D34-B288-EB7843E86425}"/>
                            </a:ext>
                          </a:extLst>
                        </p:cNvPr>
                        <p:cNvSpPr/>
                        <p:nvPr/>
                      </p:nvSpPr>
                      <p:spPr>
                        <a:xfrm>
                          <a:off x="976456" y="5347471"/>
                          <a:ext cx="2680167" cy="584787"/>
                        </a:xfrm>
                        <a:prstGeom prst="roundRect">
                          <a:avLst/>
                        </a:prstGeom>
                        <a:noFill/>
                        <a:ln w="6350">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endParaRPr lang="en-GB" sz="1600" b="1">
                            <a:solidFill>
                              <a:schemeClr val="accent1"/>
                            </a:solidFill>
                            <a:latin typeface="Arial" panose="020B0604020202020204" pitchFamily="34" charset="0"/>
                            <a:cs typeface="Arial" panose="020B0604020202020204" pitchFamily="34" charset="0"/>
                          </a:endParaRPr>
                        </a:p>
                      </p:txBody>
                    </p:sp>
                    <p:grpSp>
                      <p:nvGrpSpPr>
                        <p:cNvPr id="49" name="Group 48">
                          <a:extLst>
                            <a:ext uri="{FF2B5EF4-FFF2-40B4-BE49-F238E27FC236}">
                              <a16:creationId xmlns:a16="http://schemas.microsoft.com/office/drawing/2014/main" id="{FEF98984-781A-FD42-6A8D-44641B9D6A8A}"/>
                            </a:ext>
                          </a:extLst>
                        </p:cNvPr>
                        <p:cNvGrpSpPr/>
                        <p:nvPr/>
                      </p:nvGrpSpPr>
                      <p:grpSpPr>
                        <a:xfrm>
                          <a:off x="976456" y="271079"/>
                          <a:ext cx="9107378" cy="6095573"/>
                          <a:chOff x="976456" y="271079"/>
                          <a:chExt cx="9107378" cy="6095573"/>
                        </a:xfrm>
                      </p:grpSpPr>
                      <p:sp>
                        <p:nvSpPr>
                          <p:cNvPr id="50" name="Rectangle: Rounded Corners 49">
                            <a:extLst>
                              <a:ext uri="{FF2B5EF4-FFF2-40B4-BE49-F238E27FC236}">
                                <a16:creationId xmlns:a16="http://schemas.microsoft.com/office/drawing/2014/main" id="{3DFC4A3E-ADDB-45F6-3A25-AC65DD814F39}"/>
                              </a:ext>
                            </a:extLst>
                          </p:cNvPr>
                          <p:cNvSpPr/>
                          <p:nvPr/>
                        </p:nvSpPr>
                        <p:spPr>
                          <a:xfrm>
                            <a:off x="1001795" y="1962885"/>
                            <a:ext cx="2680167" cy="584787"/>
                          </a:xfrm>
                          <a:prstGeom prst="roundRect">
                            <a:avLst/>
                          </a:prstGeom>
                          <a:noFill/>
                          <a:ln w="6350">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endParaRPr lang="en-GB" sz="1600" b="1">
                              <a:solidFill>
                                <a:schemeClr val="accent1"/>
                              </a:solidFill>
                              <a:latin typeface="Arial" panose="020B0604020202020204" pitchFamily="34" charset="0"/>
                              <a:cs typeface="Arial" panose="020B0604020202020204" pitchFamily="34" charset="0"/>
                            </a:endParaRPr>
                          </a:p>
                        </p:txBody>
                      </p:sp>
                      <p:grpSp>
                        <p:nvGrpSpPr>
                          <p:cNvPr id="51" name="Group 50">
                            <a:extLst>
                              <a:ext uri="{FF2B5EF4-FFF2-40B4-BE49-F238E27FC236}">
                                <a16:creationId xmlns:a16="http://schemas.microsoft.com/office/drawing/2014/main" id="{C91908B3-D96C-46DD-CB00-E3477CA2053F}"/>
                              </a:ext>
                            </a:extLst>
                          </p:cNvPr>
                          <p:cNvGrpSpPr/>
                          <p:nvPr/>
                        </p:nvGrpSpPr>
                        <p:grpSpPr>
                          <a:xfrm>
                            <a:off x="976456" y="271079"/>
                            <a:ext cx="9107378" cy="6095573"/>
                            <a:chOff x="976456" y="271079"/>
                            <a:chExt cx="9107378" cy="6095573"/>
                          </a:xfrm>
                        </p:grpSpPr>
                        <p:sp>
                          <p:nvSpPr>
                            <p:cNvPr id="52" name="Rectangle: Rounded Corners 51">
                              <a:extLst>
                                <a:ext uri="{FF2B5EF4-FFF2-40B4-BE49-F238E27FC236}">
                                  <a16:creationId xmlns:a16="http://schemas.microsoft.com/office/drawing/2014/main" id="{D56D2069-EC9E-F15C-C57F-53F51A7747F9}"/>
                                </a:ext>
                              </a:extLst>
                            </p:cNvPr>
                            <p:cNvSpPr/>
                            <p:nvPr/>
                          </p:nvSpPr>
                          <p:spPr>
                            <a:xfrm>
                              <a:off x="976456" y="1008927"/>
                              <a:ext cx="2680167" cy="584787"/>
                            </a:xfrm>
                            <a:prstGeom prst="roundRect">
                              <a:avLst/>
                            </a:prstGeom>
                            <a:noFill/>
                            <a:ln w="6350">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endParaRPr lang="en-GB" sz="1600" b="1">
                                <a:solidFill>
                                  <a:schemeClr val="accent1"/>
                                </a:solidFill>
                                <a:latin typeface="Arial" panose="020B0604020202020204" pitchFamily="34" charset="0"/>
                                <a:cs typeface="Arial" panose="020B0604020202020204" pitchFamily="34" charset="0"/>
                              </a:endParaRPr>
                            </a:p>
                          </p:txBody>
                        </p:sp>
                        <p:grpSp>
                          <p:nvGrpSpPr>
                            <p:cNvPr id="53" name="Group 52">
                              <a:extLst>
                                <a:ext uri="{FF2B5EF4-FFF2-40B4-BE49-F238E27FC236}">
                                  <a16:creationId xmlns:a16="http://schemas.microsoft.com/office/drawing/2014/main" id="{AB1F819C-8766-0660-BD74-B4F18522DC3F}"/>
                                </a:ext>
                              </a:extLst>
                            </p:cNvPr>
                            <p:cNvGrpSpPr/>
                            <p:nvPr/>
                          </p:nvGrpSpPr>
                          <p:grpSpPr>
                            <a:xfrm>
                              <a:off x="976456" y="271079"/>
                              <a:ext cx="9107378" cy="6095573"/>
                              <a:chOff x="976456" y="271079"/>
                              <a:chExt cx="9107378" cy="6095573"/>
                            </a:xfrm>
                          </p:grpSpPr>
                          <p:sp>
                            <p:nvSpPr>
                              <p:cNvPr id="54" name="Rectangle: Rounded Corners 53">
                                <a:extLst>
                                  <a:ext uri="{FF2B5EF4-FFF2-40B4-BE49-F238E27FC236}">
                                    <a16:creationId xmlns:a16="http://schemas.microsoft.com/office/drawing/2014/main" id="{534764A5-68EF-4A24-21F1-ABF27313E915}"/>
                                  </a:ext>
                                </a:extLst>
                              </p:cNvPr>
                              <p:cNvSpPr/>
                              <p:nvPr/>
                            </p:nvSpPr>
                            <p:spPr>
                              <a:xfrm>
                                <a:off x="976456" y="271079"/>
                                <a:ext cx="2680167" cy="584787"/>
                              </a:xfrm>
                              <a:prstGeom prst="roundRect">
                                <a:avLst/>
                              </a:prstGeom>
                              <a:noFill/>
                              <a:ln w="6350">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endParaRPr lang="en-GB" sz="1600" b="1">
                                  <a:solidFill>
                                    <a:schemeClr val="accent1"/>
                                  </a:solidFill>
                                  <a:latin typeface="Arial" panose="020B0604020202020204" pitchFamily="34" charset="0"/>
                                  <a:cs typeface="Arial" panose="020B0604020202020204" pitchFamily="34" charset="0"/>
                                </a:endParaRPr>
                              </a:p>
                            </p:txBody>
                          </p:sp>
                          <p:grpSp>
                            <p:nvGrpSpPr>
                              <p:cNvPr id="55" name="Group 54">
                                <a:extLst>
                                  <a:ext uri="{FF2B5EF4-FFF2-40B4-BE49-F238E27FC236}">
                                    <a16:creationId xmlns:a16="http://schemas.microsoft.com/office/drawing/2014/main" id="{A937386A-27DC-C094-CC38-65A5486E6E6F}"/>
                                  </a:ext>
                                </a:extLst>
                              </p:cNvPr>
                              <p:cNvGrpSpPr/>
                              <p:nvPr/>
                            </p:nvGrpSpPr>
                            <p:grpSpPr>
                              <a:xfrm>
                                <a:off x="1455523" y="271079"/>
                                <a:ext cx="8628311" cy="6095573"/>
                                <a:chOff x="1455523" y="271079"/>
                                <a:chExt cx="8628311" cy="6095573"/>
                              </a:xfrm>
                            </p:grpSpPr>
                            <p:grpSp>
                              <p:nvGrpSpPr>
                                <p:cNvPr id="56" name="Group 55">
                                  <a:extLst>
                                    <a:ext uri="{FF2B5EF4-FFF2-40B4-BE49-F238E27FC236}">
                                      <a16:creationId xmlns:a16="http://schemas.microsoft.com/office/drawing/2014/main" id="{AE0B9B83-CFE1-40F1-51B5-2925FAE4C920}"/>
                                    </a:ext>
                                  </a:extLst>
                                </p:cNvPr>
                                <p:cNvGrpSpPr/>
                                <p:nvPr/>
                              </p:nvGrpSpPr>
                              <p:grpSpPr>
                                <a:xfrm>
                                  <a:off x="1455523" y="271079"/>
                                  <a:ext cx="8628311" cy="2141166"/>
                                  <a:chOff x="1011340" y="453889"/>
                                  <a:chExt cx="8628311" cy="2141166"/>
                                </a:xfrm>
                              </p:grpSpPr>
                              <p:grpSp>
                                <p:nvGrpSpPr>
                                  <p:cNvPr id="63" name="Group 62">
                                    <a:extLst>
                                      <a:ext uri="{FF2B5EF4-FFF2-40B4-BE49-F238E27FC236}">
                                        <a16:creationId xmlns:a16="http://schemas.microsoft.com/office/drawing/2014/main" id="{44F77C28-6977-67A4-C664-E3F33D15D459}"/>
                                      </a:ext>
                                    </a:extLst>
                                  </p:cNvPr>
                                  <p:cNvGrpSpPr/>
                                  <p:nvPr/>
                                </p:nvGrpSpPr>
                                <p:grpSpPr>
                                  <a:xfrm>
                                    <a:off x="1011340" y="453889"/>
                                    <a:ext cx="8628311" cy="604661"/>
                                    <a:chOff x="1011340" y="453889"/>
                                    <a:chExt cx="8628311" cy="604661"/>
                                  </a:xfrm>
                                </p:grpSpPr>
                                <p:sp>
                                  <p:nvSpPr>
                                    <p:cNvPr id="67" name="Rectangle: Rounded Corners 66">
                                      <a:extLst>
                                        <a:ext uri="{FF2B5EF4-FFF2-40B4-BE49-F238E27FC236}">
                                          <a16:creationId xmlns:a16="http://schemas.microsoft.com/office/drawing/2014/main" id="{738257C4-476F-FAAC-FFD0-1CF2769362EA}"/>
                                        </a:ext>
                                      </a:extLst>
                                    </p:cNvPr>
                                    <p:cNvSpPr/>
                                    <p:nvPr/>
                                  </p:nvSpPr>
                                  <p:spPr>
                                    <a:xfrm>
                                      <a:off x="1011340" y="466901"/>
                                      <a:ext cx="8617679" cy="577019"/>
                                    </a:xfrm>
                                    <a:prstGeom prst="roundRect">
                                      <a:avLst/>
                                    </a:prstGeom>
                                    <a:noFill/>
                                    <a:ln w="3175">
                                      <a:noFill/>
                                    </a:ln>
                                  </p:spPr>
                                  <p:style>
                                    <a:lnRef idx="3">
                                      <a:schemeClr val="lt1"/>
                                    </a:lnRef>
                                    <a:fillRef idx="1">
                                      <a:schemeClr val="accent1"/>
                                    </a:fillRef>
                                    <a:effectRef idx="1">
                                      <a:schemeClr val="accent1"/>
                                    </a:effectRef>
                                    <a:fontRef idx="minor">
                                      <a:schemeClr val="lt1"/>
                                    </a:fontRef>
                                  </p:style>
                                  <p:txBody>
                                    <a:bodyPr rtlCol="0" anchor="ctr"/>
                                    <a:lstStyle/>
                                    <a:p>
                                      <a:endParaRPr lang="en-GB" sz="1400" b="1">
                                        <a:solidFill>
                                          <a:schemeClr val="tx1"/>
                                        </a:solidFill>
                                      </a:endParaRPr>
                                    </a:p>
                                    <a:p>
                                      <a:pPr algn="l"/>
                                      <a:endParaRPr lang="en-GB" sz="1100">
                                        <a:solidFill>
                                          <a:schemeClr val="bg1"/>
                                        </a:solidFill>
                                        <a:latin typeface="Arial" panose="020B0604020202020204" pitchFamily="34" charset="0"/>
                                        <a:cs typeface="Arial" panose="020B0604020202020204" pitchFamily="34" charset="0"/>
                                      </a:endParaRPr>
                                    </a:p>
                                  </p:txBody>
                                </p:sp>
                                <p:sp>
                                  <p:nvSpPr>
                                    <p:cNvPr id="66" name="Rectangle: Rounded Corners 65">
                                      <a:extLst>
                                        <a:ext uri="{FF2B5EF4-FFF2-40B4-BE49-F238E27FC236}">
                                          <a16:creationId xmlns:a16="http://schemas.microsoft.com/office/drawing/2014/main" id="{7559C88C-1DFB-194C-2C87-5CDBB9622591}"/>
                                        </a:ext>
                                      </a:extLst>
                                    </p:cNvPr>
                                    <p:cNvSpPr/>
                                    <p:nvPr/>
                                  </p:nvSpPr>
                                  <p:spPr>
                                    <a:xfrm>
                                      <a:off x="2135703" y="453889"/>
                                      <a:ext cx="7503948" cy="604661"/>
                                    </a:xfrm>
                                    <a:prstGeom prst="roundRect">
                                      <a:avLst/>
                                    </a:prstGeom>
                                    <a:solidFill>
                                      <a:srgbClr val="303F5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GB" sz="1300" b="1">
                                          <a:solidFill>
                                            <a:schemeClr val="bg1"/>
                                          </a:solidFill>
                                          <a:latin typeface="Arial" panose="020B0604020202020204" pitchFamily="34" charset="0"/>
                                          <a:cs typeface="Arial" panose="020B0604020202020204" pitchFamily="34" charset="0"/>
                                        </a:rPr>
                                        <a:t>To improve women’s safety in public spaces and take effective action to address gender-related crime</a:t>
                                      </a:r>
                                    </a:p>
                                  </p:txBody>
                                </p:sp>
                              </p:grpSp>
                              <p:sp>
                                <p:nvSpPr>
                                  <p:cNvPr id="64" name="Rectangle: Rounded Corners 63">
                                    <a:extLst>
                                      <a:ext uri="{FF2B5EF4-FFF2-40B4-BE49-F238E27FC236}">
                                        <a16:creationId xmlns:a16="http://schemas.microsoft.com/office/drawing/2014/main" id="{BCAD675E-0249-C563-7C4A-435E35A71281}"/>
                                      </a:ext>
                                    </a:extLst>
                                  </p:cNvPr>
                                  <p:cNvSpPr/>
                                  <p:nvPr/>
                                </p:nvSpPr>
                                <p:spPr>
                                  <a:xfrm>
                                    <a:off x="1011340" y="1163837"/>
                                    <a:ext cx="1722036" cy="577019"/>
                                  </a:xfrm>
                                  <a:prstGeom prst="roundRect">
                                    <a:avLst/>
                                  </a:prstGeom>
                                  <a:noFill/>
                                  <a:ln w="3175">
                                    <a:noFill/>
                                  </a:ln>
                                </p:spPr>
                                <p:style>
                                  <a:lnRef idx="3">
                                    <a:schemeClr val="lt1"/>
                                  </a:lnRef>
                                  <a:fillRef idx="1">
                                    <a:schemeClr val="accent1"/>
                                  </a:fillRef>
                                  <a:effectRef idx="1">
                                    <a:schemeClr val="accent1"/>
                                  </a:effectRef>
                                  <a:fontRef idx="minor">
                                    <a:schemeClr val="lt1"/>
                                  </a:fontRef>
                                </p:style>
                                <p:txBody>
                                  <a:bodyPr rtlCol="0" anchor="ctr"/>
                                  <a:lstStyle/>
                                  <a:p>
                                    <a:endParaRPr lang="en-GB" sz="1400" b="1">
                                      <a:solidFill>
                                        <a:schemeClr val="tx1"/>
                                      </a:solidFill>
                                    </a:endParaRPr>
                                  </a:p>
                                  <a:p>
                                    <a:pPr algn="l"/>
                                    <a:endParaRPr lang="en-GB" sz="1100">
                                      <a:solidFill>
                                        <a:schemeClr val="bg1"/>
                                      </a:solidFill>
                                      <a:latin typeface="Arial" panose="020B0604020202020204" pitchFamily="34" charset="0"/>
                                      <a:cs typeface="Arial" panose="020B0604020202020204" pitchFamily="34" charset="0"/>
                                    </a:endParaRPr>
                                  </a:p>
                                </p:txBody>
                              </p:sp>
                              <p:sp>
                                <p:nvSpPr>
                                  <p:cNvPr id="65" name="Rectangle: Rounded Corners 64">
                                    <a:extLst>
                                      <a:ext uri="{FF2B5EF4-FFF2-40B4-BE49-F238E27FC236}">
                                        <a16:creationId xmlns:a16="http://schemas.microsoft.com/office/drawing/2014/main" id="{E21B933C-935D-AE21-038E-AEC49ADB316B}"/>
                                      </a:ext>
                                    </a:extLst>
                                  </p:cNvPr>
                                  <p:cNvSpPr/>
                                  <p:nvPr/>
                                </p:nvSpPr>
                                <p:spPr>
                                  <a:xfrm>
                                    <a:off x="1011340" y="2018036"/>
                                    <a:ext cx="2233750" cy="577019"/>
                                  </a:xfrm>
                                  <a:prstGeom prst="roundRect">
                                    <a:avLst/>
                                  </a:prstGeom>
                                  <a:noFill/>
                                  <a:ln w="3175">
                                    <a:noFill/>
                                  </a:ln>
                                </p:spPr>
                                <p:style>
                                  <a:lnRef idx="3">
                                    <a:schemeClr val="lt1"/>
                                  </a:lnRef>
                                  <a:fillRef idx="1">
                                    <a:schemeClr val="accent1"/>
                                  </a:fillRef>
                                  <a:effectRef idx="1">
                                    <a:schemeClr val="accent1"/>
                                  </a:effectRef>
                                  <a:fontRef idx="minor">
                                    <a:schemeClr val="lt1"/>
                                  </a:fontRef>
                                </p:style>
                                <p:txBody>
                                  <a:bodyPr rtlCol="0" anchor="ctr"/>
                                  <a:lstStyle/>
                                  <a:p>
                                    <a:endParaRPr lang="en-GB" sz="1400" b="1">
                                      <a:solidFill>
                                        <a:schemeClr val="tx1"/>
                                      </a:solidFill>
                                    </a:endParaRPr>
                                  </a:p>
                                  <a:p>
                                    <a:pPr algn="l"/>
                                    <a:endParaRPr lang="en-GB" sz="1100">
                                      <a:solidFill>
                                        <a:schemeClr val="bg1"/>
                                      </a:solidFill>
                                      <a:latin typeface="Arial" panose="020B0604020202020204" pitchFamily="34" charset="0"/>
                                      <a:cs typeface="Arial" panose="020B0604020202020204" pitchFamily="34" charset="0"/>
                                    </a:endParaRPr>
                                  </a:p>
                                </p:txBody>
                              </p:sp>
                            </p:grpSp>
                            <p:sp>
                              <p:nvSpPr>
                                <p:cNvPr id="58" name="Rectangle: Rounded Corners 57">
                                  <a:extLst>
                                    <a:ext uri="{FF2B5EF4-FFF2-40B4-BE49-F238E27FC236}">
                                      <a16:creationId xmlns:a16="http://schemas.microsoft.com/office/drawing/2014/main" id="{D213AE58-5549-DCD6-86C9-35A45D1C3F96}"/>
                                    </a:ext>
                                  </a:extLst>
                                </p:cNvPr>
                                <p:cNvSpPr/>
                                <p:nvPr/>
                              </p:nvSpPr>
                              <p:spPr>
                                <a:xfrm>
                                  <a:off x="2579886" y="5344903"/>
                                  <a:ext cx="7503948" cy="1021749"/>
                                </a:xfrm>
                                <a:prstGeom prst="roundRect">
                                  <a:avLst/>
                                </a:prstGeom>
                                <a:solidFill>
                                  <a:srgbClr val="98A9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r>
                                    <a:rPr lang="en-GB" sz="1100">
                                      <a:latin typeface="Arial" panose="020B0604020202020204" pitchFamily="34" charset="0"/>
                                      <a:cs typeface="Arial" panose="020B0604020202020204" pitchFamily="34" charset="0"/>
                                    </a:rPr>
                                    <a:t>Increased level of enforcement action taken to address gender-related crime and anti-social behaviour.</a:t>
                                  </a:r>
                                </a:p>
                                <a:p>
                                  <a:pPr marL="171450" indent="-171450">
                                    <a:buFont typeface="Wingdings" panose="05000000000000000000" pitchFamily="2" charset="2"/>
                                    <a:buChar char="ü"/>
                                  </a:pPr>
                                  <a:r>
                                    <a:rPr lang="en-GB" sz="1100">
                                      <a:solidFill>
                                        <a:schemeClr val="bg1"/>
                                      </a:solidFill>
                                      <a:effectLst/>
                                      <a:latin typeface="Arial" panose="020B0604020202020204" pitchFamily="34" charset="0"/>
                                      <a:ea typeface="Calibri" panose="020F0502020204030204" pitchFamily="34" charset="0"/>
                                      <a:cs typeface="Arial" panose="020B0604020202020204" pitchFamily="34" charset="0"/>
                                    </a:rPr>
                                    <a:t>Reduced incidents of violence against women and girls in public places.</a:t>
                                  </a:r>
                                </a:p>
                                <a:p>
                                  <a:pPr marL="171450" indent="-171450">
                                    <a:buFont typeface="Wingdings" panose="05000000000000000000" pitchFamily="2" charset="2"/>
                                    <a:buChar char="ü"/>
                                  </a:pPr>
                                  <a:r>
                                    <a:rPr lang="en-GB" sz="1100">
                                      <a:latin typeface="Arial" panose="020B0604020202020204" pitchFamily="34" charset="0"/>
                                      <a:cs typeface="Arial" panose="020B0604020202020204" pitchFamily="34" charset="0"/>
                                    </a:rPr>
                                    <a:t>Women and girls feel safer in public spaces.</a:t>
                                  </a:r>
                                </a:p>
                                <a:p>
                                  <a:pPr marL="171450" indent="-171450">
                                    <a:buFont typeface="Wingdings" panose="05000000000000000000" pitchFamily="2" charset="2"/>
                                    <a:buChar char="ü"/>
                                  </a:pPr>
                                  <a:r>
                                    <a:rPr lang="en-GB" sz="1100">
                                      <a:latin typeface="Arial" panose="020B0604020202020204" pitchFamily="34" charset="0"/>
                                      <a:cs typeface="Arial" panose="020B0604020202020204" pitchFamily="34" charset="0"/>
                                    </a:rPr>
                                    <a:t>Increased confidence of women to report safety concerns to police and partner agencies.</a:t>
                                  </a:r>
                                </a:p>
                                <a:p>
                                  <a:pPr marL="171450" indent="-171450">
                                    <a:buFont typeface="Wingdings" panose="05000000000000000000" pitchFamily="2" charset="2"/>
                                    <a:buChar char="ü"/>
                                  </a:pPr>
                                  <a:r>
                                    <a:rPr lang="en-GB" sz="1100">
                                      <a:latin typeface="Arial" panose="020B0604020202020204" pitchFamily="34" charset="0"/>
                                      <a:cs typeface="Arial" panose="020B0604020202020204" pitchFamily="34" charset="0"/>
                                    </a:rPr>
                                    <a:t>Clear message across the borough that harassment and misogyny is not acceptable.</a:t>
                                  </a:r>
                                </a:p>
                              </p:txBody>
                            </p:sp>
                          </p:grpSp>
                        </p:grpSp>
                      </p:grpSp>
                    </p:grpSp>
                  </p:grpSp>
                </p:grpSp>
              </p:grpSp>
            </p:grpSp>
          </p:grpSp>
          <p:sp>
            <p:nvSpPr>
              <p:cNvPr id="71" name="Rectangle: Rounded Corners 70">
                <a:extLst>
                  <a:ext uri="{FF2B5EF4-FFF2-40B4-BE49-F238E27FC236}">
                    <a16:creationId xmlns:a16="http://schemas.microsoft.com/office/drawing/2014/main" id="{F15C7197-4581-61D8-ECB4-8EBCE8F43148}"/>
                  </a:ext>
                </a:extLst>
              </p:cNvPr>
              <p:cNvSpPr/>
              <p:nvPr/>
            </p:nvSpPr>
            <p:spPr>
              <a:xfrm>
                <a:off x="2891929" y="947382"/>
                <a:ext cx="2349574" cy="884408"/>
              </a:xfrm>
              <a:prstGeom prst="roundRect">
                <a:avLst/>
              </a:prstGeom>
              <a:solidFill>
                <a:srgbClr val="4257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2"/>
                    </a:solidFill>
                    <a:latin typeface="Arial" panose="020B0604020202020204" pitchFamily="34" charset="0"/>
                    <a:cs typeface="Arial" panose="020B0604020202020204" pitchFamily="34" charset="0"/>
                  </a:rPr>
                  <a:t>Tackling offending behaviour</a:t>
                </a:r>
              </a:p>
            </p:txBody>
          </p:sp>
          <p:sp>
            <p:nvSpPr>
              <p:cNvPr id="75" name="Rectangle: Rounded Corners 74">
                <a:extLst>
                  <a:ext uri="{FF2B5EF4-FFF2-40B4-BE49-F238E27FC236}">
                    <a16:creationId xmlns:a16="http://schemas.microsoft.com/office/drawing/2014/main" id="{EFE89C87-6658-F53A-4253-6EA6CD8C5B01}"/>
                  </a:ext>
                </a:extLst>
              </p:cNvPr>
              <p:cNvSpPr/>
              <p:nvPr/>
            </p:nvSpPr>
            <p:spPr>
              <a:xfrm>
                <a:off x="5456635" y="947382"/>
                <a:ext cx="2349574" cy="884408"/>
              </a:xfrm>
              <a:prstGeom prst="roundRect">
                <a:avLst/>
              </a:prstGeom>
              <a:solidFill>
                <a:srgbClr val="4257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2"/>
                    </a:solidFill>
                    <a:latin typeface="Arial" panose="020B0604020202020204" pitchFamily="34" charset="0"/>
                    <a:cs typeface="Arial" panose="020B0604020202020204" pitchFamily="34" charset="0"/>
                  </a:rPr>
                  <a:t>Enabling a safer evening and night-time economy </a:t>
                </a:r>
              </a:p>
            </p:txBody>
          </p:sp>
          <p:sp>
            <p:nvSpPr>
              <p:cNvPr id="76" name="Rectangle: Rounded Corners 75">
                <a:extLst>
                  <a:ext uri="{FF2B5EF4-FFF2-40B4-BE49-F238E27FC236}">
                    <a16:creationId xmlns:a16="http://schemas.microsoft.com/office/drawing/2014/main" id="{380F30A6-59A9-7F31-3117-1AA091F6AFBC}"/>
                  </a:ext>
                </a:extLst>
              </p:cNvPr>
              <p:cNvSpPr/>
              <p:nvPr/>
            </p:nvSpPr>
            <p:spPr>
              <a:xfrm>
                <a:off x="8021340" y="947382"/>
                <a:ext cx="2349574" cy="884408"/>
              </a:xfrm>
              <a:prstGeom prst="roundRect">
                <a:avLst/>
              </a:prstGeom>
              <a:solidFill>
                <a:srgbClr val="4257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2"/>
                    </a:solidFill>
                    <a:latin typeface="Arial" panose="020B0604020202020204" pitchFamily="34" charset="0"/>
                    <a:cs typeface="Arial" panose="020B0604020202020204" pitchFamily="34" charset="0"/>
                  </a:rPr>
                  <a:t>Making public spaces safer</a:t>
                </a:r>
              </a:p>
            </p:txBody>
          </p:sp>
        </p:grpSp>
        <p:sp>
          <p:nvSpPr>
            <p:cNvPr id="78" name="Rectangle: Rounded Corners 77">
              <a:extLst>
                <a:ext uri="{FF2B5EF4-FFF2-40B4-BE49-F238E27FC236}">
                  <a16:creationId xmlns:a16="http://schemas.microsoft.com/office/drawing/2014/main" id="{0DE80DA7-548C-EC54-8653-E318459DFF93}"/>
                </a:ext>
              </a:extLst>
            </p:cNvPr>
            <p:cNvSpPr/>
            <p:nvPr/>
          </p:nvSpPr>
          <p:spPr>
            <a:xfrm>
              <a:off x="8010708" y="1907525"/>
              <a:ext cx="2349574" cy="3281965"/>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07000"/>
                </a:lnSpc>
              </a:pPr>
              <a:r>
                <a:rPr lang="en-GB" sz="1100">
                  <a:solidFill>
                    <a:schemeClr val="bg1"/>
                  </a:solidFill>
                  <a:effectLst/>
                  <a:latin typeface="Arial" panose="020B0604020202020204" pitchFamily="34" charset="0"/>
                  <a:ea typeface="Calibri" panose="020F0502020204030204" pitchFamily="34" charset="0"/>
                  <a:cs typeface="Arial" panose="020B0604020202020204" pitchFamily="34" charset="0"/>
                </a:rPr>
                <a:t>Consideration for women's safety and security integrated into the design of public spaces, ensuring that urban environments are welcoming, accessible</a:t>
              </a:r>
              <a:r>
                <a:rPr lang="en-GB" sz="1100">
                  <a:solidFill>
                    <a:schemeClr val="bg1"/>
                  </a:solidFill>
                  <a:latin typeface="Arial" panose="020B0604020202020204" pitchFamily="34" charset="0"/>
                  <a:ea typeface="Calibri" panose="020F0502020204030204" pitchFamily="34" charset="0"/>
                  <a:cs typeface="Arial" panose="020B0604020202020204" pitchFamily="34" charset="0"/>
                </a:rPr>
                <a:t> </a:t>
              </a:r>
              <a:r>
                <a:rPr lang="en-GB" sz="1100">
                  <a:solidFill>
                    <a:schemeClr val="bg1"/>
                  </a:solidFill>
                  <a:effectLst/>
                  <a:latin typeface="Arial" panose="020B0604020202020204" pitchFamily="34" charset="0"/>
                  <a:ea typeface="Calibri" panose="020F0502020204030204" pitchFamily="34" charset="0"/>
                  <a:cs typeface="Arial" panose="020B0604020202020204" pitchFamily="34" charset="0"/>
                </a:rPr>
                <a:t>and safe.</a:t>
              </a:r>
            </a:p>
            <a:p>
              <a:pPr algn="ctr">
                <a:lnSpc>
                  <a:spcPct val="107000"/>
                </a:lnSpc>
              </a:pPr>
              <a:endParaRPr lang="en-GB" sz="110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en-GB" sz="1100" b="0">
                  <a:solidFill>
                    <a:schemeClr val="bg1"/>
                  </a:solidFill>
                  <a:effectLst/>
                  <a:latin typeface="Arial" panose="020B0604020202020204" pitchFamily="34" charset="0"/>
                  <a:cs typeface="Arial" panose="020B0604020202020204" pitchFamily="34" charset="0"/>
                </a:rPr>
                <a:t>Intelligence-led approach to identify priority locations and develop design-out crime processes.</a:t>
              </a:r>
            </a:p>
            <a:p>
              <a:pPr algn="ctr">
                <a:lnSpc>
                  <a:spcPct val="107000"/>
                </a:lnSpc>
              </a:pPr>
              <a:endParaRPr lang="en-GB" sz="1100">
                <a:solidFill>
                  <a:schemeClr val="bg1"/>
                </a:solidFill>
                <a:latin typeface="Arial" panose="020B0604020202020204" pitchFamily="34" charset="0"/>
                <a:cs typeface="Arial" panose="020B0604020202020204" pitchFamily="34" charset="0"/>
              </a:endParaRPr>
            </a:p>
            <a:p>
              <a:pPr algn="ctr">
                <a:lnSpc>
                  <a:spcPct val="107000"/>
                </a:lnSpc>
              </a:pPr>
              <a:r>
                <a:rPr lang="en-GB" sz="1100" b="0">
                  <a:solidFill>
                    <a:schemeClr val="bg1"/>
                  </a:solidFill>
                  <a:effectLst/>
                  <a:latin typeface="Arial" panose="020B0604020202020204" pitchFamily="34" charset="0"/>
                  <a:cs typeface="Arial" panose="020B0604020202020204" pitchFamily="34" charset="0"/>
                </a:rPr>
                <a:t>Engagement with stakeholders to foster a collective commitment to women’s safety.</a:t>
              </a:r>
            </a:p>
            <a:p>
              <a:pPr algn="ctr">
                <a:lnSpc>
                  <a:spcPct val="107000"/>
                </a:lnSpc>
              </a:pPr>
              <a:endParaRPr lang="en-GB" sz="110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pPr>
              <a:endParaRPr lang="en-GB"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pPr>
              <a:endParaRPr lang="en-GB" sz="110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pPr>
              <a:endParaRPr lang="en-GB" sz="110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pPr>
              <a:endParaRPr lang="en-GB"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0" name="Rectangle: Rounded Corners 79">
              <a:extLst>
                <a:ext uri="{FF2B5EF4-FFF2-40B4-BE49-F238E27FC236}">
                  <a16:creationId xmlns:a16="http://schemas.microsoft.com/office/drawing/2014/main" id="{85B220A7-BC56-A097-6143-4354ED36360F}"/>
                </a:ext>
              </a:extLst>
            </p:cNvPr>
            <p:cNvSpPr/>
            <p:nvPr/>
          </p:nvSpPr>
          <p:spPr>
            <a:xfrm>
              <a:off x="5444153" y="1907525"/>
              <a:ext cx="2349574" cy="3281965"/>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100" dirty="0">
                  <a:latin typeface="Arial" panose="020B0604020202020204" pitchFamily="34" charset="0"/>
                  <a:cs typeface="Arial" panose="020B0604020202020204" pitchFamily="34" charset="0"/>
                </a:rPr>
                <a:t>Establish a framework for women's night safety through the adoption of the London Mayor's Women's Night Safety Charter.</a:t>
              </a:r>
            </a:p>
            <a:p>
              <a:pPr algn="ctr"/>
              <a:endParaRPr lang="en-GB" sz="1100" dirty="0">
                <a:latin typeface="Arial" panose="020B0604020202020204" pitchFamily="34" charset="0"/>
                <a:cs typeface="Arial" panose="020B0604020202020204" pitchFamily="34" charset="0"/>
              </a:endParaRPr>
            </a:p>
            <a:p>
              <a:pPr algn="ctr"/>
              <a:r>
                <a:rPr lang="en-GB" sz="1100" dirty="0">
                  <a:latin typeface="Arial" panose="020B0604020202020204" pitchFamily="34" charset="0"/>
                  <a:cs typeface="Arial" panose="020B0604020202020204" pitchFamily="34" charset="0"/>
                </a:rPr>
                <a:t>Prioritise women's safety in licensing policy and work in partnership with licensed premises to improve safety conditions.</a:t>
              </a:r>
            </a:p>
            <a:p>
              <a:pPr algn="ctr"/>
              <a:endParaRPr lang="en-GB" sz="1100" dirty="0">
                <a:latin typeface="Arial" panose="020B0604020202020204" pitchFamily="34" charset="0"/>
                <a:cs typeface="Arial" panose="020B0604020202020204" pitchFamily="34" charset="0"/>
              </a:endParaRPr>
            </a:p>
            <a:p>
              <a:pPr algn="ctr"/>
              <a:r>
                <a:rPr lang="en-GB" sz="1100" dirty="0">
                  <a:latin typeface="Arial" panose="020B0604020202020204" pitchFamily="34" charset="0"/>
                  <a:cs typeface="Arial" panose="020B0604020202020204" pitchFamily="34" charset="0"/>
                </a:rPr>
                <a:t>Regular engagement with  women to ensure experiences and concerns within the night-time economy are addressed. </a:t>
              </a:r>
            </a:p>
          </p:txBody>
        </p:sp>
        <p:sp>
          <p:nvSpPr>
            <p:cNvPr id="74" name="Rectangle: Rounded Corners 73">
              <a:extLst>
                <a:ext uri="{FF2B5EF4-FFF2-40B4-BE49-F238E27FC236}">
                  <a16:creationId xmlns:a16="http://schemas.microsoft.com/office/drawing/2014/main" id="{E61A51E5-4D2D-F2FC-BF05-08D027DC1370}"/>
                </a:ext>
              </a:extLst>
            </p:cNvPr>
            <p:cNvSpPr/>
            <p:nvPr/>
          </p:nvSpPr>
          <p:spPr>
            <a:xfrm>
              <a:off x="2891929" y="1907525"/>
              <a:ext cx="2349574" cy="3267054"/>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07000"/>
                </a:lnSpc>
                <a:spcAft>
                  <a:spcPts val="800"/>
                </a:spcAft>
                <a:buSzPts val="1000"/>
                <a:tabLst>
                  <a:tab pos="457200" algn="l"/>
                </a:tabLst>
              </a:pPr>
              <a:r>
                <a:rPr lang="en-GB" sz="1100" kern="100">
                  <a:solidFill>
                    <a:schemeClr val="bg1"/>
                  </a:solidFill>
                  <a:effectLst/>
                  <a:latin typeface="Arial" panose="020B0604020202020204" pitchFamily="34" charset="0"/>
                  <a:ea typeface="Calibri" panose="020F0502020204030204" pitchFamily="34" charset="0"/>
                  <a:cs typeface="Arial" panose="020B0604020202020204" pitchFamily="34" charset="0"/>
                </a:rPr>
                <a:t>Target offending behaviour in priority areas through a high-profile, intelligence driven enforcement operation.</a:t>
              </a:r>
            </a:p>
            <a:p>
              <a:pPr lvl="0" algn="ctr">
                <a:lnSpc>
                  <a:spcPct val="107000"/>
                </a:lnSpc>
                <a:spcAft>
                  <a:spcPts val="800"/>
                </a:spcAft>
                <a:buSzPts val="1000"/>
                <a:tabLst>
                  <a:tab pos="457200" algn="l"/>
                </a:tabLst>
              </a:pPr>
              <a:r>
                <a:rPr lang="en-GB" sz="1100" kern="0">
                  <a:solidFill>
                    <a:schemeClr val="bg1"/>
                  </a:solidFill>
                  <a:effectLst/>
                  <a:latin typeface="Arial" panose="020B0604020202020204" pitchFamily="34" charset="0"/>
                  <a:ea typeface="Times New Roman" panose="02020603050405020304" pitchFamily="18" charset="0"/>
                  <a:cs typeface="Arial" panose="020B0604020202020204" pitchFamily="34" charset="0"/>
                </a:rPr>
                <a:t>Deliver a range of women’s safety initiatives including the Safety Hub, Safety Bus, ‘Ask for Angela’ scheme and comms campaign.</a:t>
              </a:r>
              <a:endParaRPr lang="en-GB" sz="11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lvl="0" algn="ctr">
                <a:lnSpc>
                  <a:spcPct val="107000"/>
                </a:lnSpc>
                <a:spcAft>
                  <a:spcPts val="800"/>
                </a:spcAft>
                <a:buSzPts val="1000"/>
                <a:tabLst>
                  <a:tab pos="457200" algn="l"/>
                </a:tabLst>
              </a:pPr>
              <a:r>
                <a:rPr lang="en-GB" sz="1100" kern="0">
                  <a:solidFill>
                    <a:schemeClr val="bg1"/>
                  </a:solidFill>
                  <a:effectLst/>
                  <a:latin typeface="Arial" panose="020B0604020202020204" pitchFamily="34" charset="0"/>
                  <a:ea typeface="Times New Roman" panose="02020603050405020304" pitchFamily="18" charset="0"/>
                  <a:cs typeface="Arial" panose="020B0604020202020204" pitchFamily="34" charset="0"/>
                </a:rPr>
                <a:t>Understand the experience of women living, working and visiting Camden to inform operational and strategic activity.</a:t>
              </a:r>
              <a:endParaRPr lang="en-GB" sz="11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889018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032BAB-ECA2-B8EB-B704-901E6B60AC4F}"/>
              </a:ext>
            </a:extLst>
          </p:cNvPr>
          <p:cNvSpPr>
            <a:spLocks noGrp="1"/>
          </p:cNvSpPr>
          <p:nvPr>
            <p:ph type="sldNum" sz="quarter" idx="10"/>
          </p:nvPr>
        </p:nvSpPr>
        <p:spPr/>
        <p:txBody>
          <a:bodyPr/>
          <a:lstStyle/>
          <a:p>
            <a:fld id="{983CACB7-BD5B-E04E-9F7F-67AC39F2F8F1}" type="slidenum">
              <a:rPr lang="en-US" smtClean="0"/>
              <a:pPr/>
              <a:t>13</a:t>
            </a:fld>
            <a:endParaRPr lang="en-US"/>
          </a:p>
        </p:txBody>
      </p:sp>
      <p:grpSp>
        <p:nvGrpSpPr>
          <p:cNvPr id="5" name="Group 4">
            <a:extLst>
              <a:ext uri="{FF2B5EF4-FFF2-40B4-BE49-F238E27FC236}">
                <a16:creationId xmlns:a16="http://schemas.microsoft.com/office/drawing/2014/main" id="{583049D2-86B0-2DC8-7672-9DBEA5E5D5A9}"/>
              </a:ext>
            </a:extLst>
          </p:cNvPr>
          <p:cNvGrpSpPr/>
          <p:nvPr/>
        </p:nvGrpSpPr>
        <p:grpSpPr>
          <a:xfrm>
            <a:off x="1179279" y="260796"/>
            <a:ext cx="9833442" cy="6055245"/>
            <a:chOff x="976456" y="282061"/>
            <a:chExt cx="9833442" cy="6055245"/>
          </a:xfrm>
        </p:grpSpPr>
        <p:sp>
          <p:nvSpPr>
            <p:cNvPr id="6" name="Rectangle: Rounded Corners 5">
              <a:extLst>
                <a:ext uri="{FF2B5EF4-FFF2-40B4-BE49-F238E27FC236}">
                  <a16:creationId xmlns:a16="http://schemas.microsoft.com/office/drawing/2014/main" id="{BA810268-1087-D66E-4BC0-5F79419F3BDD}"/>
                </a:ext>
              </a:extLst>
            </p:cNvPr>
            <p:cNvSpPr/>
            <p:nvPr/>
          </p:nvSpPr>
          <p:spPr>
            <a:xfrm>
              <a:off x="4641969" y="993174"/>
              <a:ext cx="1971730" cy="707495"/>
            </a:xfrm>
            <a:prstGeom prst="roundRect">
              <a:avLst/>
            </a:prstGeom>
            <a:solidFill>
              <a:srgbClr val="797E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latin typeface="Arial" panose="020B0604020202020204" pitchFamily="34" charset="0"/>
                  <a:cs typeface="Arial" panose="020B0604020202020204" pitchFamily="34" charset="0"/>
                </a:rPr>
                <a:t>Improve support for victims</a:t>
              </a:r>
            </a:p>
          </p:txBody>
        </p:sp>
        <p:sp>
          <p:nvSpPr>
            <p:cNvPr id="7" name="Rectangle: Rounded Corners 6">
              <a:extLst>
                <a:ext uri="{FF2B5EF4-FFF2-40B4-BE49-F238E27FC236}">
                  <a16:creationId xmlns:a16="http://schemas.microsoft.com/office/drawing/2014/main" id="{2E5A313D-5493-FE47-8FFE-24DF8505A34B}"/>
                </a:ext>
              </a:extLst>
            </p:cNvPr>
            <p:cNvSpPr/>
            <p:nvPr/>
          </p:nvSpPr>
          <p:spPr>
            <a:xfrm>
              <a:off x="6721713" y="993174"/>
              <a:ext cx="1971730" cy="707495"/>
            </a:xfrm>
            <a:prstGeom prst="roundRect">
              <a:avLst/>
            </a:prstGeom>
            <a:solidFill>
              <a:srgbClr val="797E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latin typeface="Arial" panose="020B0604020202020204" pitchFamily="34" charset="0"/>
                  <a:cs typeface="Arial" panose="020B0604020202020204" pitchFamily="34" charset="0"/>
                </a:rPr>
                <a:t>Build community resilience</a:t>
              </a:r>
            </a:p>
          </p:txBody>
        </p:sp>
        <p:sp>
          <p:nvSpPr>
            <p:cNvPr id="8" name="Rectangle: Rounded Corners 7">
              <a:extLst>
                <a:ext uri="{FF2B5EF4-FFF2-40B4-BE49-F238E27FC236}">
                  <a16:creationId xmlns:a16="http://schemas.microsoft.com/office/drawing/2014/main" id="{4150C9CA-D0C2-C6EC-46DA-0A4A0FA866D6}"/>
                </a:ext>
              </a:extLst>
            </p:cNvPr>
            <p:cNvSpPr/>
            <p:nvPr/>
          </p:nvSpPr>
          <p:spPr>
            <a:xfrm>
              <a:off x="8801457" y="993174"/>
              <a:ext cx="1971730" cy="707495"/>
            </a:xfrm>
            <a:prstGeom prst="roundRect">
              <a:avLst/>
            </a:prstGeom>
            <a:solidFill>
              <a:srgbClr val="797E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latin typeface="Arial" panose="020B0604020202020204" pitchFamily="34" charset="0"/>
                  <a:cs typeface="Arial" panose="020B0604020202020204" pitchFamily="34" charset="0"/>
                </a:rPr>
                <a:t>Prevent extremism and radicalisation</a:t>
              </a:r>
            </a:p>
          </p:txBody>
        </p:sp>
        <p:grpSp>
          <p:nvGrpSpPr>
            <p:cNvPr id="9" name="Group 8">
              <a:extLst>
                <a:ext uri="{FF2B5EF4-FFF2-40B4-BE49-F238E27FC236}">
                  <a16:creationId xmlns:a16="http://schemas.microsoft.com/office/drawing/2014/main" id="{7C035E0E-DAD6-D406-1AB3-59F1551D4291}"/>
                </a:ext>
              </a:extLst>
            </p:cNvPr>
            <p:cNvGrpSpPr/>
            <p:nvPr/>
          </p:nvGrpSpPr>
          <p:grpSpPr>
            <a:xfrm>
              <a:off x="976456" y="282061"/>
              <a:ext cx="9833442" cy="6055245"/>
              <a:chOff x="976456" y="282061"/>
              <a:chExt cx="9833442" cy="6055245"/>
            </a:xfrm>
          </p:grpSpPr>
          <p:sp>
            <p:nvSpPr>
              <p:cNvPr id="11" name="TextBox 10">
                <a:extLst>
                  <a:ext uri="{FF2B5EF4-FFF2-40B4-BE49-F238E27FC236}">
                    <a16:creationId xmlns:a16="http://schemas.microsoft.com/office/drawing/2014/main" id="{A9884D97-2EC5-CD56-F8D6-001E4DD5AAA8}"/>
                  </a:ext>
                </a:extLst>
              </p:cNvPr>
              <p:cNvSpPr txBox="1"/>
              <p:nvPr/>
            </p:nvSpPr>
            <p:spPr>
              <a:xfrm>
                <a:off x="1192847" y="5307266"/>
                <a:ext cx="1452847" cy="3139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Tx/>
                  <a:buSzTx/>
                  <a:tabLst/>
                </a:pPr>
                <a:r>
                  <a:rPr lang="en-GB" sz="1600" b="1">
                    <a:solidFill>
                      <a:schemeClr val="accent3">
                        <a:lumMod val="75000"/>
                      </a:schemeClr>
                    </a:solidFill>
                    <a:latin typeface="Arial" panose="020B0604020202020204" pitchFamily="34" charset="0"/>
                    <a:cs typeface="Arial" panose="020B0604020202020204" pitchFamily="34" charset="0"/>
                  </a:rPr>
                  <a:t>Outcomes</a:t>
                </a:r>
                <a:endParaRPr kumimoji="0" lang="en-GB" sz="1600" b="1" i="0" u="none" strike="noStrike" kern="1200" cap="none" spc="0" normalizeH="0" baseline="0" noProof="0">
                  <a:ln>
                    <a:noFill/>
                  </a:ln>
                  <a:solidFill>
                    <a:schemeClr val="accent3">
                      <a:lumMod val="75000"/>
                    </a:schemeClr>
                  </a:solidFill>
                  <a:effectLst/>
                  <a:uLnTx/>
                  <a:uFillTx/>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8DB90249-967E-77AC-00EB-2175A8630E94}"/>
                  </a:ext>
                </a:extLst>
              </p:cNvPr>
              <p:cNvGrpSpPr/>
              <p:nvPr/>
            </p:nvGrpSpPr>
            <p:grpSpPr>
              <a:xfrm>
                <a:off x="976456" y="282061"/>
                <a:ext cx="9833442" cy="6055245"/>
                <a:chOff x="976456" y="282061"/>
                <a:chExt cx="9833442" cy="6055245"/>
              </a:xfrm>
            </p:grpSpPr>
            <p:sp>
              <p:nvSpPr>
                <p:cNvPr id="13" name="TextBox 12">
                  <a:extLst>
                    <a:ext uri="{FF2B5EF4-FFF2-40B4-BE49-F238E27FC236}">
                      <a16:creationId xmlns:a16="http://schemas.microsoft.com/office/drawing/2014/main" id="{00369FA6-269A-08D0-7E08-FA2AAE474945}"/>
                    </a:ext>
                  </a:extLst>
                </p:cNvPr>
                <p:cNvSpPr txBox="1"/>
                <p:nvPr/>
              </p:nvSpPr>
              <p:spPr>
                <a:xfrm>
                  <a:off x="1192847" y="1918936"/>
                  <a:ext cx="1452847" cy="3139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Tx/>
                    <a:buSzTx/>
                    <a:tabLst/>
                  </a:pPr>
                  <a:r>
                    <a:rPr kumimoji="0" lang="en-GB" sz="1600" b="1" i="0" u="none" strike="noStrike" kern="1200" cap="none" spc="0" normalizeH="0" baseline="0" noProof="0">
                      <a:ln>
                        <a:noFill/>
                      </a:ln>
                      <a:solidFill>
                        <a:schemeClr val="accent3">
                          <a:lumMod val="75000"/>
                        </a:schemeClr>
                      </a:solidFill>
                      <a:effectLst/>
                      <a:uLnTx/>
                      <a:uFillTx/>
                      <a:latin typeface="Arial" panose="020B0604020202020204" pitchFamily="34" charset="0"/>
                      <a:cs typeface="Arial" panose="020B0604020202020204" pitchFamily="34" charset="0"/>
                    </a:rPr>
                    <a:t>Strategy</a:t>
                  </a:r>
                </a:p>
              </p:txBody>
            </p:sp>
            <p:grpSp>
              <p:nvGrpSpPr>
                <p:cNvPr id="14" name="Group 13">
                  <a:extLst>
                    <a:ext uri="{FF2B5EF4-FFF2-40B4-BE49-F238E27FC236}">
                      <a16:creationId xmlns:a16="http://schemas.microsoft.com/office/drawing/2014/main" id="{FCB78685-12CD-1235-2209-8EBA4BDB950C}"/>
                    </a:ext>
                  </a:extLst>
                </p:cNvPr>
                <p:cNvGrpSpPr/>
                <p:nvPr/>
              </p:nvGrpSpPr>
              <p:grpSpPr>
                <a:xfrm>
                  <a:off x="976456" y="282061"/>
                  <a:ext cx="9833442" cy="6055245"/>
                  <a:chOff x="976456" y="282061"/>
                  <a:chExt cx="9833442" cy="6055245"/>
                </a:xfrm>
              </p:grpSpPr>
              <p:sp>
                <p:nvSpPr>
                  <p:cNvPr id="15" name="TextBox 14">
                    <a:extLst>
                      <a:ext uri="{FF2B5EF4-FFF2-40B4-BE49-F238E27FC236}">
                        <a16:creationId xmlns:a16="http://schemas.microsoft.com/office/drawing/2014/main" id="{7EB3A70C-CDC9-3139-42A3-DB0560B8BC09}"/>
                      </a:ext>
                    </a:extLst>
                  </p:cNvPr>
                  <p:cNvSpPr txBox="1"/>
                  <p:nvPr/>
                </p:nvSpPr>
                <p:spPr>
                  <a:xfrm>
                    <a:off x="1192847" y="1131468"/>
                    <a:ext cx="1452847" cy="3139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Tx/>
                      <a:buSzTx/>
                      <a:tabLst/>
                    </a:pPr>
                    <a:r>
                      <a:rPr kumimoji="0" lang="en-GB" sz="1600" b="1" i="0" u="none" strike="noStrike" kern="1200" cap="none" spc="0" normalizeH="0" baseline="0" noProof="0">
                        <a:ln>
                          <a:noFill/>
                        </a:ln>
                        <a:solidFill>
                          <a:schemeClr val="accent3">
                            <a:lumMod val="75000"/>
                          </a:schemeClr>
                        </a:solidFill>
                        <a:effectLst/>
                        <a:uLnTx/>
                        <a:uFillTx/>
                        <a:latin typeface="Arial" panose="020B0604020202020204" pitchFamily="34" charset="0"/>
                        <a:cs typeface="Arial" panose="020B0604020202020204" pitchFamily="34" charset="0"/>
                      </a:rPr>
                      <a:t>Objectives</a:t>
                    </a:r>
                  </a:p>
                </p:txBody>
              </p:sp>
              <p:grpSp>
                <p:nvGrpSpPr>
                  <p:cNvPr id="16" name="Group 15">
                    <a:extLst>
                      <a:ext uri="{FF2B5EF4-FFF2-40B4-BE49-F238E27FC236}">
                        <a16:creationId xmlns:a16="http://schemas.microsoft.com/office/drawing/2014/main" id="{D315040E-C3F7-35B3-F929-52EEAD75DF64}"/>
                      </a:ext>
                    </a:extLst>
                  </p:cNvPr>
                  <p:cNvGrpSpPr/>
                  <p:nvPr/>
                </p:nvGrpSpPr>
                <p:grpSpPr>
                  <a:xfrm>
                    <a:off x="976456" y="282061"/>
                    <a:ext cx="9833442" cy="6055245"/>
                    <a:chOff x="976456" y="282061"/>
                    <a:chExt cx="9833442" cy="6055245"/>
                  </a:xfrm>
                </p:grpSpPr>
                <p:sp>
                  <p:nvSpPr>
                    <p:cNvPr id="17" name="TextBox 16">
                      <a:extLst>
                        <a:ext uri="{FF2B5EF4-FFF2-40B4-BE49-F238E27FC236}">
                          <a16:creationId xmlns:a16="http://schemas.microsoft.com/office/drawing/2014/main" id="{1D9BC38C-A5BD-02E0-3134-4248EE19E7E3}"/>
                        </a:ext>
                      </a:extLst>
                    </p:cNvPr>
                    <p:cNvSpPr txBox="1"/>
                    <p:nvPr/>
                  </p:nvSpPr>
                  <p:spPr>
                    <a:xfrm>
                      <a:off x="1192847" y="425529"/>
                      <a:ext cx="1603429" cy="3139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Tx/>
                        <a:buSzTx/>
                        <a:tabLst/>
                      </a:pPr>
                      <a:r>
                        <a:rPr kumimoji="0" lang="en-GB" sz="1600" b="1" i="0" u="none" strike="noStrike" kern="1200" cap="none" spc="0" normalizeH="0" baseline="0" noProof="0">
                          <a:ln>
                            <a:noFill/>
                          </a:ln>
                          <a:solidFill>
                            <a:schemeClr val="accent3">
                              <a:lumMod val="75000"/>
                            </a:schemeClr>
                          </a:solidFill>
                          <a:effectLst/>
                          <a:uLnTx/>
                          <a:uFillTx/>
                          <a:latin typeface="Arial" panose="020B0604020202020204" pitchFamily="34" charset="0"/>
                          <a:cs typeface="Arial" panose="020B0604020202020204" pitchFamily="34" charset="0"/>
                        </a:rPr>
                        <a:t>Vision</a:t>
                      </a:r>
                    </a:p>
                  </p:txBody>
                </p:sp>
                <p:grpSp>
                  <p:nvGrpSpPr>
                    <p:cNvPr id="18" name="Group 17">
                      <a:extLst>
                        <a:ext uri="{FF2B5EF4-FFF2-40B4-BE49-F238E27FC236}">
                          <a16:creationId xmlns:a16="http://schemas.microsoft.com/office/drawing/2014/main" id="{EF40C1F0-5DC5-36BB-B686-C98CAA16F99D}"/>
                        </a:ext>
                      </a:extLst>
                    </p:cNvPr>
                    <p:cNvGrpSpPr/>
                    <p:nvPr/>
                  </p:nvGrpSpPr>
                  <p:grpSpPr>
                    <a:xfrm>
                      <a:off x="976456" y="282061"/>
                      <a:ext cx="9833442" cy="6055245"/>
                      <a:chOff x="976456" y="282061"/>
                      <a:chExt cx="9833442" cy="6055245"/>
                    </a:xfrm>
                  </p:grpSpPr>
                  <p:sp>
                    <p:nvSpPr>
                      <p:cNvPr id="19" name="Rectangle: Rounded Corners 18">
                        <a:extLst>
                          <a:ext uri="{FF2B5EF4-FFF2-40B4-BE49-F238E27FC236}">
                            <a16:creationId xmlns:a16="http://schemas.microsoft.com/office/drawing/2014/main" id="{F6E6503C-9461-C254-FD1B-2727B6FDBDA4}"/>
                          </a:ext>
                        </a:extLst>
                      </p:cNvPr>
                      <p:cNvSpPr/>
                      <p:nvPr/>
                    </p:nvSpPr>
                    <p:spPr>
                      <a:xfrm>
                        <a:off x="1009106" y="5179294"/>
                        <a:ext cx="2680167" cy="584787"/>
                      </a:xfrm>
                      <a:prstGeom prst="roundRect">
                        <a:avLst/>
                      </a:prstGeom>
                      <a:noFill/>
                      <a:ln w="6350">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endParaRPr lang="en-GB" sz="1600" b="1">
                          <a:solidFill>
                            <a:schemeClr val="accent1"/>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88D4D9B4-3D26-A316-519C-7489F197B2CA}"/>
                          </a:ext>
                        </a:extLst>
                      </p:cNvPr>
                      <p:cNvGrpSpPr/>
                      <p:nvPr/>
                    </p:nvGrpSpPr>
                    <p:grpSpPr>
                      <a:xfrm>
                        <a:off x="976456" y="282061"/>
                        <a:ext cx="9833442" cy="6055245"/>
                        <a:chOff x="976456" y="282061"/>
                        <a:chExt cx="9833442" cy="6055245"/>
                      </a:xfrm>
                    </p:grpSpPr>
                    <p:sp>
                      <p:nvSpPr>
                        <p:cNvPr id="21" name="Rectangle: Rounded Corners 20">
                          <a:extLst>
                            <a:ext uri="{FF2B5EF4-FFF2-40B4-BE49-F238E27FC236}">
                              <a16:creationId xmlns:a16="http://schemas.microsoft.com/office/drawing/2014/main" id="{E36A08CE-2AAC-20FB-FCEE-003C5C27F0C8}"/>
                            </a:ext>
                          </a:extLst>
                        </p:cNvPr>
                        <p:cNvSpPr/>
                        <p:nvPr/>
                      </p:nvSpPr>
                      <p:spPr>
                        <a:xfrm>
                          <a:off x="976456" y="1789199"/>
                          <a:ext cx="2680167" cy="584787"/>
                        </a:xfrm>
                        <a:prstGeom prst="roundRect">
                          <a:avLst/>
                        </a:prstGeom>
                        <a:noFill/>
                        <a:ln w="6350">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endParaRPr lang="en-GB" sz="1600" b="1">
                            <a:solidFill>
                              <a:schemeClr val="accent1"/>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0ACC9D16-F0AF-329C-1126-2775A6F14235}"/>
                            </a:ext>
                          </a:extLst>
                        </p:cNvPr>
                        <p:cNvGrpSpPr/>
                        <p:nvPr/>
                      </p:nvGrpSpPr>
                      <p:grpSpPr>
                        <a:xfrm>
                          <a:off x="976456" y="282061"/>
                          <a:ext cx="9833442" cy="6055245"/>
                          <a:chOff x="976456" y="282061"/>
                          <a:chExt cx="9833442" cy="6055245"/>
                        </a:xfrm>
                      </p:grpSpPr>
                      <p:sp>
                        <p:nvSpPr>
                          <p:cNvPr id="23" name="Rectangle: Rounded Corners 22">
                            <a:extLst>
                              <a:ext uri="{FF2B5EF4-FFF2-40B4-BE49-F238E27FC236}">
                                <a16:creationId xmlns:a16="http://schemas.microsoft.com/office/drawing/2014/main" id="{7EA21E2D-04E8-0317-7A44-4916E7D73039}"/>
                              </a:ext>
                            </a:extLst>
                          </p:cNvPr>
                          <p:cNvSpPr/>
                          <p:nvPr/>
                        </p:nvSpPr>
                        <p:spPr>
                          <a:xfrm>
                            <a:off x="976456" y="998449"/>
                            <a:ext cx="2680167" cy="584787"/>
                          </a:xfrm>
                          <a:prstGeom prst="roundRect">
                            <a:avLst/>
                          </a:prstGeom>
                          <a:noFill/>
                          <a:ln w="6350">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endParaRPr lang="en-GB" sz="1600" b="1">
                              <a:solidFill>
                                <a:schemeClr val="accent1"/>
                              </a:solidFill>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EB6A709C-E7C5-1C5F-F073-A679AC60DC15}"/>
                              </a:ext>
                            </a:extLst>
                          </p:cNvPr>
                          <p:cNvGrpSpPr/>
                          <p:nvPr/>
                        </p:nvGrpSpPr>
                        <p:grpSpPr>
                          <a:xfrm>
                            <a:off x="976456" y="282061"/>
                            <a:ext cx="9833442" cy="6055245"/>
                            <a:chOff x="976456" y="282061"/>
                            <a:chExt cx="9833442" cy="6055245"/>
                          </a:xfrm>
                        </p:grpSpPr>
                        <p:sp>
                          <p:nvSpPr>
                            <p:cNvPr id="25" name="Rectangle: Rounded Corners 24">
                              <a:extLst>
                                <a:ext uri="{FF2B5EF4-FFF2-40B4-BE49-F238E27FC236}">
                                  <a16:creationId xmlns:a16="http://schemas.microsoft.com/office/drawing/2014/main" id="{9907DEA0-49BA-BF6F-B9C1-AC4148EB1127}"/>
                                </a:ext>
                              </a:extLst>
                            </p:cNvPr>
                            <p:cNvSpPr/>
                            <p:nvPr/>
                          </p:nvSpPr>
                          <p:spPr>
                            <a:xfrm>
                              <a:off x="976456" y="284770"/>
                              <a:ext cx="2680167" cy="584787"/>
                            </a:xfrm>
                            <a:prstGeom prst="roundRect">
                              <a:avLst/>
                            </a:prstGeom>
                            <a:noFill/>
                            <a:ln w="6350">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endParaRPr lang="en-GB" sz="1600" b="1">
                                <a:solidFill>
                                  <a:schemeClr val="accent1"/>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2D2BACFF-05A3-80DA-4073-7856C2820AEB}"/>
                                </a:ext>
                              </a:extLst>
                            </p:cNvPr>
                            <p:cNvGrpSpPr/>
                            <p:nvPr/>
                          </p:nvGrpSpPr>
                          <p:grpSpPr>
                            <a:xfrm>
                              <a:off x="1455523" y="282061"/>
                              <a:ext cx="9354375" cy="6055245"/>
                              <a:chOff x="1455523" y="282061"/>
                              <a:chExt cx="9354375" cy="6055245"/>
                            </a:xfrm>
                          </p:grpSpPr>
                          <p:grpSp>
                            <p:nvGrpSpPr>
                              <p:cNvPr id="27" name="Group 26">
                                <a:extLst>
                                  <a:ext uri="{FF2B5EF4-FFF2-40B4-BE49-F238E27FC236}">
                                    <a16:creationId xmlns:a16="http://schemas.microsoft.com/office/drawing/2014/main" id="{E1D33E54-42A0-32D8-CE96-7E51AAFE4DEF}"/>
                                  </a:ext>
                                </a:extLst>
                              </p:cNvPr>
                              <p:cNvGrpSpPr/>
                              <p:nvPr/>
                            </p:nvGrpSpPr>
                            <p:grpSpPr>
                              <a:xfrm>
                                <a:off x="1455523" y="282061"/>
                                <a:ext cx="9354375" cy="2130184"/>
                                <a:chOff x="1011340" y="464871"/>
                                <a:chExt cx="9354375" cy="2130184"/>
                              </a:xfrm>
                            </p:grpSpPr>
                            <p:grpSp>
                              <p:nvGrpSpPr>
                                <p:cNvPr id="34" name="Group 33">
                                  <a:extLst>
                                    <a:ext uri="{FF2B5EF4-FFF2-40B4-BE49-F238E27FC236}">
                                      <a16:creationId xmlns:a16="http://schemas.microsoft.com/office/drawing/2014/main" id="{5EE14AF6-FF0C-F053-62CD-DE8012584481}"/>
                                    </a:ext>
                                  </a:extLst>
                                </p:cNvPr>
                                <p:cNvGrpSpPr/>
                                <p:nvPr/>
                              </p:nvGrpSpPr>
                              <p:grpSpPr>
                                <a:xfrm>
                                  <a:off x="1011340" y="464871"/>
                                  <a:ext cx="9354375" cy="600869"/>
                                  <a:chOff x="1011340" y="464871"/>
                                  <a:chExt cx="9354375" cy="600869"/>
                                </a:xfrm>
                              </p:grpSpPr>
                              <p:sp>
                                <p:nvSpPr>
                                  <p:cNvPr id="37" name="Rectangle: Rounded Corners 36">
                                    <a:extLst>
                                      <a:ext uri="{FF2B5EF4-FFF2-40B4-BE49-F238E27FC236}">
                                        <a16:creationId xmlns:a16="http://schemas.microsoft.com/office/drawing/2014/main" id="{39631A0E-7772-5484-9EB3-0B0D213FA6D8}"/>
                                      </a:ext>
                                    </a:extLst>
                                  </p:cNvPr>
                                  <p:cNvSpPr/>
                                  <p:nvPr/>
                                </p:nvSpPr>
                                <p:spPr>
                                  <a:xfrm>
                                    <a:off x="2135703" y="464871"/>
                                    <a:ext cx="8230012" cy="600869"/>
                                  </a:xfrm>
                                  <a:prstGeom prst="roundRect">
                                    <a:avLst/>
                                  </a:prstGeom>
                                  <a:solidFill>
                                    <a:srgbClr val="57592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GB" sz="1300" b="1">
                                        <a:solidFill>
                                          <a:schemeClr val="bg1"/>
                                        </a:solidFill>
                                        <a:latin typeface="Arial" panose="020B0604020202020204" pitchFamily="34" charset="0"/>
                                        <a:cs typeface="Arial" panose="020B0604020202020204" pitchFamily="34" charset="0"/>
                                      </a:rPr>
                                      <a:t>To reduce hate and intolerance, creating a safe, strong and inclusive community</a:t>
                                    </a:r>
                                  </a:p>
                                </p:txBody>
                              </p:sp>
                              <p:sp>
                                <p:nvSpPr>
                                  <p:cNvPr id="38" name="Rectangle: Rounded Corners 37">
                                    <a:extLst>
                                      <a:ext uri="{FF2B5EF4-FFF2-40B4-BE49-F238E27FC236}">
                                        <a16:creationId xmlns:a16="http://schemas.microsoft.com/office/drawing/2014/main" id="{511644D2-AA08-1431-4E47-489D62553B67}"/>
                                      </a:ext>
                                    </a:extLst>
                                  </p:cNvPr>
                                  <p:cNvSpPr/>
                                  <p:nvPr/>
                                </p:nvSpPr>
                                <p:spPr>
                                  <a:xfrm>
                                    <a:off x="1011340" y="466901"/>
                                    <a:ext cx="8617679" cy="577019"/>
                                  </a:xfrm>
                                  <a:prstGeom prst="roundRect">
                                    <a:avLst/>
                                  </a:prstGeom>
                                  <a:noFill/>
                                  <a:ln w="3175">
                                    <a:noFill/>
                                  </a:ln>
                                </p:spPr>
                                <p:style>
                                  <a:lnRef idx="3">
                                    <a:schemeClr val="lt1"/>
                                  </a:lnRef>
                                  <a:fillRef idx="1">
                                    <a:schemeClr val="accent1"/>
                                  </a:fillRef>
                                  <a:effectRef idx="1">
                                    <a:schemeClr val="accent1"/>
                                  </a:effectRef>
                                  <a:fontRef idx="minor">
                                    <a:schemeClr val="lt1"/>
                                  </a:fontRef>
                                </p:style>
                                <p:txBody>
                                  <a:bodyPr rtlCol="0" anchor="ctr"/>
                                  <a:lstStyle/>
                                  <a:p>
                                    <a:endParaRPr lang="en-GB" sz="1400" b="1">
                                      <a:solidFill>
                                        <a:schemeClr val="tx1"/>
                                      </a:solidFill>
                                    </a:endParaRPr>
                                  </a:p>
                                  <a:p>
                                    <a:pPr algn="l"/>
                                    <a:endParaRPr lang="en-GB" sz="1100">
                                      <a:solidFill>
                                        <a:schemeClr val="bg1"/>
                                      </a:solidFill>
                                      <a:latin typeface="Arial" panose="020B0604020202020204" pitchFamily="34" charset="0"/>
                                      <a:cs typeface="Arial" panose="020B0604020202020204" pitchFamily="34" charset="0"/>
                                    </a:endParaRPr>
                                  </a:p>
                                </p:txBody>
                              </p:sp>
                            </p:grpSp>
                            <p:sp>
                              <p:nvSpPr>
                                <p:cNvPr id="35" name="Rectangle: Rounded Corners 34">
                                  <a:extLst>
                                    <a:ext uri="{FF2B5EF4-FFF2-40B4-BE49-F238E27FC236}">
                                      <a16:creationId xmlns:a16="http://schemas.microsoft.com/office/drawing/2014/main" id="{A136F8A2-047D-617F-0DFD-7C54803AC529}"/>
                                    </a:ext>
                                  </a:extLst>
                                </p:cNvPr>
                                <p:cNvSpPr/>
                                <p:nvPr/>
                              </p:nvSpPr>
                              <p:spPr>
                                <a:xfrm>
                                  <a:off x="1011340" y="1163837"/>
                                  <a:ext cx="1722036" cy="577019"/>
                                </a:xfrm>
                                <a:prstGeom prst="roundRect">
                                  <a:avLst/>
                                </a:prstGeom>
                                <a:noFill/>
                                <a:ln w="3175">
                                  <a:noFill/>
                                </a:ln>
                              </p:spPr>
                              <p:style>
                                <a:lnRef idx="3">
                                  <a:schemeClr val="lt1"/>
                                </a:lnRef>
                                <a:fillRef idx="1">
                                  <a:schemeClr val="accent1"/>
                                </a:fillRef>
                                <a:effectRef idx="1">
                                  <a:schemeClr val="accent1"/>
                                </a:effectRef>
                                <a:fontRef idx="minor">
                                  <a:schemeClr val="lt1"/>
                                </a:fontRef>
                              </p:style>
                              <p:txBody>
                                <a:bodyPr rtlCol="0" anchor="ctr"/>
                                <a:lstStyle/>
                                <a:p>
                                  <a:endParaRPr lang="en-GB" sz="1400" b="1">
                                    <a:solidFill>
                                      <a:schemeClr val="tx1"/>
                                    </a:solidFill>
                                  </a:endParaRPr>
                                </a:p>
                                <a:p>
                                  <a:pPr algn="l"/>
                                  <a:endParaRPr lang="en-GB" sz="1100">
                                    <a:solidFill>
                                      <a:schemeClr val="bg1"/>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9E071D08-7510-FB5C-EB2E-437BB9D0508F}"/>
                                    </a:ext>
                                  </a:extLst>
                                </p:cNvPr>
                                <p:cNvSpPr/>
                                <p:nvPr/>
                              </p:nvSpPr>
                              <p:spPr>
                                <a:xfrm>
                                  <a:off x="1011340" y="2018036"/>
                                  <a:ext cx="2233750" cy="577019"/>
                                </a:xfrm>
                                <a:prstGeom prst="roundRect">
                                  <a:avLst/>
                                </a:prstGeom>
                                <a:noFill/>
                                <a:ln w="3175">
                                  <a:noFill/>
                                </a:ln>
                              </p:spPr>
                              <p:style>
                                <a:lnRef idx="3">
                                  <a:schemeClr val="lt1"/>
                                </a:lnRef>
                                <a:fillRef idx="1">
                                  <a:schemeClr val="accent1"/>
                                </a:fillRef>
                                <a:effectRef idx="1">
                                  <a:schemeClr val="accent1"/>
                                </a:effectRef>
                                <a:fontRef idx="minor">
                                  <a:schemeClr val="lt1"/>
                                </a:fontRef>
                              </p:style>
                              <p:txBody>
                                <a:bodyPr rtlCol="0" anchor="ctr"/>
                                <a:lstStyle/>
                                <a:p>
                                  <a:endParaRPr lang="en-GB" sz="1400" b="1">
                                    <a:solidFill>
                                      <a:schemeClr val="tx1"/>
                                    </a:solidFill>
                                  </a:endParaRPr>
                                </a:p>
                                <a:p>
                                  <a:pPr algn="l"/>
                                  <a:endParaRPr lang="en-GB" sz="1100">
                                    <a:solidFill>
                                      <a:schemeClr val="bg1"/>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EA9713CE-FA02-3A6D-18D5-C2FF9056A2A4}"/>
                                  </a:ext>
                                </a:extLst>
                              </p:cNvPr>
                              <p:cNvGrpSpPr/>
                              <p:nvPr/>
                            </p:nvGrpSpPr>
                            <p:grpSpPr>
                              <a:xfrm>
                                <a:off x="2562225" y="1777924"/>
                                <a:ext cx="8210962" cy="3310205"/>
                                <a:chOff x="2562225" y="1777924"/>
                                <a:chExt cx="8210962" cy="3310205"/>
                              </a:xfrm>
                            </p:grpSpPr>
                            <p:sp>
                              <p:nvSpPr>
                                <p:cNvPr id="30" name="Rectangle: Rounded Corners 29">
                                  <a:extLst>
                                    <a:ext uri="{FF2B5EF4-FFF2-40B4-BE49-F238E27FC236}">
                                      <a16:creationId xmlns:a16="http://schemas.microsoft.com/office/drawing/2014/main" id="{2EF90F06-1D26-7FCA-B73D-EDFADE46EC93}"/>
                                    </a:ext>
                                  </a:extLst>
                                </p:cNvPr>
                                <p:cNvSpPr/>
                                <p:nvPr/>
                              </p:nvSpPr>
                              <p:spPr>
                                <a:xfrm>
                                  <a:off x="6721713" y="1777924"/>
                                  <a:ext cx="1971730" cy="3310205"/>
                                </a:xfrm>
                                <a:prstGeom prst="roundRect">
                                  <a:avLst/>
                                </a:prstGeom>
                                <a:solidFill>
                                  <a:srgbClr val="9AA1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100">
                                      <a:solidFill>
                                        <a:schemeClr val="bg1"/>
                                      </a:solidFill>
                                      <a:latin typeface="Arial" panose="020B0604020202020204" pitchFamily="34" charset="0"/>
                                      <a:cs typeface="Arial" panose="020B0604020202020204" pitchFamily="34" charset="0"/>
                                    </a:rPr>
                                    <a:t>Promote inclusive and tolerant communities by supporting community engagement events and cohesion programmes.</a:t>
                                  </a:r>
                                </a:p>
                                <a:p>
                                  <a:pPr algn="ctr"/>
                                  <a:endParaRPr lang="en-GB" sz="1100">
                                    <a:solidFill>
                                      <a:schemeClr val="bg1"/>
                                    </a:solidFill>
                                    <a:latin typeface="Arial" panose="020B0604020202020204" pitchFamily="34" charset="0"/>
                                    <a:cs typeface="Arial" panose="020B0604020202020204" pitchFamily="34" charset="0"/>
                                  </a:endParaRPr>
                                </a:p>
                                <a:p>
                                  <a:pPr algn="ctr"/>
                                  <a:r>
                                    <a:rPr lang="en-GB" sz="1100">
                                      <a:solidFill>
                                        <a:schemeClr val="bg1"/>
                                      </a:solidFill>
                                      <a:latin typeface="Arial" panose="020B0604020202020204" pitchFamily="34" charset="0"/>
                                      <a:cs typeface="Arial" panose="020B0604020202020204" pitchFamily="34" charset="0"/>
                                    </a:rPr>
                                    <a:t>Work with schools and community groups to deliver prejudice, hate and extremism awareness training and resources.</a:t>
                                  </a:r>
                                </a:p>
                                <a:p>
                                  <a:pPr algn="ctr"/>
                                  <a:endParaRPr lang="en-GB" sz="1100">
                                    <a:solidFill>
                                      <a:schemeClr val="bg1"/>
                                    </a:solidFill>
                                    <a:latin typeface="Arial" panose="020B0604020202020204" pitchFamily="34" charset="0"/>
                                    <a:cs typeface="Arial" panose="020B0604020202020204" pitchFamily="34" charset="0"/>
                                  </a:endParaRPr>
                                </a:p>
                                <a:p>
                                  <a:pPr algn="ctr"/>
                                  <a:r>
                                    <a:rPr lang="en-GB" sz="1100">
                                      <a:solidFill>
                                        <a:schemeClr val="bg1"/>
                                      </a:solidFill>
                                      <a:latin typeface="Arial" panose="020B0604020202020204" pitchFamily="34" charset="0"/>
                                      <a:cs typeface="Arial" panose="020B0604020202020204" pitchFamily="34" charset="0"/>
                                    </a:rPr>
                                    <a:t>Enable and support communities to counter hateful speech and actions.</a:t>
                                  </a:r>
                                </a:p>
                                <a:p>
                                  <a:pPr algn="ctr"/>
                                  <a:endParaRPr lang="en-GB" sz="1100">
                                    <a:solidFill>
                                      <a:schemeClr val="bg1"/>
                                    </a:solidFill>
                                    <a:latin typeface="Arial" panose="020B0604020202020204" pitchFamily="34" charset="0"/>
                                    <a:cs typeface="Arial" panose="020B0604020202020204" pitchFamily="34" charset="0"/>
                                  </a:endParaRPr>
                                </a:p>
                                <a:p>
                                  <a:pPr algn="ctr"/>
                                  <a:endParaRPr lang="en-GB" sz="1200">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id="{BC0FCE0D-BCF7-522D-5043-DA810903B0F4}"/>
                                    </a:ext>
                                  </a:extLst>
                                </p:cNvPr>
                                <p:cNvSpPr/>
                                <p:nvPr/>
                              </p:nvSpPr>
                              <p:spPr>
                                <a:xfrm>
                                  <a:off x="4641969" y="1777924"/>
                                  <a:ext cx="1971730" cy="3310205"/>
                                </a:xfrm>
                                <a:prstGeom prst="roundRect">
                                  <a:avLst/>
                                </a:prstGeom>
                                <a:solidFill>
                                  <a:srgbClr val="9AA1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100">
                                      <a:latin typeface="Arial" panose="020B0604020202020204" pitchFamily="34" charset="0"/>
                                      <a:cs typeface="Arial" panose="020B0604020202020204" pitchFamily="34" charset="0"/>
                                    </a:rPr>
                                    <a:t>Provide a range of hate crime reporting mechanisms.</a:t>
                                  </a:r>
                                </a:p>
                                <a:p>
                                  <a:pPr algn="ctr"/>
                                  <a:endParaRPr lang="en-GB" sz="1100">
                                    <a:latin typeface="Arial" panose="020B0604020202020204" pitchFamily="34" charset="0"/>
                                    <a:cs typeface="Arial" panose="020B0604020202020204" pitchFamily="34" charset="0"/>
                                  </a:endParaRPr>
                                </a:p>
                                <a:p>
                                  <a:pPr algn="ctr"/>
                                  <a:r>
                                    <a:rPr lang="en-GB" sz="1100">
                                      <a:latin typeface="Arial" panose="020B0604020202020204" pitchFamily="34" charset="0"/>
                                      <a:cs typeface="Arial" panose="020B0604020202020204" pitchFamily="34" charset="0"/>
                                    </a:rPr>
                                    <a:t>Improve communication of investigative processes and case updates to victims.</a:t>
                                  </a:r>
                                </a:p>
                                <a:p>
                                  <a:pPr algn="ctr"/>
                                  <a:endParaRPr lang="en-GB" sz="1100">
                                    <a:latin typeface="Arial" panose="020B0604020202020204" pitchFamily="34" charset="0"/>
                                    <a:cs typeface="Arial" panose="020B0604020202020204" pitchFamily="34" charset="0"/>
                                  </a:endParaRPr>
                                </a:p>
                                <a:p>
                                  <a:pPr algn="ctr"/>
                                  <a:r>
                                    <a:rPr lang="en-GB" sz="1100">
                                      <a:latin typeface="Arial" panose="020B0604020202020204" pitchFamily="34" charset="0"/>
                                      <a:cs typeface="Arial" panose="020B0604020202020204" pitchFamily="34" charset="0"/>
                                    </a:rPr>
                                    <a:t>Training for front-line staff enabling them to confidently support victims.</a:t>
                                  </a:r>
                                </a:p>
                                <a:p>
                                  <a:pPr algn="ctr"/>
                                  <a:endParaRPr lang="en-GB" sz="1100">
                                    <a:latin typeface="Arial" panose="020B0604020202020204" pitchFamily="34" charset="0"/>
                                    <a:cs typeface="Arial" panose="020B0604020202020204" pitchFamily="34" charset="0"/>
                                  </a:endParaRPr>
                                </a:p>
                                <a:p>
                                  <a:pPr algn="ctr"/>
                                  <a:r>
                                    <a:rPr lang="en-GB" sz="1100">
                                      <a:latin typeface="Arial" panose="020B0604020202020204" pitchFamily="34" charset="0"/>
                                      <a:cs typeface="Arial" panose="020B0604020202020204" pitchFamily="34" charset="0"/>
                                    </a:rPr>
                                    <a:t>Dip-sampling of hate crime and hate incidents to inform practice and improve partner response</a:t>
                                  </a:r>
                                </a:p>
                                <a:p>
                                  <a:pPr algn="ctr"/>
                                  <a:endParaRPr lang="en-GB" sz="1100">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3BE4CB61-2AB7-89FB-C323-92516C685963}"/>
                                    </a:ext>
                                  </a:extLst>
                                </p:cNvPr>
                                <p:cNvSpPr/>
                                <p:nvPr/>
                              </p:nvSpPr>
                              <p:spPr>
                                <a:xfrm>
                                  <a:off x="8801457" y="1777924"/>
                                  <a:ext cx="1971730" cy="3310205"/>
                                </a:xfrm>
                                <a:prstGeom prst="roundRect">
                                  <a:avLst/>
                                </a:prstGeom>
                                <a:solidFill>
                                  <a:srgbClr val="9AA1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100">
                                      <a:solidFill>
                                        <a:schemeClr val="bg1"/>
                                      </a:solidFill>
                                      <a:latin typeface="Arial" panose="020B0604020202020204" pitchFamily="34" charset="0"/>
                                      <a:cs typeface="Arial" panose="020B0604020202020204" pitchFamily="34" charset="0"/>
                                    </a:rPr>
                                    <a:t>Develop understanding of spaces, online and offline, where harmful narratives may spread and take steps to reduce permissive environments.</a:t>
                                  </a:r>
                                </a:p>
                                <a:p>
                                  <a:pPr algn="ctr"/>
                                  <a:endParaRPr lang="en-GB" sz="1100">
                                    <a:solidFill>
                                      <a:schemeClr val="bg1"/>
                                    </a:solidFill>
                                    <a:latin typeface="Arial" panose="020B0604020202020204" pitchFamily="34" charset="0"/>
                                    <a:cs typeface="Arial" panose="020B0604020202020204" pitchFamily="34" charset="0"/>
                                  </a:endParaRPr>
                                </a:p>
                                <a:p>
                                  <a:pPr algn="ctr"/>
                                  <a:r>
                                    <a:rPr lang="en-GB" sz="1100">
                                      <a:solidFill>
                                        <a:schemeClr val="bg1"/>
                                      </a:solidFill>
                                      <a:latin typeface="Arial" panose="020B0604020202020204" pitchFamily="34" charset="0"/>
                                      <a:cs typeface="Arial" panose="020B0604020202020204" pitchFamily="34" charset="0"/>
                                    </a:rPr>
                                    <a:t>Work with partners to ensure activity to reduce radicalisation is specifically targeted at identified risk.</a:t>
                                  </a:r>
                                </a:p>
                                <a:p>
                                  <a:pPr algn="ctr"/>
                                  <a:endParaRPr lang="en-GB" sz="110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en-GB" sz="1100" b="0">
                                      <a:solidFill>
                                        <a:schemeClr val="bg1"/>
                                      </a:solidFill>
                                      <a:effectLst/>
                                      <a:latin typeface="Arial" panose="020B0604020202020204" pitchFamily="34" charset="0"/>
                                      <a:ea typeface="Calibri" panose="020F0502020204030204" pitchFamily="34" charset="0"/>
                                      <a:cs typeface="Arial" panose="020B0604020202020204" pitchFamily="34" charset="0"/>
                                    </a:rPr>
                                    <a:t>Safeguard individuals at risk of radicalisation through the Prevent process.</a:t>
                                  </a:r>
                                  <a:endParaRPr lang="en-GB"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GB" sz="1100">
                                    <a:solidFill>
                                      <a:schemeClr val="bg1"/>
                                    </a:solidFill>
                                    <a:latin typeface="Arial" panose="020B0604020202020204" pitchFamily="34" charset="0"/>
                                    <a:cs typeface="Arial" panose="020B0604020202020204" pitchFamily="34" charset="0"/>
                                  </a:endParaRPr>
                                </a:p>
                                <a:p>
                                  <a:pPr algn="ctr"/>
                                  <a:endParaRPr lang="en-GB" sz="1100">
                                    <a:solidFill>
                                      <a:schemeClr val="bg1"/>
                                    </a:solidFill>
                                    <a:latin typeface="Arial" panose="020B0604020202020204" pitchFamily="34" charset="0"/>
                                    <a:cs typeface="Arial" panose="020B0604020202020204" pitchFamily="34" charset="0"/>
                                  </a:endParaRPr>
                                </a:p>
                                <a:p>
                                  <a:pPr algn="ctr"/>
                                  <a:endParaRPr lang="en-GB" sz="1100">
                                    <a:solidFill>
                                      <a:schemeClr val="bg1"/>
                                    </a:solidFill>
                                    <a:latin typeface="Arial" panose="020B0604020202020204" pitchFamily="34" charset="0"/>
                                    <a:cs typeface="Arial" panose="020B0604020202020204" pitchFamily="34" charset="0"/>
                                  </a:endParaRPr>
                                </a:p>
                                <a:p>
                                  <a:pPr algn="ctr"/>
                                  <a:endParaRPr lang="en-GB" sz="1100">
                                    <a:solidFill>
                                      <a:schemeClr val="bg1"/>
                                    </a:solidFill>
                                    <a:latin typeface="Arial" panose="020B0604020202020204" pitchFamily="34" charset="0"/>
                                    <a:cs typeface="Arial" panose="020B0604020202020204" pitchFamily="34" charset="0"/>
                                  </a:endParaRPr>
                                </a:p>
                                <a:p>
                                  <a:pPr algn="ctr"/>
                                  <a:endParaRPr lang="en-GB" sz="1100">
                                    <a:solidFill>
                                      <a:schemeClr val="bg1"/>
                                    </a:solidFill>
                                    <a:latin typeface="Arial" panose="020B0604020202020204" pitchFamily="34" charset="0"/>
                                    <a:cs typeface="Arial" panose="020B0604020202020204" pitchFamily="34" charset="0"/>
                                  </a:endParaRPr>
                                </a:p>
                                <a:p>
                                  <a:pPr algn="ctr"/>
                                  <a:endParaRPr lang="en-GB" sz="1100">
                                    <a:solidFill>
                                      <a:schemeClr val="bg1"/>
                                    </a:solidFill>
                                    <a:latin typeface="Arial" panose="020B0604020202020204" pitchFamily="34" charset="0"/>
                                    <a:cs typeface="Arial" panose="020B0604020202020204" pitchFamily="34" charset="0"/>
                                  </a:endParaRPr>
                                </a:p>
                              </p:txBody>
                            </p:sp>
                            <p:sp>
                              <p:nvSpPr>
                                <p:cNvPr id="33" name="Rectangle: Rounded Corners 32">
                                  <a:extLst>
                                    <a:ext uri="{FF2B5EF4-FFF2-40B4-BE49-F238E27FC236}">
                                      <a16:creationId xmlns:a16="http://schemas.microsoft.com/office/drawing/2014/main" id="{CEEDA428-18A6-5FD9-CA5A-491B12465929}"/>
                                    </a:ext>
                                  </a:extLst>
                                </p:cNvPr>
                                <p:cNvSpPr/>
                                <p:nvPr/>
                              </p:nvSpPr>
                              <p:spPr>
                                <a:xfrm>
                                  <a:off x="2562225" y="1777924"/>
                                  <a:ext cx="1971730" cy="3310205"/>
                                </a:xfrm>
                                <a:prstGeom prst="roundRect">
                                  <a:avLst/>
                                </a:prstGeom>
                                <a:solidFill>
                                  <a:srgbClr val="9AA1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100">
                                      <a:latin typeface="Arial" panose="020B0604020202020204" pitchFamily="34" charset="0"/>
                                      <a:cs typeface="Arial" panose="020B0604020202020204" pitchFamily="34" charset="0"/>
                                    </a:rPr>
                                    <a:t>Develop a better understanding of hate crime through research, data analysis and community engagement.</a:t>
                                  </a:r>
                                </a:p>
                                <a:p>
                                  <a:pPr algn="ctr"/>
                                  <a:endParaRPr lang="en-GB" sz="1100">
                                    <a:latin typeface="Arial" panose="020B0604020202020204" pitchFamily="34" charset="0"/>
                                    <a:cs typeface="Arial" panose="020B0604020202020204" pitchFamily="34" charset="0"/>
                                  </a:endParaRPr>
                                </a:p>
                                <a:p>
                                  <a:pPr algn="ctr"/>
                                  <a:r>
                                    <a:rPr lang="en-GB" sz="1100">
                                      <a:latin typeface="Arial" panose="020B0604020202020204" pitchFamily="34" charset="0"/>
                                      <a:cs typeface="Arial" panose="020B0604020202020204" pitchFamily="34" charset="0"/>
                                    </a:rPr>
                                    <a:t>Increase the reporting of hate crime through awareness campaigns, training and third-party services.</a:t>
                                  </a:r>
                                </a:p>
                                <a:p>
                                  <a:pPr algn="ctr"/>
                                  <a:endParaRPr lang="en-GB" sz="1100">
                                    <a:latin typeface="Arial" panose="020B0604020202020204" pitchFamily="34" charset="0"/>
                                    <a:cs typeface="Arial" panose="020B0604020202020204" pitchFamily="34" charset="0"/>
                                  </a:endParaRPr>
                                </a:p>
                                <a:p>
                                  <a:pPr algn="ctr"/>
                                  <a:r>
                                    <a:rPr lang="en-GB" sz="1100">
                                      <a:solidFill>
                                        <a:schemeClr val="bg1"/>
                                      </a:solidFill>
                                      <a:effectLst/>
                                      <a:latin typeface="Arial" panose="020B0604020202020204" pitchFamily="34" charset="0"/>
                                      <a:cs typeface="Arial" panose="020B0604020202020204" pitchFamily="34" charset="0"/>
                                    </a:rPr>
                                    <a:t>Promote positive outcomes arising from hate crime investigations to encourage reporting.</a:t>
                                  </a:r>
                                  <a:endParaRPr lang="en-GB" sz="1100">
                                    <a:latin typeface="Arial" panose="020B0604020202020204" pitchFamily="34" charset="0"/>
                                    <a:cs typeface="Arial" panose="020B0604020202020204" pitchFamily="34" charset="0"/>
                                  </a:endParaRPr>
                                </a:p>
                                <a:p>
                                  <a:pPr algn="ctr"/>
                                  <a:endParaRPr lang="en-GB" sz="1100">
                                    <a:latin typeface="Arial" panose="020B0604020202020204" pitchFamily="34" charset="0"/>
                                    <a:cs typeface="Arial" panose="020B0604020202020204" pitchFamily="34" charset="0"/>
                                  </a:endParaRPr>
                                </a:p>
                                <a:p>
                                  <a:pPr algn="ctr"/>
                                  <a:endParaRPr lang="en-GB" sz="1100">
                                    <a:latin typeface="Arial" panose="020B0604020202020204" pitchFamily="34" charset="0"/>
                                    <a:cs typeface="Arial" panose="020B0604020202020204" pitchFamily="34" charset="0"/>
                                  </a:endParaRPr>
                                </a:p>
                                <a:p>
                                  <a:pPr algn="ctr"/>
                                  <a:endParaRPr lang="en-GB" sz="1100">
                                    <a:latin typeface="Arial" panose="020B0604020202020204" pitchFamily="34" charset="0"/>
                                    <a:cs typeface="Arial" panose="020B0604020202020204" pitchFamily="34" charset="0"/>
                                  </a:endParaRPr>
                                </a:p>
                                <a:p>
                                  <a:pPr algn="ctr"/>
                                  <a:endParaRPr lang="en-GB" sz="1100">
                                    <a:latin typeface="Arial" panose="020B0604020202020204" pitchFamily="34" charset="0"/>
                                    <a:cs typeface="Arial" panose="020B0604020202020204" pitchFamily="34" charset="0"/>
                                  </a:endParaRPr>
                                </a:p>
                                <a:p>
                                  <a:pPr algn="ctr"/>
                                  <a:endParaRPr lang="en-GB" sz="1100">
                                    <a:latin typeface="Arial" panose="020B0604020202020204" pitchFamily="34" charset="0"/>
                                    <a:cs typeface="Arial" panose="020B0604020202020204" pitchFamily="34" charset="0"/>
                                  </a:endParaRPr>
                                </a:p>
                                <a:p>
                                  <a:pPr algn="ctr"/>
                                  <a:endParaRPr lang="en-GB" sz="1100">
                                    <a:latin typeface="Arial" panose="020B0604020202020204" pitchFamily="34" charset="0"/>
                                    <a:cs typeface="Arial" panose="020B0604020202020204" pitchFamily="34" charset="0"/>
                                  </a:endParaRPr>
                                </a:p>
                                <a:p>
                                  <a:pPr algn="ctr"/>
                                  <a:endParaRPr lang="en-GB" sz="1100">
                                    <a:latin typeface="Arial" panose="020B0604020202020204" pitchFamily="34" charset="0"/>
                                    <a:cs typeface="Arial" panose="020B0604020202020204" pitchFamily="34" charset="0"/>
                                  </a:endParaRPr>
                                </a:p>
                                <a:p>
                                  <a:pPr algn="ctr"/>
                                  <a:endParaRPr lang="en-GB" sz="1100">
                                    <a:latin typeface="Arial" panose="020B0604020202020204" pitchFamily="34" charset="0"/>
                                    <a:cs typeface="Arial" panose="020B0604020202020204" pitchFamily="34" charset="0"/>
                                  </a:endParaRPr>
                                </a:p>
                                <a:p>
                                  <a:pPr algn="ctr"/>
                                  <a:endParaRPr lang="en-GB" sz="1100">
                                    <a:latin typeface="Arial" panose="020B0604020202020204" pitchFamily="34" charset="0"/>
                                    <a:cs typeface="Arial" panose="020B0604020202020204" pitchFamily="34" charset="0"/>
                                  </a:endParaRPr>
                                </a:p>
                                <a:p>
                                  <a:pPr algn="ctr"/>
                                  <a:endParaRPr lang="en-GB" sz="1100">
                                    <a:latin typeface="Arial" panose="020B0604020202020204" pitchFamily="34" charset="0"/>
                                    <a:cs typeface="Arial" panose="020B0604020202020204" pitchFamily="34" charset="0"/>
                                  </a:endParaRPr>
                                </a:p>
                                <a:p>
                                  <a:pPr algn="ctr"/>
                                  <a:endParaRPr lang="en-GB" sz="1100">
                                    <a:latin typeface="Arial" panose="020B0604020202020204" pitchFamily="34" charset="0"/>
                                    <a:cs typeface="Arial" panose="020B0604020202020204" pitchFamily="34" charset="0"/>
                                  </a:endParaRPr>
                                </a:p>
                                <a:p>
                                  <a:pPr algn="ctr"/>
                                  <a:endParaRPr lang="en-GB" sz="1100">
                                    <a:latin typeface="Arial" panose="020B0604020202020204" pitchFamily="34" charset="0"/>
                                    <a:cs typeface="Arial" panose="020B0604020202020204" pitchFamily="34" charset="0"/>
                                  </a:endParaRPr>
                                </a:p>
                                <a:p>
                                  <a:pPr algn="ctr"/>
                                  <a:endParaRPr lang="en-GB" sz="1100">
                                    <a:latin typeface="Arial" panose="020B0604020202020204" pitchFamily="34" charset="0"/>
                                    <a:cs typeface="Arial" panose="020B0604020202020204" pitchFamily="34" charset="0"/>
                                  </a:endParaRPr>
                                </a:p>
                                <a:p>
                                  <a:pPr algn="ctr"/>
                                  <a:endParaRPr lang="en-GB" sz="1100">
                                    <a:latin typeface="Arial" panose="020B0604020202020204" pitchFamily="34" charset="0"/>
                                    <a:cs typeface="Arial" panose="020B0604020202020204" pitchFamily="34" charset="0"/>
                                  </a:endParaRPr>
                                </a:p>
                              </p:txBody>
                            </p:sp>
                          </p:grpSp>
                          <p:sp>
                            <p:nvSpPr>
                              <p:cNvPr id="29" name="Rectangle: Rounded Corners 28">
                                <a:extLst>
                                  <a:ext uri="{FF2B5EF4-FFF2-40B4-BE49-F238E27FC236}">
                                    <a16:creationId xmlns:a16="http://schemas.microsoft.com/office/drawing/2014/main" id="{F506D7EF-AC70-25BF-E23B-023957B97B55}"/>
                                  </a:ext>
                                </a:extLst>
                              </p:cNvPr>
                              <p:cNvSpPr/>
                              <p:nvPr/>
                            </p:nvSpPr>
                            <p:spPr>
                              <a:xfrm>
                                <a:off x="2579886" y="5177341"/>
                                <a:ext cx="8230012" cy="1159965"/>
                              </a:xfrm>
                              <a:prstGeom prst="roundRect">
                                <a:avLst/>
                              </a:prstGeom>
                              <a:solidFill>
                                <a:srgbClr val="B1B8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r>
                                  <a:rPr lang="en-GB" sz="1100">
                                    <a:latin typeface="Arial" panose="020B0604020202020204" pitchFamily="34" charset="0"/>
                                    <a:cs typeface="Arial" panose="020B0604020202020204" pitchFamily="34" charset="0"/>
                                  </a:rPr>
                                  <a:t>Improved confidence to report hate crime.</a:t>
                                </a:r>
                              </a:p>
                              <a:p>
                                <a:pPr marL="171450" indent="-171450">
                                  <a:buFont typeface="Wingdings" panose="05000000000000000000" pitchFamily="2" charset="2"/>
                                  <a:buChar char="ü"/>
                                </a:pPr>
                                <a:r>
                                  <a:rPr lang="en-GB" sz="1100">
                                    <a:latin typeface="Arial" panose="020B0604020202020204" pitchFamily="34" charset="0"/>
                                    <a:cs typeface="Arial" panose="020B0604020202020204" pitchFamily="34" charset="0"/>
                                  </a:rPr>
                                  <a:t>Increased support for victims of hate crime.</a:t>
                                </a:r>
                              </a:p>
                              <a:p>
                                <a:pPr marL="171450" indent="-171450">
                                  <a:buFont typeface="Wingdings" panose="05000000000000000000" pitchFamily="2" charset="2"/>
                                  <a:buChar char="ü"/>
                                </a:pPr>
                                <a:r>
                                  <a:rPr lang="en-GB" sz="1100">
                                    <a:latin typeface="Arial" panose="020B0604020202020204" pitchFamily="34" charset="0"/>
                                    <a:cs typeface="Arial" panose="020B0604020202020204" pitchFamily="34" charset="0"/>
                                  </a:rPr>
                                  <a:t>Increased awareness of hate crime within communities.</a:t>
                                </a:r>
                              </a:p>
                              <a:p>
                                <a:pPr marL="171450" indent="-171450">
                                  <a:buFont typeface="Wingdings" panose="05000000000000000000" pitchFamily="2" charset="2"/>
                                  <a:buChar char="ü"/>
                                </a:pPr>
                                <a:r>
                                  <a:rPr lang="en-GB" sz="1100">
                                    <a:latin typeface="Arial" panose="020B0604020202020204" pitchFamily="34" charset="0"/>
                                    <a:cs typeface="Arial" panose="020B0604020202020204" pitchFamily="34" charset="0"/>
                                  </a:rPr>
                                  <a:t>Increased cohesion and resilience within local communities.</a:t>
                                </a:r>
                              </a:p>
                              <a:p>
                                <a:pPr marL="171450" indent="-171450">
                                  <a:buFont typeface="Wingdings" panose="05000000000000000000" pitchFamily="2" charset="2"/>
                                  <a:buChar char="ü"/>
                                </a:pPr>
                                <a:r>
                                  <a:rPr lang="en-GB" sz="1100" b="0">
                                    <a:solidFill>
                                      <a:schemeClr val="bg1"/>
                                    </a:solidFill>
                                    <a:latin typeface="Arial" panose="020B0604020202020204" pitchFamily="34" charset="0"/>
                                    <a:cs typeface="Arial" panose="020B0604020202020204" pitchFamily="34" charset="0"/>
                                  </a:rPr>
                                  <a:t>Increased community confidence to recognise, report and challenge hate and radicalisation.</a:t>
                                </a:r>
                              </a:p>
                              <a:p>
                                <a:pPr marL="171450" indent="-171450">
                                  <a:buFont typeface="Wingdings" panose="05000000000000000000" pitchFamily="2" charset="2"/>
                                  <a:buChar char="ü"/>
                                </a:pPr>
                                <a:r>
                                  <a:rPr lang="en-GB" sz="1100" b="0">
                                    <a:solidFill>
                                      <a:schemeClr val="bg1"/>
                                    </a:solidFill>
                                    <a:latin typeface="Arial" panose="020B0604020202020204" pitchFamily="34" charset="0"/>
                                    <a:cs typeface="Arial" panose="020B0604020202020204" pitchFamily="34" charset="0"/>
                                  </a:rPr>
                                  <a:t>Community organisations play an active role in keeping Camden safe from hate and radicalisation. </a:t>
                                </a:r>
                              </a:p>
                            </p:txBody>
                          </p:sp>
                        </p:grpSp>
                      </p:grpSp>
                    </p:grpSp>
                  </p:grpSp>
                </p:grpSp>
              </p:grpSp>
            </p:grpSp>
          </p:grpSp>
        </p:grpSp>
        <p:sp>
          <p:nvSpPr>
            <p:cNvPr id="10" name="Rectangle: Rounded Corners 9">
              <a:extLst>
                <a:ext uri="{FF2B5EF4-FFF2-40B4-BE49-F238E27FC236}">
                  <a16:creationId xmlns:a16="http://schemas.microsoft.com/office/drawing/2014/main" id="{09E00A79-EE5B-3B89-689F-31A6C3040339}"/>
                </a:ext>
              </a:extLst>
            </p:cNvPr>
            <p:cNvSpPr/>
            <p:nvPr/>
          </p:nvSpPr>
          <p:spPr>
            <a:xfrm>
              <a:off x="2562225" y="993174"/>
              <a:ext cx="1971730" cy="707495"/>
            </a:xfrm>
            <a:prstGeom prst="roundRect">
              <a:avLst/>
            </a:prstGeom>
            <a:solidFill>
              <a:srgbClr val="797E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latin typeface="Arial" panose="020B0604020202020204" pitchFamily="34" charset="0"/>
                  <a:cs typeface="Arial" panose="020B0604020202020204" pitchFamily="34" charset="0"/>
                </a:rPr>
                <a:t>Increase hate crime awareness</a:t>
              </a:r>
            </a:p>
          </p:txBody>
        </p:sp>
      </p:grpSp>
      <p:sp>
        <p:nvSpPr>
          <p:cNvPr id="39" name="Title 2">
            <a:extLst>
              <a:ext uri="{FF2B5EF4-FFF2-40B4-BE49-F238E27FC236}">
                <a16:creationId xmlns:a16="http://schemas.microsoft.com/office/drawing/2014/main" id="{939E2D15-0133-D1AC-A59B-8D3BF2EC92C0}"/>
              </a:ext>
            </a:extLst>
          </p:cNvPr>
          <p:cNvSpPr>
            <a:spLocks noGrp="1"/>
          </p:cNvSpPr>
          <p:nvPr>
            <p:ph type="title"/>
          </p:nvPr>
        </p:nvSpPr>
        <p:spPr>
          <a:xfrm rot="16200000">
            <a:off x="-2842920" y="3034263"/>
            <a:ext cx="6802358" cy="845117"/>
          </a:xfrm>
        </p:spPr>
        <p:txBody>
          <a:bodyPr/>
          <a:lstStyle/>
          <a:p>
            <a:pPr algn="ctr"/>
            <a:r>
              <a:rPr lang="en-GB" sz="2100">
                <a:solidFill>
                  <a:schemeClr val="bg1"/>
                </a:solidFill>
                <a:latin typeface="Arial" panose="020B0604020202020204" pitchFamily="34" charset="0"/>
                <a:cs typeface="Arial" panose="020B0604020202020204" pitchFamily="34" charset="0"/>
              </a:rPr>
              <a:t>Priority Four:  No Place for Hate </a:t>
            </a:r>
          </a:p>
        </p:txBody>
      </p:sp>
    </p:spTree>
    <p:extLst>
      <p:ext uri="{BB962C8B-B14F-4D97-AF65-F5344CB8AC3E}">
        <p14:creationId xmlns:p14="http://schemas.microsoft.com/office/powerpoint/2010/main" val="709565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CD7DA3-B2E6-0187-1139-D32FBD071072}"/>
              </a:ext>
            </a:extLst>
          </p:cNvPr>
          <p:cNvSpPr>
            <a:spLocks noGrp="1"/>
          </p:cNvSpPr>
          <p:nvPr>
            <p:ph type="sldNum" sz="quarter" idx="10"/>
          </p:nvPr>
        </p:nvSpPr>
        <p:spPr/>
        <p:txBody>
          <a:bodyPr/>
          <a:lstStyle/>
          <a:p>
            <a:fld id="{983CACB7-BD5B-E04E-9F7F-67AC39F2F8F1}" type="slidenum">
              <a:rPr lang="en-US" smtClean="0"/>
              <a:pPr/>
              <a:t>14</a:t>
            </a:fld>
            <a:endParaRPr lang="en-US"/>
          </a:p>
        </p:txBody>
      </p:sp>
      <p:sp>
        <p:nvSpPr>
          <p:cNvPr id="40" name="TextBox 39">
            <a:extLst>
              <a:ext uri="{FF2B5EF4-FFF2-40B4-BE49-F238E27FC236}">
                <a16:creationId xmlns:a16="http://schemas.microsoft.com/office/drawing/2014/main" id="{CD036C1D-A5DD-ACFB-CB29-58AD3F0EF7C1}"/>
              </a:ext>
            </a:extLst>
          </p:cNvPr>
          <p:cNvSpPr txBox="1"/>
          <p:nvPr/>
        </p:nvSpPr>
        <p:spPr>
          <a:xfrm rot="16200000">
            <a:off x="-2122961" y="3354233"/>
            <a:ext cx="4839454" cy="430887"/>
          </a:xfrm>
          <a:prstGeom prst="rect">
            <a:avLst/>
          </a:prstGeom>
          <a:noFill/>
        </p:spPr>
        <p:txBody>
          <a:bodyPr wrap="square">
            <a:spAutoFit/>
          </a:bodyPr>
          <a:lstStyle/>
          <a:p>
            <a:r>
              <a:rPr lang="en-GB" sz="2100" b="1">
                <a:solidFill>
                  <a:schemeClr val="bg1"/>
                </a:solidFill>
                <a:latin typeface="Arial" panose="020B0604020202020204" pitchFamily="34" charset="0"/>
                <a:cs typeface="Arial" panose="020B0604020202020204" pitchFamily="34" charset="0"/>
              </a:rPr>
              <a:t>Priority Five:  Antisocial Behaviour </a:t>
            </a:r>
          </a:p>
        </p:txBody>
      </p:sp>
      <p:grpSp>
        <p:nvGrpSpPr>
          <p:cNvPr id="5" name="Group 4">
            <a:extLst>
              <a:ext uri="{FF2B5EF4-FFF2-40B4-BE49-F238E27FC236}">
                <a16:creationId xmlns:a16="http://schemas.microsoft.com/office/drawing/2014/main" id="{ACC7E84F-E925-E82E-D4AA-0A08E4529DC5}"/>
              </a:ext>
            </a:extLst>
          </p:cNvPr>
          <p:cNvGrpSpPr/>
          <p:nvPr/>
        </p:nvGrpSpPr>
        <p:grpSpPr>
          <a:xfrm>
            <a:off x="921047" y="234896"/>
            <a:ext cx="9833442" cy="6055245"/>
            <a:chOff x="976456" y="282061"/>
            <a:chExt cx="9833442" cy="6055245"/>
          </a:xfrm>
        </p:grpSpPr>
        <p:sp>
          <p:nvSpPr>
            <p:cNvPr id="6" name="Rectangle: Rounded Corners 5">
              <a:extLst>
                <a:ext uri="{FF2B5EF4-FFF2-40B4-BE49-F238E27FC236}">
                  <a16:creationId xmlns:a16="http://schemas.microsoft.com/office/drawing/2014/main" id="{B4F09866-4F1A-B498-6235-2C2CAA585229}"/>
                </a:ext>
              </a:extLst>
            </p:cNvPr>
            <p:cNvSpPr/>
            <p:nvPr/>
          </p:nvSpPr>
          <p:spPr>
            <a:xfrm>
              <a:off x="4641969" y="993174"/>
              <a:ext cx="1971730" cy="707495"/>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latin typeface="Arial" panose="020B0604020202020204" pitchFamily="34" charset="0"/>
                  <a:cs typeface="Arial" panose="020B0604020202020204" pitchFamily="34" charset="0"/>
                </a:rPr>
                <a:t>Refine policy and improve procedure</a:t>
              </a:r>
            </a:p>
          </p:txBody>
        </p:sp>
        <p:sp>
          <p:nvSpPr>
            <p:cNvPr id="7" name="Rectangle: Rounded Corners 6">
              <a:extLst>
                <a:ext uri="{FF2B5EF4-FFF2-40B4-BE49-F238E27FC236}">
                  <a16:creationId xmlns:a16="http://schemas.microsoft.com/office/drawing/2014/main" id="{197237E3-2F65-29E4-EA56-46A917957D04}"/>
                </a:ext>
              </a:extLst>
            </p:cNvPr>
            <p:cNvSpPr/>
            <p:nvPr/>
          </p:nvSpPr>
          <p:spPr>
            <a:xfrm>
              <a:off x="6721713" y="993174"/>
              <a:ext cx="1971730" cy="707495"/>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2"/>
                  </a:solidFill>
                  <a:latin typeface="Arial" panose="020B0604020202020204" pitchFamily="34" charset="0"/>
                  <a:cs typeface="Arial" panose="020B0604020202020204" pitchFamily="34" charset="0"/>
                </a:rPr>
                <a:t>Enable effective enforcement</a:t>
              </a:r>
            </a:p>
          </p:txBody>
        </p:sp>
        <p:sp>
          <p:nvSpPr>
            <p:cNvPr id="8" name="Rectangle: Rounded Corners 7">
              <a:extLst>
                <a:ext uri="{FF2B5EF4-FFF2-40B4-BE49-F238E27FC236}">
                  <a16:creationId xmlns:a16="http://schemas.microsoft.com/office/drawing/2014/main" id="{3A901BC0-EB2E-22B7-3B7C-08E270B819DB}"/>
                </a:ext>
              </a:extLst>
            </p:cNvPr>
            <p:cNvSpPr/>
            <p:nvPr/>
          </p:nvSpPr>
          <p:spPr>
            <a:xfrm>
              <a:off x="8801457" y="993174"/>
              <a:ext cx="1971730" cy="707495"/>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2"/>
                  </a:solidFill>
                  <a:latin typeface="Arial" panose="020B0604020202020204" pitchFamily="34" charset="0"/>
                  <a:cs typeface="Arial" panose="020B0604020202020204" pitchFamily="34" charset="0"/>
                </a:rPr>
                <a:t>Improve support for communities</a:t>
              </a:r>
            </a:p>
          </p:txBody>
        </p:sp>
        <p:grpSp>
          <p:nvGrpSpPr>
            <p:cNvPr id="9" name="Group 8">
              <a:extLst>
                <a:ext uri="{FF2B5EF4-FFF2-40B4-BE49-F238E27FC236}">
                  <a16:creationId xmlns:a16="http://schemas.microsoft.com/office/drawing/2014/main" id="{63151566-FC74-4132-065E-2862EEF8EB01}"/>
                </a:ext>
              </a:extLst>
            </p:cNvPr>
            <p:cNvGrpSpPr/>
            <p:nvPr/>
          </p:nvGrpSpPr>
          <p:grpSpPr>
            <a:xfrm>
              <a:off x="976456" y="282061"/>
              <a:ext cx="9833442" cy="6055245"/>
              <a:chOff x="976456" y="282061"/>
              <a:chExt cx="9833442" cy="6055245"/>
            </a:xfrm>
          </p:grpSpPr>
          <p:sp>
            <p:nvSpPr>
              <p:cNvPr id="11" name="TextBox 10">
                <a:extLst>
                  <a:ext uri="{FF2B5EF4-FFF2-40B4-BE49-F238E27FC236}">
                    <a16:creationId xmlns:a16="http://schemas.microsoft.com/office/drawing/2014/main" id="{6C51127D-C868-B591-CE55-23E7603DDBE8}"/>
                  </a:ext>
                </a:extLst>
              </p:cNvPr>
              <p:cNvSpPr txBox="1"/>
              <p:nvPr/>
            </p:nvSpPr>
            <p:spPr>
              <a:xfrm>
                <a:off x="1192847" y="5307266"/>
                <a:ext cx="1452847" cy="3139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Tx/>
                  <a:buSzTx/>
                  <a:tabLst/>
                </a:pPr>
                <a:r>
                  <a:rPr lang="en-GB" sz="1600" b="1">
                    <a:solidFill>
                      <a:schemeClr val="accent6"/>
                    </a:solidFill>
                    <a:latin typeface="Arial" panose="020B0604020202020204" pitchFamily="34" charset="0"/>
                    <a:cs typeface="Arial" panose="020B0604020202020204" pitchFamily="34" charset="0"/>
                  </a:rPr>
                  <a:t>Outcomes</a:t>
                </a:r>
                <a:endParaRPr kumimoji="0" lang="en-GB" sz="1600" b="1"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C0267410-EF5F-83F1-A00E-95DD6814BBDD}"/>
                  </a:ext>
                </a:extLst>
              </p:cNvPr>
              <p:cNvGrpSpPr/>
              <p:nvPr/>
            </p:nvGrpSpPr>
            <p:grpSpPr>
              <a:xfrm>
                <a:off x="976456" y="282061"/>
                <a:ext cx="9833442" cy="6055245"/>
                <a:chOff x="976456" y="282061"/>
                <a:chExt cx="9833442" cy="6055245"/>
              </a:xfrm>
            </p:grpSpPr>
            <p:sp>
              <p:nvSpPr>
                <p:cNvPr id="13" name="TextBox 12">
                  <a:extLst>
                    <a:ext uri="{FF2B5EF4-FFF2-40B4-BE49-F238E27FC236}">
                      <a16:creationId xmlns:a16="http://schemas.microsoft.com/office/drawing/2014/main" id="{6CFC8D87-3771-6DAD-C316-1F4917BA2CB1}"/>
                    </a:ext>
                  </a:extLst>
                </p:cNvPr>
                <p:cNvSpPr txBox="1"/>
                <p:nvPr/>
              </p:nvSpPr>
              <p:spPr>
                <a:xfrm>
                  <a:off x="1192847" y="1918936"/>
                  <a:ext cx="1452847" cy="3139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Tx/>
                    <a:buSzTx/>
                    <a:tabLst/>
                  </a:pPr>
                  <a:r>
                    <a:rPr kumimoji="0" lang="en-GB" sz="1600" b="1"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rPr>
                    <a:t>Strategy</a:t>
                  </a:r>
                </a:p>
              </p:txBody>
            </p:sp>
            <p:grpSp>
              <p:nvGrpSpPr>
                <p:cNvPr id="14" name="Group 13">
                  <a:extLst>
                    <a:ext uri="{FF2B5EF4-FFF2-40B4-BE49-F238E27FC236}">
                      <a16:creationId xmlns:a16="http://schemas.microsoft.com/office/drawing/2014/main" id="{D566A978-8C20-9F8A-8AC7-EC18AB1BF8C8}"/>
                    </a:ext>
                  </a:extLst>
                </p:cNvPr>
                <p:cNvGrpSpPr/>
                <p:nvPr/>
              </p:nvGrpSpPr>
              <p:grpSpPr>
                <a:xfrm>
                  <a:off x="976456" y="282061"/>
                  <a:ext cx="9833442" cy="6055245"/>
                  <a:chOff x="976456" y="282061"/>
                  <a:chExt cx="9833442" cy="6055245"/>
                </a:xfrm>
              </p:grpSpPr>
              <p:sp>
                <p:nvSpPr>
                  <p:cNvPr id="15" name="TextBox 14">
                    <a:extLst>
                      <a:ext uri="{FF2B5EF4-FFF2-40B4-BE49-F238E27FC236}">
                        <a16:creationId xmlns:a16="http://schemas.microsoft.com/office/drawing/2014/main" id="{00F0DC8E-0701-FCC4-0148-1CC7954FFF0D}"/>
                      </a:ext>
                    </a:extLst>
                  </p:cNvPr>
                  <p:cNvSpPr txBox="1"/>
                  <p:nvPr/>
                </p:nvSpPr>
                <p:spPr>
                  <a:xfrm>
                    <a:off x="1192847" y="1131468"/>
                    <a:ext cx="1452847" cy="3139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Tx/>
                      <a:buSzTx/>
                      <a:tabLst/>
                    </a:pPr>
                    <a:r>
                      <a:rPr kumimoji="0" lang="en-GB" sz="1600" b="1"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rPr>
                      <a:t>Objectives</a:t>
                    </a:r>
                  </a:p>
                </p:txBody>
              </p:sp>
              <p:grpSp>
                <p:nvGrpSpPr>
                  <p:cNvPr id="16" name="Group 15">
                    <a:extLst>
                      <a:ext uri="{FF2B5EF4-FFF2-40B4-BE49-F238E27FC236}">
                        <a16:creationId xmlns:a16="http://schemas.microsoft.com/office/drawing/2014/main" id="{D770F253-B08C-EE65-EE1D-697C0FF56135}"/>
                      </a:ext>
                    </a:extLst>
                  </p:cNvPr>
                  <p:cNvGrpSpPr/>
                  <p:nvPr/>
                </p:nvGrpSpPr>
                <p:grpSpPr>
                  <a:xfrm>
                    <a:off x="976456" y="282061"/>
                    <a:ext cx="9833442" cy="6055245"/>
                    <a:chOff x="976456" y="282061"/>
                    <a:chExt cx="9833442" cy="6055245"/>
                  </a:xfrm>
                </p:grpSpPr>
                <p:sp>
                  <p:nvSpPr>
                    <p:cNvPr id="17" name="TextBox 16">
                      <a:extLst>
                        <a:ext uri="{FF2B5EF4-FFF2-40B4-BE49-F238E27FC236}">
                          <a16:creationId xmlns:a16="http://schemas.microsoft.com/office/drawing/2014/main" id="{D0166040-F0D9-5983-CD72-7FC6500ACF19}"/>
                        </a:ext>
                      </a:extLst>
                    </p:cNvPr>
                    <p:cNvSpPr txBox="1"/>
                    <p:nvPr/>
                  </p:nvSpPr>
                  <p:spPr>
                    <a:xfrm>
                      <a:off x="1192847" y="425529"/>
                      <a:ext cx="1603429" cy="3139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Tx/>
                        <a:buSzTx/>
                        <a:tabLst/>
                      </a:pPr>
                      <a:r>
                        <a:rPr kumimoji="0" lang="en-GB" sz="1600" b="1"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rPr>
                        <a:t>Vision</a:t>
                      </a:r>
                    </a:p>
                  </p:txBody>
                </p:sp>
                <p:grpSp>
                  <p:nvGrpSpPr>
                    <p:cNvPr id="18" name="Group 17">
                      <a:extLst>
                        <a:ext uri="{FF2B5EF4-FFF2-40B4-BE49-F238E27FC236}">
                          <a16:creationId xmlns:a16="http://schemas.microsoft.com/office/drawing/2014/main" id="{709474A1-9955-F7BE-8E0A-4482BCF7A1B3}"/>
                        </a:ext>
                      </a:extLst>
                    </p:cNvPr>
                    <p:cNvGrpSpPr/>
                    <p:nvPr/>
                  </p:nvGrpSpPr>
                  <p:grpSpPr>
                    <a:xfrm>
                      <a:off x="976456" y="282061"/>
                      <a:ext cx="9833442" cy="6055245"/>
                      <a:chOff x="976456" y="282061"/>
                      <a:chExt cx="9833442" cy="6055245"/>
                    </a:xfrm>
                  </p:grpSpPr>
                  <p:sp>
                    <p:nvSpPr>
                      <p:cNvPr id="19" name="Rectangle: Rounded Corners 18">
                        <a:extLst>
                          <a:ext uri="{FF2B5EF4-FFF2-40B4-BE49-F238E27FC236}">
                            <a16:creationId xmlns:a16="http://schemas.microsoft.com/office/drawing/2014/main" id="{108B2091-BAA4-733A-D874-C2DE43A081D4}"/>
                          </a:ext>
                        </a:extLst>
                      </p:cNvPr>
                      <p:cNvSpPr/>
                      <p:nvPr/>
                    </p:nvSpPr>
                    <p:spPr>
                      <a:xfrm>
                        <a:off x="1009106" y="5179294"/>
                        <a:ext cx="2680167" cy="584787"/>
                      </a:xfrm>
                      <a:prstGeom prst="roundRect">
                        <a:avLst/>
                      </a:prstGeom>
                      <a:noFill/>
                      <a:ln w="6350">
                        <a:solidFill>
                          <a:schemeClr val="accent6"/>
                        </a:solidFill>
                      </a:ln>
                    </p:spPr>
                    <p:style>
                      <a:lnRef idx="3">
                        <a:schemeClr val="lt1"/>
                      </a:lnRef>
                      <a:fillRef idx="1">
                        <a:schemeClr val="accent1"/>
                      </a:fillRef>
                      <a:effectRef idx="1">
                        <a:schemeClr val="accent1"/>
                      </a:effectRef>
                      <a:fontRef idx="minor">
                        <a:schemeClr val="lt1"/>
                      </a:fontRef>
                    </p:style>
                    <p:txBody>
                      <a:bodyPr rtlCol="0" anchor="ctr"/>
                      <a:lstStyle/>
                      <a:p>
                        <a:endParaRPr lang="en-GB" sz="1600" b="1">
                          <a:solidFill>
                            <a:schemeClr val="accent1"/>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90D87CF5-4149-8C6D-02F8-BFD2586A27F6}"/>
                          </a:ext>
                        </a:extLst>
                      </p:cNvPr>
                      <p:cNvGrpSpPr/>
                      <p:nvPr/>
                    </p:nvGrpSpPr>
                    <p:grpSpPr>
                      <a:xfrm>
                        <a:off x="976456" y="282061"/>
                        <a:ext cx="9833442" cy="6055245"/>
                        <a:chOff x="976456" y="282061"/>
                        <a:chExt cx="9833442" cy="6055245"/>
                      </a:xfrm>
                    </p:grpSpPr>
                    <p:sp>
                      <p:nvSpPr>
                        <p:cNvPr id="21" name="Rectangle: Rounded Corners 20">
                          <a:extLst>
                            <a:ext uri="{FF2B5EF4-FFF2-40B4-BE49-F238E27FC236}">
                              <a16:creationId xmlns:a16="http://schemas.microsoft.com/office/drawing/2014/main" id="{7988FCEF-75CB-9823-3085-8557357BCE8D}"/>
                            </a:ext>
                          </a:extLst>
                        </p:cNvPr>
                        <p:cNvSpPr/>
                        <p:nvPr/>
                      </p:nvSpPr>
                      <p:spPr>
                        <a:xfrm>
                          <a:off x="976456" y="1789199"/>
                          <a:ext cx="2680167" cy="584787"/>
                        </a:xfrm>
                        <a:prstGeom prst="roundRect">
                          <a:avLst/>
                        </a:prstGeom>
                        <a:noFill/>
                        <a:ln w="6350">
                          <a:solidFill>
                            <a:schemeClr val="accent6"/>
                          </a:solidFill>
                        </a:ln>
                      </p:spPr>
                      <p:style>
                        <a:lnRef idx="3">
                          <a:schemeClr val="lt1"/>
                        </a:lnRef>
                        <a:fillRef idx="1">
                          <a:schemeClr val="accent1"/>
                        </a:fillRef>
                        <a:effectRef idx="1">
                          <a:schemeClr val="accent1"/>
                        </a:effectRef>
                        <a:fontRef idx="minor">
                          <a:schemeClr val="lt1"/>
                        </a:fontRef>
                      </p:style>
                      <p:txBody>
                        <a:bodyPr rtlCol="0" anchor="ctr"/>
                        <a:lstStyle/>
                        <a:p>
                          <a:endParaRPr lang="en-GB" sz="1600" b="1">
                            <a:solidFill>
                              <a:schemeClr val="accent1"/>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DC2F686A-4759-8629-7375-BFAE4BB39956}"/>
                            </a:ext>
                          </a:extLst>
                        </p:cNvPr>
                        <p:cNvGrpSpPr/>
                        <p:nvPr/>
                      </p:nvGrpSpPr>
                      <p:grpSpPr>
                        <a:xfrm>
                          <a:off x="976456" y="282061"/>
                          <a:ext cx="9833442" cy="6055245"/>
                          <a:chOff x="976456" y="282061"/>
                          <a:chExt cx="9833442" cy="6055245"/>
                        </a:xfrm>
                      </p:grpSpPr>
                      <p:sp>
                        <p:nvSpPr>
                          <p:cNvPr id="23" name="Rectangle: Rounded Corners 22">
                            <a:extLst>
                              <a:ext uri="{FF2B5EF4-FFF2-40B4-BE49-F238E27FC236}">
                                <a16:creationId xmlns:a16="http://schemas.microsoft.com/office/drawing/2014/main" id="{ACE629F6-F431-73FB-5313-DDD9C4D8479F}"/>
                              </a:ext>
                            </a:extLst>
                          </p:cNvPr>
                          <p:cNvSpPr/>
                          <p:nvPr/>
                        </p:nvSpPr>
                        <p:spPr>
                          <a:xfrm>
                            <a:off x="976456" y="998449"/>
                            <a:ext cx="2680167" cy="584787"/>
                          </a:xfrm>
                          <a:prstGeom prst="roundRect">
                            <a:avLst/>
                          </a:prstGeom>
                          <a:noFill/>
                          <a:ln w="6350">
                            <a:solidFill>
                              <a:schemeClr val="accent6"/>
                            </a:solidFill>
                          </a:ln>
                        </p:spPr>
                        <p:style>
                          <a:lnRef idx="3">
                            <a:schemeClr val="lt1"/>
                          </a:lnRef>
                          <a:fillRef idx="1">
                            <a:schemeClr val="accent1"/>
                          </a:fillRef>
                          <a:effectRef idx="1">
                            <a:schemeClr val="accent1"/>
                          </a:effectRef>
                          <a:fontRef idx="minor">
                            <a:schemeClr val="lt1"/>
                          </a:fontRef>
                        </p:style>
                        <p:txBody>
                          <a:bodyPr rtlCol="0" anchor="ctr"/>
                          <a:lstStyle/>
                          <a:p>
                            <a:endParaRPr lang="en-GB" sz="1600" b="1">
                              <a:solidFill>
                                <a:schemeClr val="accent1"/>
                              </a:solidFill>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F9BE88CA-EFD9-6064-B144-DB7787FF9638}"/>
                              </a:ext>
                            </a:extLst>
                          </p:cNvPr>
                          <p:cNvGrpSpPr/>
                          <p:nvPr/>
                        </p:nvGrpSpPr>
                        <p:grpSpPr>
                          <a:xfrm>
                            <a:off x="976456" y="282061"/>
                            <a:ext cx="9833442" cy="6055245"/>
                            <a:chOff x="976456" y="282061"/>
                            <a:chExt cx="9833442" cy="6055245"/>
                          </a:xfrm>
                        </p:grpSpPr>
                        <p:sp>
                          <p:nvSpPr>
                            <p:cNvPr id="25" name="Rectangle: Rounded Corners 24">
                              <a:extLst>
                                <a:ext uri="{FF2B5EF4-FFF2-40B4-BE49-F238E27FC236}">
                                  <a16:creationId xmlns:a16="http://schemas.microsoft.com/office/drawing/2014/main" id="{3FBDFA2E-3A96-5A79-6520-9DC5E0D41FCE}"/>
                                </a:ext>
                              </a:extLst>
                            </p:cNvPr>
                            <p:cNvSpPr/>
                            <p:nvPr/>
                          </p:nvSpPr>
                          <p:spPr>
                            <a:xfrm>
                              <a:off x="976456" y="284770"/>
                              <a:ext cx="2680167" cy="584787"/>
                            </a:xfrm>
                            <a:prstGeom prst="roundRect">
                              <a:avLst/>
                            </a:prstGeom>
                            <a:noFill/>
                            <a:ln w="6350">
                              <a:solidFill>
                                <a:schemeClr val="accent6"/>
                              </a:solidFill>
                            </a:ln>
                          </p:spPr>
                          <p:style>
                            <a:lnRef idx="3">
                              <a:schemeClr val="lt1"/>
                            </a:lnRef>
                            <a:fillRef idx="1">
                              <a:schemeClr val="accent1"/>
                            </a:fillRef>
                            <a:effectRef idx="1">
                              <a:schemeClr val="accent1"/>
                            </a:effectRef>
                            <a:fontRef idx="minor">
                              <a:schemeClr val="lt1"/>
                            </a:fontRef>
                          </p:style>
                          <p:txBody>
                            <a:bodyPr rtlCol="0" anchor="ctr"/>
                            <a:lstStyle/>
                            <a:p>
                              <a:endParaRPr lang="en-GB" sz="1600" b="1">
                                <a:solidFill>
                                  <a:schemeClr val="accent1"/>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2040246F-6C69-45FD-9904-77A4B2BE62FF}"/>
                                </a:ext>
                              </a:extLst>
                            </p:cNvPr>
                            <p:cNvGrpSpPr/>
                            <p:nvPr/>
                          </p:nvGrpSpPr>
                          <p:grpSpPr>
                            <a:xfrm>
                              <a:off x="1455523" y="282061"/>
                              <a:ext cx="9354375" cy="6055245"/>
                              <a:chOff x="1455523" y="282061"/>
                              <a:chExt cx="9354375" cy="6055245"/>
                            </a:xfrm>
                          </p:grpSpPr>
                          <p:grpSp>
                            <p:nvGrpSpPr>
                              <p:cNvPr id="27" name="Group 26">
                                <a:extLst>
                                  <a:ext uri="{FF2B5EF4-FFF2-40B4-BE49-F238E27FC236}">
                                    <a16:creationId xmlns:a16="http://schemas.microsoft.com/office/drawing/2014/main" id="{37556A42-847D-0FDD-24DE-045EBC524ED5}"/>
                                  </a:ext>
                                </a:extLst>
                              </p:cNvPr>
                              <p:cNvGrpSpPr/>
                              <p:nvPr/>
                            </p:nvGrpSpPr>
                            <p:grpSpPr>
                              <a:xfrm>
                                <a:off x="1455523" y="282061"/>
                                <a:ext cx="9354375" cy="2130184"/>
                                <a:chOff x="1011340" y="464871"/>
                                <a:chExt cx="9354375" cy="2130184"/>
                              </a:xfrm>
                            </p:grpSpPr>
                            <p:grpSp>
                              <p:nvGrpSpPr>
                                <p:cNvPr id="34" name="Group 33">
                                  <a:extLst>
                                    <a:ext uri="{FF2B5EF4-FFF2-40B4-BE49-F238E27FC236}">
                                      <a16:creationId xmlns:a16="http://schemas.microsoft.com/office/drawing/2014/main" id="{4488632F-C58A-629D-7D5F-256981C13C15}"/>
                                    </a:ext>
                                  </a:extLst>
                                </p:cNvPr>
                                <p:cNvGrpSpPr/>
                                <p:nvPr/>
                              </p:nvGrpSpPr>
                              <p:grpSpPr>
                                <a:xfrm>
                                  <a:off x="1011340" y="464871"/>
                                  <a:ext cx="9354375" cy="600869"/>
                                  <a:chOff x="1011340" y="464871"/>
                                  <a:chExt cx="9354375" cy="600869"/>
                                </a:xfrm>
                              </p:grpSpPr>
                              <p:sp>
                                <p:nvSpPr>
                                  <p:cNvPr id="70" name="Rectangle: Rounded Corners 69">
                                    <a:extLst>
                                      <a:ext uri="{FF2B5EF4-FFF2-40B4-BE49-F238E27FC236}">
                                        <a16:creationId xmlns:a16="http://schemas.microsoft.com/office/drawing/2014/main" id="{8B09F85A-55BC-9CD1-54BB-784C44E99D5D}"/>
                                      </a:ext>
                                    </a:extLst>
                                  </p:cNvPr>
                                  <p:cNvSpPr/>
                                  <p:nvPr/>
                                </p:nvSpPr>
                                <p:spPr>
                                  <a:xfrm>
                                    <a:off x="2135703" y="464871"/>
                                    <a:ext cx="8230012" cy="600869"/>
                                  </a:xfrm>
                                  <a:prstGeom prst="roundRect">
                                    <a:avLst/>
                                  </a:prstGeom>
                                  <a:solidFill>
                                    <a:srgbClr val="7F294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GB" sz="1300" b="1">
                                        <a:solidFill>
                                          <a:schemeClr val="bg1"/>
                                        </a:solidFill>
                                        <a:latin typeface="Arial" panose="020B0604020202020204" pitchFamily="34" charset="0"/>
                                        <a:cs typeface="Arial" panose="020B0604020202020204" pitchFamily="34" charset="0"/>
                                      </a:rPr>
                                      <a:t>To decrease antisocial behaviour and reduce the impact on individuals and communities</a:t>
                                    </a:r>
                                  </a:p>
                                </p:txBody>
                              </p:sp>
                              <p:sp>
                                <p:nvSpPr>
                                  <p:cNvPr id="71" name="Rectangle: Rounded Corners 70">
                                    <a:extLst>
                                      <a:ext uri="{FF2B5EF4-FFF2-40B4-BE49-F238E27FC236}">
                                        <a16:creationId xmlns:a16="http://schemas.microsoft.com/office/drawing/2014/main" id="{0188A847-D1BB-A56E-49C2-78CCAF29F70B}"/>
                                      </a:ext>
                                    </a:extLst>
                                  </p:cNvPr>
                                  <p:cNvSpPr/>
                                  <p:nvPr/>
                                </p:nvSpPr>
                                <p:spPr>
                                  <a:xfrm>
                                    <a:off x="1011340" y="466901"/>
                                    <a:ext cx="8617679" cy="577019"/>
                                  </a:xfrm>
                                  <a:prstGeom prst="roundRect">
                                    <a:avLst/>
                                  </a:prstGeom>
                                  <a:noFill/>
                                  <a:ln w="3175">
                                    <a:noFill/>
                                  </a:ln>
                                </p:spPr>
                                <p:style>
                                  <a:lnRef idx="3">
                                    <a:schemeClr val="lt1"/>
                                  </a:lnRef>
                                  <a:fillRef idx="1">
                                    <a:schemeClr val="accent1"/>
                                  </a:fillRef>
                                  <a:effectRef idx="1">
                                    <a:schemeClr val="accent1"/>
                                  </a:effectRef>
                                  <a:fontRef idx="minor">
                                    <a:schemeClr val="lt1"/>
                                  </a:fontRef>
                                </p:style>
                                <p:txBody>
                                  <a:bodyPr rtlCol="0" anchor="ctr"/>
                                  <a:lstStyle/>
                                  <a:p>
                                    <a:endParaRPr lang="en-GB" sz="1400" b="1">
                                      <a:solidFill>
                                        <a:schemeClr val="tx1"/>
                                      </a:solidFill>
                                    </a:endParaRPr>
                                  </a:p>
                                  <a:p>
                                    <a:pPr algn="l"/>
                                    <a:endParaRPr lang="en-GB" sz="1100">
                                      <a:solidFill>
                                        <a:schemeClr val="bg1"/>
                                      </a:solidFill>
                                      <a:latin typeface="Arial" panose="020B0604020202020204" pitchFamily="34" charset="0"/>
                                      <a:cs typeface="Arial" panose="020B0604020202020204" pitchFamily="34" charset="0"/>
                                    </a:endParaRPr>
                                  </a:p>
                                </p:txBody>
                              </p:sp>
                            </p:grpSp>
                            <p:sp>
                              <p:nvSpPr>
                                <p:cNvPr id="35" name="Rectangle: Rounded Corners 34">
                                  <a:extLst>
                                    <a:ext uri="{FF2B5EF4-FFF2-40B4-BE49-F238E27FC236}">
                                      <a16:creationId xmlns:a16="http://schemas.microsoft.com/office/drawing/2014/main" id="{9309AFEA-270D-2AB4-CC18-48CCF7F81B50}"/>
                                    </a:ext>
                                  </a:extLst>
                                </p:cNvPr>
                                <p:cNvSpPr/>
                                <p:nvPr/>
                              </p:nvSpPr>
                              <p:spPr>
                                <a:xfrm>
                                  <a:off x="1011340" y="1163837"/>
                                  <a:ext cx="1722036" cy="577019"/>
                                </a:xfrm>
                                <a:prstGeom prst="roundRect">
                                  <a:avLst/>
                                </a:prstGeom>
                                <a:noFill/>
                                <a:ln w="3175">
                                  <a:noFill/>
                                </a:ln>
                              </p:spPr>
                              <p:style>
                                <a:lnRef idx="3">
                                  <a:schemeClr val="lt1"/>
                                </a:lnRef>
                                <a:fillRef idx="1">
                                  <a:schemeClr val="accent1"/>
                                </a:fillRef>
                                <a:effectRef idx="1">
                                  <a:schemeClr val="accent1"/>
                                </a:effectRef>
                                <a:fontRef idx="minor">
                                  <a:schemeClr val="lt1"/>
                                </a:fontRef>
                              </p:style>
                              <p:txBody>
                                <a:bodyPr rtlCol="0" anchor="ctr"/>
                                <a:lstStyle/>
                                <a:p>
                                  <a:endParaRPr lang="en-GB" sz="1400" b="1">
                                    <a:solidFill>
                                      <a:schemeClr val="tx1"/>
                                    </a:solidFill>
                                  </a:endParaRPr>
                                </a:p>
                                <a:p>
                                  <a:pPr algn="l"/>
                                  <a:endParaRPr lang="en-GB" sz="1100">
                                    <a:solidFill>
                                      <a:schemeClr val="bg1"/>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26F03364-778C-9E94-34BD-2554D02568C7}"/>
                                    </a:ext>
                                  </a:extLst>
                                </p:cNvPr>
                                <p:cNvSpPr/>
                                <p:nvPr/>
                              </p:nvSpPr>
                              <p:spPr>
                                <a:xfrm>
                                  <a:off x="1011340" y="2018036"/>
                                  <a:ext cx="2233750" cy="577019"/>
                                </a:xfrm>
                                <a:prstGeom prst="roundRect">
                                  <a:avLst/>
                                </a:prstGeom>
                                <a:noFill/>
                                <a:ln w="3175">
                                  <a:noFill/>
                                </a:ln>
                              </p:spPr>
                              <p:style>
                                <a:lnRef idx="3">
                                  <a:schemeClr val="lt1"/>
                                </a:lnRef>
                                <a:fillRef idx="1">
                                  <a:schemeClr val="accent1"/>
                                </a:fillRef>
                                <a:effectRef idx="1">
                                  <a:schemeClr val="accent1"/>
                                </a:effectRef>
                                <a:fontRef idx="minor">
                                  <a:schemeClr val="lt1"/>
                                </a:fontRef>
                              </p:style>
                              <p:txBody>
                                <a:bodyPr rtlCol="0" anchor="ctr"/>
                                <a:lstStyle/>
                                <a:p>
                                  <a:endParaRPr lang="en-GB" sz="1400" b="1">
                                    <a:solidFill>
                                      <a:schemeClr val="tx1"/>
                                    </a:solidFill>
                                  </a:endParaRPr>
                                </a:p>
                                <a:p>
                                  <a:pPr algn="l"/>
                                  <a:endParaRPr lang="en-GB" sz="1100">
                                    <a:solidFill>
                                      <a:schemeClr val="bg1"/>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701C4DEF-7C66-FA7B-9A6D-C03F0145F84E}"/>
                                  </a:ext>
                                </a:extLst>
                              </p:cNvPr>
                              <p:cNvGrpSpPr/>
                              <p:nvPr/>
                            </p:nvGrpSpPr>
                            <p:grpSpPr>
                              <a:xfrm>
                                <a:off x="2562225" y="1777924"/>
                                <a:ext cx="8210962" cy="3310205"/>
                                <a:chOff x="2562225" y="1777924"/>
                                <a:chExt cx="8210962" cy="3310205"/>
                              </a:xfrm>
                            </p:grpSpPr>
                            <p:sp>
                              <p:nvSpPr>
                                <p:cNvPr id="30" name="Rectangle: Rounded Corners 29">
                                  <a:extLst>
                                    <a:ext uri="{FF2B5EF4-FFF2-40B4-BE49-F238E27FC236}">
                                      <a16:creationId xmlns:a16="http://schemas.microsoft.com/office/drawing/2014/main" id="{6F934A3A-84CE-2E75-8216-835BB3522C1E}"/>
                                    </a:ext>
                                  </a:extLst>
                                </p:cNvPr>
                                <p:cNvSpPr/>
                                <p:nvPr/>
                              </p:nvSpPr>
                              <p:spPr>
                                <a:xfrm>
                                  <a:off x="6721713" y="1777924"/>
                                  <a:ext cx="1971730" cy="3310205"/>
                                </a:xfrm>
                                <a:prstGeom prst="roundRect">
                                  <a:avLst/>
                                </a:prstGeom>
                                <a:solidFill>
                                  <a:srgbClr val="CA5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050" dirty="0">
                                      <a:latin typeface="Arial" panose="020B0604020202020204" pitchFamily="34" charset="0"/>
                                      <a:cs typeface="Arial" panose="020B0604020202020204" pitchFamily="34" charset="0"/>
                                    </a:rPr>
                                    <a:t>Utilise a range of interventions, including enforcement, to reduce harm and impact on communities and individuals.</a:t>
                                  </a:r>
                                </a:p>
                                <a:p>
                                  <a:pPr algn="ctr"/>
                                  <a:endParaRPr lang="en-GB" sz="1050" dirty="0">
                                    <a:latin typeface="Arial" panose="020B0604020202020204" pitchFamily="34" charset="0"/>
                                    <a:cs typeface="Arial" panose="020B0604020202020204" pitchFamily="34" charset="0"/>
                                  </a:endParaRPr>
                                </a:p>
                                <a:p>
                                  <a:pPr algn="ctr">
                                    <a:lnSpc>
                                      <a:spcPct val="107000"/>
                                    </a:lnSpc>
                                  </a:pPr>
                                  <a:r>
                                    <a:rPr lang="en-GB" sz="1050" dirty="0">
                                      <a:solidFill>
                                        <a:schemeClr val="bg1"/>
                                      </a:solidFill>
                                      <a:effectLst/>
                                      <a:latin typeface="Arial" panose="020B0604020202020204" pitchFamily="34" charset="0"/>
                                      <a:ea typeface="Calibri" panose="020F0502020204030204" pitchFamily="34" charset="0"/>
                                      <a:cs typeface="Arial" panose="020B0604020202020204" pitchFamily="34" charset="0"/>
                                    </a:rPr>
                                    <a:t>Trained workforce able to effectively implement interventions to reduce </a:t>
                                  </a:r>
                                  <a:r>
                                    <a:rPr lang="en-GB" sz="1050" dirty="0">
                                      <a:solidFill>
                                        <a:schemeClr val="bg1"/>
                                      </a:solidFill>
                                      <a:effectLst/>
                                      <a:latin typeface="Arial" panose="020B0604020202020204" pitchFamily="34" charset="0"/>
                                      <a:cs typeface="Arial" panose="020B0604020202020204" pitchFamily="34" charset="0"/>
                                    </a:rPr>
                                    <a:t>levels of street drinking, drug use, environmental damage and associated behaviour. </a:t>
                                  </a:r>
                                  <a:endParaRPr lang="en-GB"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GB" sz="1050" dirty="0">
                                    <a:latin typeface="Arial" panose="020B0604020202020204" pitchFamily="34" charset="0"/>
                                    <a:cs typeface="Arial" panose="020B0604020202020204" pitchFamily="34" charset="0"/>
                                  </a:endParaRPr>
                                </a:p>
                                <a:p>
                                  <a:pPr algn="ctr"/>
                                  <a:r>
                                    <a:rPr lang="en-GB" sz="1050" dirty="0">
                                      <a:latin typeface="Arial" panose="020B0604020202020204" pitchFamily="34" charset="0"/>
                                      <a:cs typeface="Arial" panose="020B0604020202020204" pitchFamily="34" charset="0"/>
                                    </a:rPr>
                                    <a:t>Robust monitoring systems designed to track the use of interventions and their effectiveness.</a:t>
                                  </a:r>
                                </a:p>
                                <a:p>
                                  <a:pPr algn="ctr"/>
                                  <a:endParaRPr lang="en-GB" sz="1200" dirty="0">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id="{259500E5-2AAC-0393-D1D9-D481A39F3BF8}"/>
                                    </a:ext>
                                  </a:extLst>
                                </p:cNvPr>
                                <p:cNvSpPr/>
                                <p:nvPr/>
                              </p:nvSpPr>
                              <p:spPr>
                                <a:xfrm>
                                  <a:off x="4641969" y="1777924"/>
                                  <a:ext cx="1971730" cy="3310205"/>
                                </a:xfrm>
                                <a:prstGeom prst="roundRect">
                                  <a:avLst/>
                                </a:prstGeom>
                                <a:solidFill>
                                  <a:srgbClr val="CA5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07000"/>
                                    </a:lnSpc>
                                    <a:buSzPts val="1000"/>
                                    <a:tabLst>
                                      <a:tab pos="457200" algn="l"/>
                                    </a:tabLst>
                                  </a:pPr>
                                  <a:r>
                                    <a:rPr lang="en-GB" sz="1050" dirty="0">
                                      <a:solidFill>
                                        <a:schemeClr val="bg1"/>
                                      </a:solidFill>
                                      <a:effectLst/>
                                      <a:latin typeface="Arial" panose="020B0604020202020204" pitchFamily="34" charset="0"/>
                                      <a:cs typeface="Arial" panose="020B0604020202020204" pitchFamily="34" charset="0"/>
                                    </a:rPr>
                                    <a:t>Collate intelligence on ASB related issues and develop a comprehensive profile for Camden to inform operational activity.</a:t>
                                  </a:r>
                                </a:p>
                                <a:p>
                                  <a:pPr lvl="0" algn="ctr">
                                    <a:lnSpc>
                                      <a:spcPct val="107000"/>
                                    </a:lnSpc>
                                    <a:buSzPts val="1000"/>
                                    <a:tabLst>
                                      <a:tab pos="457200" algn="l"/>
                                    </a:tabLst>
                                  </a:pPr>
                                  <a:endParaRPr lang="en-GB" sz="1050" dirty="0">
                                    <a:solidFill>
                                      <a:schemeClr val="bg1"/>
                                    </a:solidFill>
                                    <a:effectLst/>
                                    <a:latin typeface="Arial" panose="020B0604020202020204" pitchFamily="34" charset="0"/>
                                    <a:cs typeface="Arial" panose="020B0604020202020204" pitchFamily="34" charset="0"/>
                                  </a:endParaRPr>
                                </a:p>
                                <a:p>
                                  <a:pPr lvl="0" algn="ctr">
                                    <a:lnSpc>
                                      <a:spcPct val="107000"/>
                                    </a:lnSpc>
                                    <a:buSzPts val="1000"/>
                                    <a:tabLst>
                                      <a:tab pos="457200" algn="l"/>
                                    </a:tabLst>
                                  </a:pPr>
                                  <a:r>
                                    <a:rPr lang="en-GB" sz="105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Refine ASB case management, data processes and reporting systems to promote consistency and drive service improvement.</a:t>
                                  </a:r>
                                </a:p>
                                <a:p>
                                  <a:pPr lvl="0" algn="ctr">
                                    <a:lnSpc>
                                      <a:spcPct val="107000"/>
                                    </a:lnSpc>
                                    <a:buSzPts val="1000"/>
                                    <a:tabLst>
                                      <a:tab pos="457200" algn="l"/>
                                    </a:tabLst>
                                  </a:pPr>
                                  <a:endParaRPr lang="en-GB" sz="105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lvl="0" algn="ctr">
                                    <a:lnSpc>
                                      <a:spcPct val="107000"/>
                                    </a:lnSpc>
                                    <a:spcAft>
                                      <a:spcPts val="800"/>
                                    </a:spcAft>
                                    <a:buSzPts val="1000"/>
                                    <a:tabLst>
                                      <a:tab pos="457200" algn="l"/>
                                    </a:tabLst>
                                  </a:pPr>
                                  <a:r>
                                    <a:rPr lang="en-GB" sz="105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Develop clear escalation process for complex cases.</a:t>
                                  </a:r>
                                </a:p>
                                <a:p>
                                  <a:pPr algn="ctr"/>
                                  <a:endParaRPr lang="en-GB" sz="1100" dirty="0">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F6072042-3088-FA82-1186-228617D64029}"/>
                                    </a:ext>
                                  </a:extLst>
                                </p:cNvPr>
                                <p:cNvSpPr/>
                                <p:nvPr/>
                              </p:nvSpPr>
                              <p:spPr>
                                <a:xfrm>
                                  <a:off x="8801457" y="1777924"/>
                                  <a:ext cx="1971730" cy="3310205"/>
                                </a:xfrm>
                                <a:prstGeom prst="roundRect">
                                  <a:avLst/>
                                </a:prstGeom>
                                <a:solidFill>
                                  <a:srgbClr val="CA5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050">
                                      <a:solidFill>
                                        <a:schemeClr val="bg1"/>
                                      </a:solidFill>
                                      <a:latin typeface="Arial" panose="020B0604020202020204" pitchFamily="34" charset="0"/>
                                      <a:cs typeface="Arial" panose="020B0604020202020204" pitchFamily="34" charset="0"/>
                                    </a:rPr>
                                    <a:t>Intelligence-led initiatives to effectively address crime and ASB on disproportionately affected locations.</a:t>
                                  </a:r>
                                </a:p>
                                <a:p>
                                  <a:pPr algn="ctr"/>
                                  <a:endParaRPr lang="en-GB" sz="1050">
                                    <a:solidFill>
                                      <a:schemeClr val="bg1"/>
                                    </a:solidFill>
                                    <a:latin typeface="Arial" panose="020B0604020202020204" pitchFamily="34" charset="0"/>
                                    <a:cs typeface="Arial" panose="020B0604020202020204" pitchFamily="34" charset="0"/>
                                  </a:endParaRPr>
                                </a:p>
                                <a:p>
                                  <a:pPr algn="ctr"/>
                                  <a:r>
                                    <a:rPr lang="en-GB" sz="1050">
                                      <a:solidFill>
                                        <a:schemeClr val="bg1"/>
                                      </a:solidFill>
                                      <a:latin typeface="Arial" panose="020B0604020202020204" pitchFamily="34" charset="0"/>
                                      <a:cs typeface="Arial" panose="020B0604020202020204" pitchFamily="34" charset="0"/>
                                    </a:rPr>
                                    <a:t>Implement Mental Health Protocol to foster greater understanding and consideration of link between ASB and mental health.</a:t>
                                  </a:r>
                                </a:p>
                                <a:p>
                                  <a:pPr algn="ctr"/>
                                  <a:endParaRPr lang="en-GB" sz="1050">
                                    <a:solidFill>
                                      <a:schemeClr val="bg1"/>
                                    </a:solidFill>
                                    <a:latin typeface="Arial" panose="020B0604020202020204" pitchFamily="34" charset="0"/>
                                    <a:cs typeface="Arial" panose="020B0604020202020204" pitchFamily="34" charset="0"/>
                                  </a:endParaRPr>
                                </a:p>
                                <a:p>
                                  <a:pPr algn="ctr"/>
                                  <a:r>
                                    <a:rPr lang="en-GB" sz="1050">
                                      <a:solidFill>
                                        <a:schemeClr val="bg1"/>
                                      </a:solidFill>
                                      <a:latin typeface="Arial" panose="020B0604020202020204" pitchFamily="34" charset="0"/>
                                      <a:cs typeface="Arial" panose="020B0604020202020204" pitchFamily="34" charset="0"/>
                                    </a:rPr>
                                    <a:t>Use multi-agency risk assessment meetings more effectively to develop a unified partnership approach for managing high-risk cases.</a:t>
                                  </a:r>
                                </a:p>
                                <a:p>
                                  <a:pPr algn="ctr"/>
                                  <a:endParaRPr lang="en-GB" sz="1050">
                                    <a:solidFill>
                                      <a:schemeClr val="bg1"/>
                                    </a:solidFill>
                                    <a:latin typeface="Arial" panose="020B0604020202020204" pitchFamily="34" charset="0"/>
                                    <a:cs typeface="Arial" panose="020B0604020202020204" pitchFamily="34" charset="0"/>
                                  </a:endParaRPr>
                                </a:p>
                                <a:p>
                                  <a:pPr algn="ctr"/>
                                  <a:endParaRPr lang="en-GB" sz="1100">
                                    <a:solidFill>
                                      <a:schemeClr val="bg1"/>
                                    </a:solidFill>
                                    <a:latin typeface="Arial" panose="020B0604020202020204" pitchFamily="34" charset="0"/>
                                    <a:cs typeface="Arial" panose="020B0604020202020204" pitchFamily="34" charset="0"/>
                                  </a:endParaRPr>
                                </a:p>
                                <a:p>
                                  <a:pPr algn="ctr"/>
                                  <a:endParaRPr lang="en-GB" sz="1100">
                                    <a:solidFill>
                                      <a:schemeClr val="bg1"/>
                                    </a:solidFill>
                                    <a:latin typeface="Arial" panose="020B0604020202020204" pitchFamily="34" charset="0"/>
                                    <a:cs typeface="Arial" panose="020B0604020202020204" pitchFamily="34" charset="0"/>
                                  </a:endParaRPr>
                                </a:p>
                                <a:p>
                                  <a:pPr algn="ctr"/>
                                  <a:endParaRPr lang="en-GB" sz="1100">
                                    <a:solidFill>
                                      <a:schemeClr val="bg1"/>
                                    </a:solidFill>
                                    <a:latin typeface="Arial" panose="020B0604020202020204" pitchFamily="34" charset="0"/>
                                    <a:cs typeface="Arial" panose="020B0604020202020204" pitchFamily="34" charset="0"/>
                                  </a:endParaRPr>
                                </a:p>
                                <a:p>
                                  <a:pPr algn="ctr"/>
                                  <a:endParaRPr lang="en-GB" sz="1100">
                                    <a:solidFill>
                                      <a:schemeClr val="bg1"/>
                                    </a:solidFill>
                                    <a:latin typeface="Arial" panose="020B0604020202020204" pitchFamily="34" charset="0"/>
                                    <a:cs typeface="Arial" panose="020B0604020202020204" pitchFamily="34" charset="0"/>
                                  </a:endParaRPr>
                                </a:p>
                                <a:p>
                                  <a:pPr algn="ctr"/>
                                  <a:endParaRPr lang="en-GB" sz="1100">
                                    <a:solidFill>
                                      <a:schemeClr val="bg1"/>
                                    </a:solidFill>
                                    <a:latin typeface="Arial" panose="020B0604020202020204" pitchFamily="34" charset="0"/>
                                    <a:cs typeface="Arial" panose="020B0604020202020204" pitchFamily="34" charset="0"/>
                                  </a:endParaRPr>
                                </a:p>
                              </p:txBody>
                            </p:sp>
                            <p:sp>
                              <p:nvSpPr>
                                <p:cNvPr id="33" name="Rectangle: Rounded Corners 32">
                                  <a:extLst>
                                    <a:ext uri="{FF2B5EF4-FFF2-40B4-BE49-F238E27FC236}">
                                      <a16:creationId xmlns:a16="http://schemas.microsoft.com/office/drawing/2014/main" id="{B66840A0-6753-CB02-A693-AA14102C0A50}"/>
                                    </a:ext>
                                  </a:extLst>
                                </p:cNvPr>
                                <p:cNvSpPr/>
                                <p:nvPr/>
                              </p:nvSpPr>
                              <p:spPr>
                                <a:xfrm>
                                  <a:off x="2562225" y="1777924"/>
                                  <a:ext cx="1971730" cy="3310205"/>
                                </a:xfrm>
                                <a:prstGeom prst="roundRect">
                                  <a:avLst/>
                                </a:prstGeom>
                                <a:solidFill>
                                  <a:srgbClr val="CA5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050" b="0" dirty="0">
                                      <a:solidFill>
                                        <a:schemeClr val="bg1"/>
                                      </a:solidFill>
                                      <a:effectLst/>
                                      <a:latin typeface="Arial" panose="020B0604020202020204" pitchFamily="34" charset="0"/>
                                      <a:cs typeface="Arial" panose="020B0604020202020204" pitchFamily="34" charset="0"/>
                                    </a:rPr>
                                    <a:t>Provide young people with positive opportunities to divert from antisocial behaviour.</a:t>
                                  </a:r>
                                </a:p>
                                <a:p>
                                  <a:pPr algn="ctr"/>
                                  <a:endParaRPr lang="en-GB" sz="900" dirty="0">
                                    <a:solidFill>
                                      <a:schemeClr val="bg1"/>
                                    </a:solidFill>
                                    <a:latin typeface="Arial" panose="020B0604020202020204" pitchFamily="34" charset="0"/>
                                    <a:cs typeface="Arial" panose="020B0604020202020204" pitchFamily="34" charset="0"/>
                                  </a:endParaRPr>
                                </a:p>
                                <a:p>
                                  <a:pPr algn="ctr"/>
                                  <a:r>
                                    <a:rPr lang="en-GB" sz="1050" b="0" dirty="0">
                                      <a:solidFill>
                                        <a:schemeClr val="bg1"/>
                                      </a:solidFill>
                                      <a:effectLst/>
                                      <a:latin typeface="Arial" panose="020B0604020202020204" pitchFamily="34" charset="0"/>
                                      <a:cs typeface="Arial" panose="020B0604020202020204" pitchFamily="34" charset="0"/>
                                    </a:rPr>
                                    <a:t>Improve physical infrastructure to design out crime.</a:t>
                                  </a:r>
                                </a:p>
                                <a:p>
                                  <a:pPr algn="ctr"/>
                                  <a:endParaRPr lang="en-GB" sz="900" dirty="0">
                                    <a:solidFill>
                                      <a:schemeClr val="bg1"/>
                                    </a:solidFill>
                                    <a:latin typeface="Arial" panose="020B0604020202020204" pitchFamily="34" charset="0"/>
                                    <a:cs typeface="Arial" panose="020B0604020202020204" pitchFamily="34" charset="0"/>
                                  </a:endParaRPr>
                                </a:p>
                                <a:p>
                                  <a:pPr algn="ctr"/>
                                  <a:r>
                                    <a:rPr lang="en-GB" sz="1050" b="0" dirty="0">
                                      <a:solidFill>
                                        <a:schemeClr val="bg1"/>
                                      </a:solidFill>
                                      <a:effectLst/>
                                      <a:latin typeface="Arial" panose="020B0604020202020204" pitchFamily="34" charset="0"/>
                                      <a:cs typeface="Arial" panose="020B0604020202020204" pitchFamily="34" charset="0"/>
                                    </a:rPr>
                                    <a:t>Implement preventative measures through collaboration with police, health, and voluntary sectors.</a:t>
                                  </a:r>
                                </a:p>
                                <a:p>
                                  <a:pPr algn="ctr"/>
                                  <a:endParaRPr lang="en-GB" sz="900" dirty="0">
                                    <a:solidFill>
                                      <a:schemeClr val="bg1"/>
                                    </a:solidFill>
                                    <a:latin typeface="Arial" panose="020B0604020202020204" pitchFamily="34" charset="0"/>
                                    <a:cs typeface="Arial" panose="020B0604020202020204" pitchFamily="34" charset="0"/>
                                  </a:endParaRPr>
                                </a:p>
                                <a:p>
                                  <a:pPr algn="ctr"/>
                                  <a:r>
                                    <a:rPr lang="en-GB" sz="1050" dirty="0">
                                      <a:latin typeface="Arial" panose="020B0604020202020204" pitchFamily="34" charset="0"/>
                                      <a:cs typeface="Arial" panose="020B0604020202020204" pitchFamily="34" charset="0"/>
                                    </a:rPr>
                                    <a:t>Staff receive trauma-informed and MECC training to support individuals in accessing the right care.</a:t>
                                  </a:r>
                                </a:p>
                                <a:p>
                                  <a:pPr algn="ctr"/>
                                  <a:endParaRPr lang="en-GB" sz="105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p:txBody>
                            </p:sp>
                          </p:grpSp>
                          <p:sp>
                            <p:nvSpPr>
                              <p:cNvPr id="29" name="Rectangle: Rounded Corners 28">
                                <a:extLst>
                                  <a:ext uri="{FF2B5EF4-FFF2-40B4-BE49-F238E27FC236}">
                                    <a16:creationId xmlns:a16="http://schemas.microsoft.com/office/drawing/2014/main" id="{C0FB7B35-183F-C207-401F-94F6D528ACA1}"/>
                                  </a:ext>
                                </a:extLst>
                              </p:cNvPr>
                              <p:cNvSpPr/>
                              <p:nvPr/>
                            </p:nvSpPr>
                            <p:spPr>
                              <a:xfrm>
                                <a:off x="2579886" y="5177341"/>
                                <a:ext cx="8230012" cy="1159965"/>
                              </a:xfrm>
                              <a:prstGeom prst="roundRect">
                                <a:avLst/>
                              </a:prstGeom>
                              <a:solidFill>
                                <a:srgbClr val="D47A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endParaRPr lang="en-GB" sz="11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n-GB" sz="1100" dirty="0">
                                    <a:latin typeface="Arial" panose="020B0604020202020204" pitchFamily="34" charset="0"/>
                                    <a:cs typeface="Arial" panose="020B0604020202020204" pitchFamily="34" charset="0"/>
                                  </a:rPr>
                                  <a:t>People feel safer on our estates and in public places.</a:t>
                                </a:r>
                              </a:p>
                              <a:p>
                                <a:pPr marL="171450" indent="-171450">
                                  <a:buFont typeface="Wingdings" panose="05000000000000000000" pitchFamily="2" charset="2"/>
                                  <a:buChar char="ü"/>
                                </a:pPr>
                                <a:r>
                                  <a:rPr lang="en-GB" sz="1100" dirty="0">
                                    <a:latin typeface="Arial" panose="020B0604020202020204" pitchFamily="34" charset="0"/>
                                    <a:cs typeface="Arial" panose="020B0604020202020204" pitchFamily="34" charset="0"/>
                                  </a:rPr>
                                  <a:t>Reduced levels of street drinking, drug use and associated behaviour.</a:t>
                                </a:r>
                              </a:p>
                              <a:p>
                                <a:pPr marL="171450" indent="-171450">
                                  <a:buFont typeface="Wingdings" panose="05000000000000000000" pitchFamily="2" charset="2"/>
                                  <a:buChar char="ü"/>
                                </a:pPr>
                                <a:r>
                                  <a:rPr lang="en-GB" sz="1100" dirty="0">
                                    <a:latin typeface="Arial" panose="020B0604020202020204" pitchFamily="34" charset="0"/>
                                    <a:cs typeface="Arial" panose="020B0604020202020204" pitchFamily="34" charset="0"/>
                                  </a:rPr>
                                  <a:t>Reduced levels of environmental damage.</a:t>
                                </a:r>
                              </a:p>
                              <a:p>
                                <a:pPr marL="171450" indent="-171450">
                                  <a:buFont typeface="Wingdings" panose="05000000000000000000" pitchFamily="2" charset="2"/>
                                  <a:buChar char="ü"/>
                                </a:pPr>
                                <a:r>
                                  <a:rPr lang="en-GB" sz="1100" dirty="0">
                                    <a:latin typeface="Arial" panose="020B0604020202020204" pitchFamily="34" charset="0"/>
                                    <a:cs typeface="Arial" panose="020B0604020202020204" pitchFamily="34" charset="0"/>
                                  </a:rPr>
                                  <a:t>Comprehensive ASB profile for Camden to inform operational delivery.</a:t>
                                </a:r>
                              </a:p>
                              <a:p>
                                <a:pPr marL="171450" indent="-171450">
                                  <a:buFont typeface="Wingdings" panose="05000000000000000000" pitchFamily="2" charset="2"/>
                                  <a:buChar char="ü"/>
                                </a:pPr>
                                <a:r>
                                  <a:rPr lang="en-GB" sz="1100" dirty="0">
                                    <a:latin typeface="Arial" panose="020B0604020202020204" pitchFamily="34" charset="0"/>
                                    <a:cs typeface="Arial" panose="020B0604020202020204" pitchFamily="34" charset="0"/>
                                  </a:rPr>
                                  <a:t>Residents report ASB through correct channels.</a:t>
                                </a:r>
                              </a:p>
                              <a:p>
                                <a:pPr marL="171450" indent="-171450">
                                  <a:buFont typeface="Wingdings" panose="05000000000000000000" pitchFamily="2" charset="2"/>
                                  <a:buChar char="ü"/>
                                </a:pPr>
                                <a:endParaRPr lang="en-GB" sz="1100" b="0" dirty="0">
                                  <a:solidFill>
                                    <a:schemeClr val="bg1"/>
                                  </a:solidFill>
                                  <a:latin typeface="Arial" panose="020B0604020202020204" pitchFamily="34" charset="0"/>
                                  <a:cs typeface="Arial" panose="020B0604020202020204" pitchFamily="34" charset="0"/>
                                </a:endParaRPr>
                              </a:p>
                            </p:txBody>
                          </p:sp>
                        </p:grpSp>
                      </p:grpSp>
                    </p:grpSp>
                  </p:grpSp>
                </p:grpSp>
              </p:grpSp>
            </p:grpSp>
          </p:grpSp>
        </p:grpSp>
        <p:sp>
          <p:nvSpPr>
            <p:cNvPr id="10" name="Rectangle: Rounded Corners 9">
              <a:extLst>
                <a:ext uri="{FF2B5EF4-FFF2-40B4-BE49-F238E27FC236}">
                  <a16:creationId xmlns:a16="http://schemas.microsoft.com/office/drawing/2014/main" id="{E732CF84-4D3E-31BB-FB6F-D18D1ABC6B77}"/>
                </a:ext>
              </a:extLst>
            </p:cNvPr>
            <p:cNvSpPr/>
            <p:nvPr/>
          </p:nvSpPr>
          <p:spPr>
            <a:xfrm>
              <a:off x="2562225" y="993174"/>
              <a:ext cx="1971730" cy="707495"/>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latin typeface="Arial" panose="020B0604020202020204" pitchFamily="34" charset="0"/>
                  <a:cs typeface="Arial" panose="020B0604020202020204" pitchFamily="34" charset="0"/>
                </a:rPr>
                <a:t>Prevent antisocial behaviour</a:t>
              </a:r>
            </a:p>
          </p:txBody>
        </p:sp>
      </p:grpSp>
    </p:spTree>
    <p:extLst>
      <p:ext uri="{BB962C8B-B14F-4D97-AF65-F5344CB8AC3E}">
        <p14:creationId xmlns:p14="http://schemas.microsoft.com/office/powerpoint/2010/main" val="282368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582755-DF71-D662-24ED-688CFB1BEB96}"/>
              </a:ext>
            </a:extLst>
          </p:cNvPr>
          <p:cNvSpPr>
            <a:spLocks noGrp="1"/>
          </p:cNvSpPr>
          <p:nvPr>
            <p:ph type="sldNum" sz="quarter" idx="10"/>
          </p:nvPr>
        </p:nvSpPr>
        <p:spPr/>
        <p:txBody>
          <a:bodyPr/>
          <a:lstStyle/>
          <a:p>
            <a:fld id="{983CACB7-BD5B-E04E-9F7F-67AC39F2F8F1}" type="slidenum">
              <a:rPr lang="en-US" smtClean="0"/>
              <a:pPr/>
              <a:t>15</a:t>
            </a:fld>
            <a:endParaRPr lang="en-US"/>
          </a:p>
        </p:txBody>
      </p:sp>
      <p:pic>
        <p:nvPicPr>
          <p:cNvPr id="5" name="Picture 4" descr="A crowd of people outside of a station">
            <a:extLst>
              <a:ext uri="{FF2B5EF4-FFF2-40B4-BE49-F238E27FC236}">
                <a16:creationId xmlns:a16="http://schemas.microsoft.com/office/drawing/2014/main" id="{546351B7-5D22-05CF-254F-647E117329A4}"/>
              </a:ext>
            </a:extLst>
          </p:cNvPr>
          <p:cNvPicPr>
            <a:picLocks noChangeAspect="1"/>
          </p:cNvPicPr>
          <p:nvPr/>
        </p:nvPicPr>
        <p:blipFill rotWithShape="1">
          <a:blip r:embed="rId2"/>
          <a:srcRect l="28209" r="21653" b="-1"/>
          <a:stretch/>
        </p:blipFill>
        <p:spPr>
          <a:xfrm>
            <a:off x="0" y="10"/>
            <a:ext cx="5151179" cy="6857990"/>
          </a:xfrm>
          <a:prstGeom prst="rect">
            <a:avLst/>
          </a:prstGeom>
        </p:spPr>
      </p:pic>
      <p:sp>
        <p:nvSpPr>
          <p:cNvPr id="6" name="Rectangle 5">
            <a:extLst>
              <a:ext uri="{FF2B5EF4-FFF2-40B4-BE49-F238E27FC236}">
                <a16:creationId xmlns:a16="http://schemas.microsoft.com/office/drawing/2014/main" id="{BE7F7A0D-04EA-FEF5-0AA8-6F331FA87D36}"/>
              </a:ext>
            </a:extLst>
          </p:cNvPr>
          <p:cNvSpPr/>
          <p:nvPr/>
        </p:nvSpPr>
        <p:spPr>
          <a:xfrm flipV="1">
            <a:off x="5694326" y="583520"/>
            <a:ext cx="2204740" cy="45719"/>
          </a:xfrm>
          <a:prstGeom prst="rect">
            <a:avLst/>
          </a:prstGeom>
          <a:solidFill>
            <a:srgbClr val="2A35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2A354D"/>
              </a:solidFill>
            </a:endParaRPr>
          </a:p>
        </p:txBody>
      </p:sp>
      <p:sp>
        <p:nvSpPr>
          <p:cNvPr id="7" name="Title 2">
            <a:extLst>
              <a:ext uri="{FF2B5EF4-FFF2-40B4-BE49-F238E27FC236}">
                <a16:creationId xmlns:a16="http://schemas.microsoft.com/office/drawing/2014/main" id="{F7A46B6D-AE4A-D5EB-21E2-8982FA5FA58D}"/>
              </a:ext>
            </a:extLst>
          </p:cNvPr>
          <p:cNvSpPr>
            <a:spLocks noGrp="1"/>
          </p:cNvSpPr>
          <p:nvPr>
            <p:ph type="title"/>
          </p:nvPr>
        </p:nvSpPr>
        <p:spPr>
          <a:xfrm>
            <a:off x="5592726" y="884567"/>
            <a:ext cx="5444382" cy="1402470"/>
          </a:xfrm>
        </p:spPr>
        <p:txBody>
          <a:bodyPr vert="horz" lIns="91440" tIns="45720" rIns="91440" bIns="45720" rtlCol="0" anchor="t">
            <a:normAutofit/>
          </a:bodyPr>
          <a:lstStyle/>
          <a:p>
            <a:pPr defTabSz="914400"/>
            <a:r>
              <a:rPr lang="en-US" sz="2400" dirty="0">
                <a:latin typeface="Arial" panose="020B0604020202020204" pitchFamily="34" charset="0"/>
                <a:cs typeface="Arial" panose="020B0604020202020204" pitchFamily="34" charset="0"/>
              </a:rPr>
              <a:t>Partnership Working </a:t>
            </a:r>
          </a:p>
        </p:txBody>
      </p:sp>
      <p:sp>
        <p:nvSpPr>
          <p:cNvPr id="8" name="Text Placeholder 3">
            <a:extLst>
              <a:ext uri="{FF2B5EF4-FFF2-40B4-BE49-F238E27FC236}">
                <a16:creationId xmlns:a16="http://schemas.microsoft.com/office/drawing/2014/main" id="{98207788-97BD-4873-2B6D-60293CB032F5}"/>
              </a:ext>
            </a:extLst>
          </p:cNvPr>
          <p:cNvSpPr>
            <a:spLocks noGrp="1"/>
          </p:cNvSpPr>
          <p:nvPr>
            <p:ph type="body" sz="quarter" idx="13"/>
          </p:nvPr>
        </p:nvSpPr>
        <p:spPr>
          <a:xfrm>
            <a:off x="5592727" y="1366602"/>
            <a:ext cx="6205574" cy="5070630"/>
          </a:xfrm>
        </p:spPr>
        <p:txBody>
          <a:bodyPr vert="horz" lIns="91440" tIns="45720" rIns="91440" bIns="45720" numCol="2" rtlCol="0">
            <a:noAutofit/>
          </a:bodyPr>
          <a:lstStyle/>
          <a:p>
            <a:pPr marL="0" indent="0" defTabSz="914400">
              <a:lnSpc>
                <a:spcPct val="90000"/>
              </a:lnSpc>
              <a:buNone/>
            </a:pPr>
            <a:r>
              <a:rPr lang="en-GB" sz="1100" dirty="0">
                <a:solidFill>
                  <a:schemeClr val="tx2"/>
                </a:solidFill>
                <a:latin typeface="Arial" panose="020B0604020202020204" pitchFamily="34" charset="0"/>
                <a:cs typeface="Arial" panose="020B0604020202020204" pitchFamily="34" charset="0"/>
              </a:rPr>
              <a:t>The Community Safety Partnership (CSP) is responsible for delivering the priorities outlined in this plan. There are, however, a range of strategic boards and delivery groups that support the CSP to meet its priorities and statutory duties. This requires partners to work together to share skills, knowledge and  resources to effectively reduce crime and antisocial behaviour in Camden.</a:t>
            </a:r>
          </a:p>
          <a:p>
            <a:pPr marL="0" indent="0" defTabSz="914400">
              <a:lnSpc>
                <a:spcPct val="90000"/>
              </a:lnSpc>
              <a:buNone/>
            </a:pPr>
            <a:r>
              <a:rPr lang="en-GB" sz="1100" dirty="0">
                <a:solidFill>
                  <a:schemeClr val="tx2"/>
                </a:solidFill>
                <a:latin typeface="Arial" panose="020B0604020202020204" pitchFamily="34" charset="0"/>
                <a:cs typeface="Arial" panose="020B0604020202020204" pitchFamily="34" charset="0"/>
              </a:rPr>
              <a:t>Camden’s CSP is one of several statutory partnerships within the borough including the Health and Wellbeing Board, the Safeguarding Children Partnership and the Safeguarding Adults Partnership Board. Issues impacting on community safety cut across these boards, including safeguarding and underlying social and health challenges that impact on the level of crime, such as substance misuse and mental health. The CSP will work with these and other partnerships to ensure a cohesive approach. </a:t>
            </a:r>
          </a:p>
          <a:p>
            <a:pPr marL="0" indent="0" defTabSz="914400">
              <a:lnSpc>
                <a:spcPct val="90000"/>
              </a:lnSpc>
              <a:buNone/>
            </a:pPr>
            <a:r>
              <a:rPr lang="en-GB" sz="1100" dirty="0">
                <a:solidFill>
                  <a:schemeClr val="tx2"/>
                </a:solidFill>
                <a:latin typeface="Arial" panose="020B0604020202020204" pitchFamily="34" charset="0"/>
                <a:cs typeface="Arial" panose="020B0604020202020204" pitchFamily="34" charset="0"/>
              </a:rPr>
              <a:t>Safer Neighbourhood Boards (SNBs) operate in every London borough, bringing police and communities together to decide local policing and crime priorities, solve problems collaboratively, and make sure that the public are involved in a wide range of community safety decisions. The SNB operates alongside the CSP so that local community is considered and can contribute when making strategic decisions.</a:t>
            </a:r>
          </a:p>
          <a:p>
            <a:pPr marL="0" indent="0" defTabSz="914400">
              <a:lnSpc>
                <a:spcPct val="90000"/>
              </a:lnSpc>
              <a:buNone/>
            </a:pPr>
            <a:r>
              <a:rPr lang="en-GB" sz="1100" dirty="0">
                <a:solidFill>
                  <a:schemeClr val="tx2"/>
                </a:solidFill>
                <a:latin typeface="Arial" panose="020B0604020202020204" pitchFamily="34" charset="0"/>
                <a:cs typeface="Arial" panose="020B0604020202020204" pitchFamily="34" charset="0"/>
              </a:rPr>
              <a:t> </a:t>
            </a:r>
            <a:r>
              <a:rPr lang="en-GB" sz="1100" b="1" dirty="0">
                <a:solidFill>
                  <a:schemeClr val="tx2"/>
                </a:solidFill>
                <a:latin typeface="Arial" panose="020B0604020202020204" pitchFamily="34" charset="0"/>
                <a:cs typeface="Arial" panose="020B0604020202020204" pitchFamily="34" charset="0"/>
              </a:rPr>
              <a:t>Structure of the CSP</a:t>
            </a:r>
          </a:p>
          <a:p>
            <a:pPr marL="0" indent="0" defTabSz="914400">
              <a:lnSpc>
                <a:spcPct val="90000"/>
              </a:lnSpc>
              <a:spcBef>
                <a:spcPts val="0"/>
              </a:spcBef>
              <a:buNone/>
            </a:pPr>
            <a:endParaRPr lang="en-GB" sz="1100" b="1" dirty="0">
              <a:solidFill>
                <a:schemeClr val="tx2"/>
              </a:solidFill>
              <a:latin typeface="Arial" panose="020B0604020202020204" pitchFamily="34" charset="0"/>
              <a:cs typeface="Arial" panose="020B0604020202020204" pitchFamily="34" charset="0"/>
            </a:endParaRPr>
          </a:p>
          <a:p>
            <a:pPr marL="0" indent="0" defTabSz="914400">
              <a:lnSpc>
                <a:spcPct val="90000"/>
              </a:lnSpc>
              <a:spcBef>
                <a:spcPts val="0"/>
              </a:spcBef>
              <a:buNone/>
            </a:pPr>
            <a:r>
              <a:rPr lang="en-GB" sz="1100" dirty="0">
                <a:solidFill>
                  <a:schemeClr val="tx2"/>
                </a:solidFill>
                <a:latin typeface="Arial" panose="020B0604020202020204" pitchFamily="34" charset="0"/>
                <a:cs typeface="Arial" panose="020B0604020202020204" pitchFamily="34" charset="0"/>
              </a:rPr>
              <a:t>The CSP has an executive board which meets bimonthly to set the strategic direction and monitor progress of the partnership’s priorities.</a:t>
            </a:r>
          </a:p>
          <a:p>
            <a:pPr marL="0" indent="-228600" defTabSz="914400">
              <a:lnSpc>
                <a:spcPct val="90000"/>
              </a:lnSpc>
              <a:spcBef>
                <a:spcPts val="0"/>
              </a:spcBef>
            </a:pPr>
            <a:endParaRPr lang="en-GB" sz="1100" dirty="0">
              <a:solidFill>
                <a:schemeClr val="tx2"/>
              </a:solidFill>
              <a:latin typeface="Arial" panose="020B0604020202020204" pitchFamily="34" charset="0"/>
              <a:cs typeface="Arial" panose="020B0604020202020204" pitchFamily="34" charset="0"/>
            </a:endParaRPr>
          </a:p>
          <a:p>
            <a:pPr marL="0" indent="0" defTabSz="914400">
              <a:lnSpc>
                <a:spcPct val="90000"/>
              </a:lnSpc>
              <a:spcBef>
                <a:spcPts val="0"/>
              </a:spcBef>
              <a:spcAft>
                <a:spcPts val="800"/>
              </a:spcAft>
              <a:buNone/>
            </a:pPr>
            <a:r>
              <a:rPr lang="en-GB" sz="1100" dirty="0">
                <a:solidFill>
                  <a:schemeClr val="tx2"/>
                </a:solidFill>
                <a:latin typeface="Arial" panose="020B0604020202020204" pitchFamily="34" charset="0"/>
                <a:cs typeface="Arial" panose="020B0604020202020204" pitchFamily="34" charset="0"/>
              </a:rPr>
              <a:t>There are several strategic sub-groups which coordinate and deliver activity on specific areas including:</a:t>
            </a:r>
          </a:p>
          <a:p>
            <a:pPr defTabSz="914400">
              <a:lnSpc>
                <a:spcPct val="90000"/>
              </a:lnSpc>
              <a:spcBef>
                <a:spcPts val="0"/>
              </a:spcBef>
            </a:pPr>
            <a:r>
              <a:rPr lang="en-GB" sz="1100" dirty="0">
                <a:solidFill>
                  <a:schemeClr val="tx2"/>
                </a:solidFill>
                <a:latin typeface="Arial" panose="020B0604020202020204" pitchFamily="34" charset="0"/>
                <a:cs typeface="Arial" panose="020B0604020202020204" pitchFamily="34" charset="0"/>
              </a:rPr>
              <a:t>VAWG Board</a:t>
            </a:r>
          </a:p>
          <a:p>
            <a:pPr defTabSz="914400">
              <a:lnSpc>
                <a:spcPct val="90000"/>
              </a:lnSpc>
              <a:spcBef>
                <a:spcPts val="0"/>
              </a:spcBef>
            </a:pPr>
            <a:r>
              <a:rPr lang="en-GB" sz="1100" dirty="0">
                <a:solidFill>
                  <a:schemeClr val="tx2"/>
                </a:solidFill>
                <a:latin typeface="Arial" panose="020B0604020202020204" pitchFamily="34" charset="0"/>
                <a:cs typeface="Arial" panose="020B0604020202020204" pitchFamily="34" charset="0"/>
              </a:rPr>
              <a:t>Women’s Safety Working Group</a:t>
            </a:r>
          </a:p>
          <a:p>
            <a:pPr defTabSz="914400">
              <a:lnSpc>
                <a:spcPct val="90000"/>
              </a:lnSpc>
              <a:spcBef>
                <a:spcPts val="0"/>
              </a:spcBef>
            </a:pPr>
            <a:r>
              <a:rPr lang="en-GB" sz="1100" dirty="0">
                <a:solidFill>
                  <a:schemeClr val="tx2"/>
                </a:solidFill>
                <a:latin typeface="Arial" panose="020B0604020202020204" pitchFamily="34" charset="0"/>
                <a:cs typeface="Arial" panose="020B0604020202020204" pitchFamily="34" charset="0"/>
              </a:rPr>
              <a:t>Combatting Drugs Partnership </a:t>
            </a:r>
          </a:p>
          <a:p>
            <a:pPr defTabSz="914400">
              <a:lnSpc>
                <a:spcPct val="90000"/>
              </a:lnSpc>
              <a:spcBef>
                <a:spcPts val="0"/>
              </a:spcBef>
            </a:pPr>
            <a:r>
              <a:rPr lang="en-GB" sz="1100" dirty="0">
                <a:solidFill>
                  <a:schemeClr val="tx2"/>
                </a:solidFill>
                <a:latin typeface="Arial" panose="020B0604020202020204" pitchFamily="34" charset="0"/>
                <a:cs typeface="Arial" panose="020B0604020202020204" pitchFamily="34" charset="0"/>
              </a:rPr>
              <a:t>ASB Review Working Group</a:t>
            </a:r>
          </a:p>
          <a:p>
            <a:pPr defTabSz="914400">
              <a:lnSpc>
                <a:spcPct val="90000"/>
              </a:lnSpc>
              <a:spcBef>
                <a:spcPts val="0"/>
              </a:spcBef>
            </a:pPr>
            <a:r>
              <a:rPr lang="en-GB" sz="1100" dirty="0">
                <a:solidFill>
                  <a:schemeClr val="tx2"/>
                </a:solidFill>
                <a:latin typeface="Arial" panose="020B0604020202020204" pitchFamily="34" charset="0"/>
                <a:cs typeface="Arial" panose="020B0604020202020204" pitchFamily="34" charset="0"/>
              </a:rPr>
              <a:t>Youth Safety Taskforce</a:t>
            </a:r>
          </a:p>
          <a:p>
            <a:pPr defTabSz="914400">
              <a:lnSpc>
                <a:spcPct val="90000"/>
              </a:lnSpc>
              <a:spcBef>
                <a:spcPts val="0"/>
              </a:spcBef>
            </a:pPr>
            <a:r>
              <a:rPr lang="en-GB" sz="1100" dirty="0">
                <a:solidFill>
                  <a:schemeClr val="tx2"/>
                </a:solidFill>
                <a:latin typeface="Arial" panose="020B0604020202020204" pitchFamily="34" charset="0"/>
                <a:cs typeface="Arial" panose="020B0604020202020204" pitchFamily="34" charset="0"/>
              </a:rPr>
              <a:t>Robbery Focus Group</a:t>
            </a:r>
          </a:p>
          <a:p>
            <a:pPr defTabSz="914400">
              <a:lnSpc>
                <a:spcPct val="90000"/>
              </a:lnSpc>
              <a:spcBef>
                <a:spcPts val="0"/>
              </a:spcBef>
            </a:pPr>
            <a:r>
              <a:rPr lang="en-GB" sz="1100" dirty="0">
                <a:solidFill>
                  <a:schemeClr val="tx2"/>
                </a:solidFill>
                <a:latin typeface="Arial" panose="020B0604020202020204" pitchFamily="34" charset="0"/>
                <a:cs typeface="Arial" panose="020B0604020202020204" pitchFamily="34" charset="0"/>
              </a:rPr>
              <a:t>Prevent Steering Group</a:t>
            </a:r>
          </a:p>
          <a:p>
            <a:pPr defTabSz="914400">
              <a:lnSpc>
                <a:spcPct val="90000"/>
              </a:lnSpc>
              <a:spcBef>
                <a:spcPts val="0"/>
              </a:spcBef>
            </a:pPr>
            <a:r>
              <a:rPr lang="en-GB" sz="1100" dirty="0">
                <a:solidFill>
                  <a:schemeClr val="tx2"/>
                </a:solidFill>
                <a:latin typeface="Arial" panose="020B0604020202020204" pitchFamily="34" charset="0"/>
                <a:cs typeface="Arial" panose="020B0604020202020204" pitchFamily="34" charset="0"/>
              </a:rPr>
              <a:t>Tension Monitoring Group</a:t>
            </a:r>
          </a:p>
          <a:p>
            <a:pPr marL="0" indent="0" defTabSz="914400">
              <a:lnSpc>
                <a:spcPct val="90000"/>
              </a:lnSpc>
              <a:spcAft>
                <a:spcPts val="800"/>
              </a:spcAft>
              <a:buNone/>
            </a:pPr>
            <a:r>
              <a:rPr lang="en-GB" sz="1100" dirty="0">
                <a:solidFill>
                  <a:schemeClr val="tx2"/>
                </a:solidFill>
                <a:latin typeface="Arial" panose="020B0604020202020204" pitchFamily="34" charset="0"/>
                <a:cs typeface="Arial" panose="020B0604020202020204" pitchFamily="34" charset="0"/>
              </a:rPr>
              <a:t>Crime and ASB issues are also discussed at the following community forums:</a:t>
            </a:r>
          </a:p>
          <a:p>
            <a:pPr defTabSz="914400">
              <a:lnSpc>
                <a:spcPct val="90000"/>
              </a:lnSpc>
              <a:spcBef>
                <a:spcPts val="0"/>
              </a:spcBef>
            </a:pPr>
            <a:r>
              <a:rPr lang="en-GB" sz="1100" dirty="0">
                <a:solidFill>
                  <a:schemeClr val="tx2"/>
                </a:solidFill>
                <a:latin typeface="Arial" panose="020B0604020202020204" pitchFamily="34" charset="0"/>
                <a:cs typeface="Arial" panose="020B0604020202020204" pitchFamily="34" charset="0"/>
              </a:rPr>
              <a:t>Safer Neighbourhood Board</a:t>
            </a:r>
          </a:p>
          <a:p>
            <a:pPr defTabSz="914400">
              <a:lnSpc>
                <a:spcPct val="90000"/>
              </a:lnSpc>
              <a:spcBef>
                <a:spcPts val="0"/>
              </a:spcBef>
            </a:pPr>
            <a:r>
              <a:rPr lang="en-GB" sz="1100" dirty="0">
                <a:solidFill>
                  <a:schemeClr val="tx2"/>
                </a:solidFill>
                <a:latin typeface="Arial" panose="020B0604020202020204" pitchFamily="34" charset="0"/>
                <a:cs typeface="Arial" panose="020B0604020202020204" pitchFamily="34" charset="0"/>
              </a:rPr>
              <a:t>Independent Advisory Group</a:t>
            </a:r>
          </a:p>
          <a:p>
            <a:pPr defTabSz="914400">
              <a:lnSpc>
                <a:spcPct val="90000"/>
              </a:lnSpc>
              <a:spcBef>
                <a:spcPts val="0"/>
              </a:spcBef>
            </a:pPr>
            <a:r>
              <a:rPr lang="en-GB" sz="1100" dirty="0">
                <a:solidFill>
                  <a:schemeClr val="tx2"/>
                </a:solidFill>
                <a:latin typeface="Arial" panose="020B0604020202020204" pitchFamily="34" charset="0"/>
                <a:cs typeface="Arial" panose="020B0604020202020204" pitchFamily="34" charset="0"/>
              </a:rPr>
              <a:t>Ward Panels</a:t>
            </a:r>
          </a:p>
          <a:p>
            <a:pPr marL="0" indent="0" defTabSz="914400">
              <a:lnSpc>
                <a:spcPct val="90000"/>
              </a:lnSpc>
              <a:buNone/>
            </a:pPr>
            <a:r>
              <a:rPr lang="en-GB" sz="1100" dirty="0">
                <a:solidFill>
                  <a:schemeClr val="tx2"/>
                </a:solidFill>
                <a:latin typeface="Arial" panose="020B0604020202020204" pitchFamily="34" charset="0"/>
                <a:cs typeface="Arial" panose="020B0604020202020204" pitchFamily="34" charset="0"/>
              </a:rPr>
              <a:t>The Community Safety Partnership Board and its subgroups meet regularly to review delivery of this strategy and related delivery plans, monitor and scrutinise progress and ensure coordination between partners.</a:t>
            </a:r>
          </a:p>
          <a:p>
            <a:pPr marL="0" indent="-228600" defTabSz="914400">
              <a:lnSpc>
                <a:spcPct val="90000"/>
              </a:lnSpc>
            </a:pPr>
            <a:endParaRPr lang="en-US" sz="11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560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3AB50B-F051-8820-BBCD-B774DA03BF09}"/>
              </a:ext>
            </a:extLst>
          </p:cNvPr>
          <p:cNvSpPr>
            <a:spLocks noGrp="1"/>
          </p:cNvSpPr>
          <p:nvPr>
            <p:ph type="sldNum" sz="quarter" idx="10"/>
          </p:nvPr>
        </p:nvSpPr>
        <p:spPr/>
        <p:txBody>
          <a:bodyPr/>
          <a:lstStyle/>
          <a:p>
            <a:fld id="{983CACB7-BD5B-E04E-9F7F-67AC39F2F8F1}" type="slidenum">
              <a:rPr lang="en-US" smtClean="0"/>
              <a:pPr/>
              <a:t>16</a:t>
            </a:fld>
            <a:endParaRPr lang="en-US"/>
          </a:p>
        </p:txBody>
      </p:sp>
      <p:sp>
        <p:nvSpPr>
          <p:cNvPr id="3" name="Title 2">
            <a:extLst>
              <a:ext uri="{FF2B5EF4-FFF2-40B4-BE49-F238E27FC236}">
                <a16:creationId xmlns:a16="http://schemas.microsoft.com/office/drawing/2014/main" id="{0337A4AF-77E3-1B05-82BD-B89A0F994147}"/>
              </a:ext>
            </a:extLst>
          </p:cNvPr>
          <p:cNvSpPr>
            <a:spLocks noGrp="1"/>
          </p:cNvSpPr>
          <p:nvPr>
            <p:ph type="title"/>
          </p:nvPr>
        </p:nvSpPr>
        <p:spPr>
          <a:xfrm>
            <a:off x="1080003" y="264311"/>
            <a:ext cx="10515600" cy="747897"/>
          </a:xfrm>
        </p:spPr>
        <p:txBody>
          <a:bodyPr/>
          <a:lstStyle/>
          <a:p>
            <a:r>
              <a:rPr lang="en-GB" sz="2400" dirty="0">
                <a:latin typeface="Arial" panose="020B0604020202020204" pitchFamily="34" charset="0"/>
                <a:cs typeface="Arial" panose="020B0604020202020204" pitchFamily="34" charset="0"/>
              </a:rPr>
              <a:t>Information and Advice</a:t>
            </a:r>
          </a:p>
        </p:txBody>
      </p:sp>
      <p:sp>
        <p:nvSpPr>
          <p:cNvPr id="4" name="TextBox 3">
            <a:extLst>
              <a:ext uri="{FF2B5EF4-FFF2-40B4-BE49-F238E27FC236}">
                <a16:creationId xmlns:a16="http://schemas.microsoft.com/office/drawing/2014/main" id="{42FD3694-996B-A38A-2C3A-ED68D301E087}"/>
              </a:ext>
            </a:extLst>
          </p:cNvPr>
          <p:cNvSpPr txBox="1"/>
          <p:nvPr/>
        </p:nvSpPr>
        <p:spPr>
          <a:xfrm>
            <a:off x="1080003" y="829340"/>
            <a:ext cx="10424425" cy="6617196"/>
          </a:xfrm>
          <a:prstGeom prst="rect">
            <a:avLst/>
          </a:prstGeom>
          <a:noFill/>
        </p:spPr>
        <p:txBody>
          <a:bodyPr wrap="square" numCol="2" spcCol="360000" rtlCol="0">
            <a:spAutoFit/>
          </a:bodyPr>
          <a:lstStyle/>
          <a:p>
            <a:r>
              <a:rPr lang="en-GB" sz="1250" b="1" u="sng" dirty="0">
                <a:solidFill>
                  <a:schemeClr val="tx2"/>
                </a:solidFill>
                <a:latin typeface="Arial" panose="020B0604020202020204" pitchFamily="34" charset="0"/>
                <a:cs typeface="Arial" panose="020B0604020202020204" pitchFamily="34" charset="0"/>
              </a:rPr>
              <a:t>Police</a:t>
            </a:r>
          </a:p>
          <a:p>
            <a:endParaRPr lang="en-GB" sz="1100" b="1"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chemeClr val="tx2"/>
                </a:solidFill>
                <a:latin typeface="Arial" panose="020B0604020202020204" pitchFamily="34" charset="0"/>
                <a:cs typeface="Arial" panose="020B0604020202020204" pitchFamily="34" charset="0"/>
              </a:rPr>
              <a:t>Phone: 999 (in an emergency or when a crime is happening) </a:t>
            </a:r>
          </a:p>
          <a:p>
            <a:pPr marL="171450" indent="-171450">
              <a:buFont typeface="Arial" panose="020B0604020202020204" pitchFamily="34" charset="0"/>
              <a:buChar char="•"/>
            </a:pPr>
            <a:r>
              <a:rPr lang="en-GB" sz="1100" dirty="0">
                <a:solidFill>
                  <a:schemeClr val="tx2"/>
                </a:solidFill>
                <a:latin typeface="Arial" panose="020B0604020202020204" pitchFamily="34" charset="0"/>
                <a:cs typeface="Arial" panose="020B0604020202020204" pitchFamily="34" charset="0"/>
              </a:rPr>
              <a:t>Phone: 101 (non-emergency and to report ASB) </a:t>
            </a:r>
          </a:p>
          <a:p>
            <a:pPr marL="171450" indent="-171450">
              <a:buFont typeface="Arial" panose="020B0604020202020204" pitchFamily="34" charset="0"/>
              <a:buChar char="•"/>
            </a:pPr>
            <a:r>
              <a:rPr lang="en-GB" sz="1100" dirty="0">
                <a:solidFill>
                  <a:schemeClr val="tx2"/>
                </a:solidFill>
                <a:latin typeface="Arial" panose="020B0604020202020204" pitchFamily="34" charset="0"/>
                <a:cs typeface="Arial" panose="020B0604020202020204" pitchFamily="34" charset="0"/>
              </a:rPr>
              <a:t>Web: </a:t>
            </a:r>
            <a:r>
              <a:rPr lang="en-GB" sz="1100" u="sng" dirty="0">
                <a:solidFill>
                  <a:schemeClr val="tx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www.met.police.uk/report</a:t>
            </a:r>
            <a:r>
              <a:rPr lang="en-GB" sz="1100" u="sng" dirty="0">
                <a:solidFill>
                  <a:schemeClr val="tx2"/>
                </a:solidFill>
                <a:latin typeface="Arial" panose="020B0604020202020204" pitchFamily="34" charset="0"/>
                <a:cs typeface="Arial" panose="020B0604020202020204" pitchFamily="34" charset="0"/>
              </a:rPr>
              <a:t> </a:t>
            </a:r>
            <a:r>
              <a:rPr lang="en-GB" sz="1100" dirty="0">
                <a:solidFill>
                  <a:schemeClr val="tx2"/>
                </a:solidFill>
                <a:latin typeface="Arial" panose="020B0604020202020204" pitchFamily="34" charset="0"/>
                <a:cs typeface="Arial" panose="020B0604020202020204" pitchFamily="34" charset="0"/>
              </a:rPr>
              <a:t> (Report ASB and crime online to the police - for drug dealing select antisocial behaviour)</a:t>
            </a:r>
          </a:p>
          <a:p>
            <a:pPr marL="171450" indent="-171450">
              <a:buFont typeface="Arial" panose="020B0604020202020204" pitchFamily="34" charset="0"/>
              <a:buChar char="•"/>
            </a:pPr>
            <a:endParaRPr lang="en-GB" sz="1100" dirty="0">
              <a:solidFill>
                <a:schemeClr val="tx2"/>
              </a:solidFill>
              <a:latin typeface="Arial" panose="020B0604020202020204" pitchFamily="34" charset="0"/>
              <a:cs typeface="Arial" panose="020B0604020202020204" pitchFamily="34" charset="0"/>
            </a:endParaRPr>
          </a:p>
          <a:p>
            <a:r>
              <a:rPr lang="en-GB" sz="1250" b="1" u="sng" dirty="0">
                <a:solidFill>
                  <a:schemeClr val="tx2"/>
                </a:solidFill>
                <a:latin typeface="Arial" panose="020B0604020202020204" pitchFamily="34" charset="0"/>
                <a:cs typeface="Arial" panose="020B0604020202020204" pitchFamily="34" charset="0"/>
              </a:rPr>
              <a:t>VAWG Services</a:t>
            </a:r>
          </a:p>
          <a:p>
            <a:endParaRPr lang="en-GB" sz="1100" b="1"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chemeClr val="tx2"/>
                </a:solidFill>
                <a:latin typeface="Arial" panose="020B0604020202020204" pitchFamily="34" charset="0"/>
                <a:cs typeface="Arial" panose="020B0604020202020204" pitchFamily="34" charset="0"/>
              </a:rPr>
              <a:t>Web: </a:t>
            </a:r>
            <a:r>
              <a:rPr lang="en-GB" sz="1100"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Camden Safety Net</a:t>
            </a:r>
            <a:endParaRPr lang="en-GB" sz="1100"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r-FR" sz="1100" dirty="0">
                <a:solidFill>
                  <a:schemeClr val="tx2"/>
                </a:solidFill>
                <a:latin typeface="Arial" panose="020B0604020202020204" pitchFamily="34" charset="0"/>
                <a:cs typeface="Arial" panose="020B0604020202020204" pitchFamily="34" charset="0"/>
              </a:rPr>
              <a:t>Email: </a:t>
            </a:r>
            <a:r>
              <a:rPr lang="en-GB" sz="1100" dirty="0">
                <a:solidFill>
                  <a:schemeClr val="tx2"/>
                </a:solidFill>
                <a:latin typeface="Helvetica" panose="020B0604020202020204" pitchFamily="34" charset="0"/>
                <a:hlinkClick r:id="rId4">
                  <a:extLst>
                    <a:ext uri="{A12FA001-AC4F-418D-AE19-62706E023703}">
                      <ahyp:hlinkClr xmlns:ahyp="http://schemas.microsoft.com/office/drawing/2018/hyperlinkcolor" val="tx"/>
                    </a:ext>
                  </a:extLst>
                </a:hlinkClick>
              </a:rPr>
              <a:t>camdensafetynet@camden.gov.uk</a:t>
            </a:r>
            <a:r>
              <a:rPr lang="en-GB" sz="1100" dirty="0">
                <a:solidFill>
                  <a:schemeClr val="tx2"/>
                </a:solidFill>
                <a:latin typeface="Helvetica" panose="020B0604020202020204" pitchFamily="34" charset="0"/>
              </a:rPr>
              <a:t> </a:t>
            </a:r>
          </a:p>
          <a:p>
            <a:endParaRPr lang="fr-FR" sz="1100" dirty="0">
              <a:solidFill>
                <a:schemeClr val="tx2"/>
              </a:solidFill>
              <a:latin typeface="Arial" panose="020B0604020202020204" pitchFamily="34" charset="0"/>
              <a:cs typeface="Arial" panose="020B0604020202020204" pitchFamily="34" charset="0"/>
            </a:endParaRPr>
          </a:p>
          <a:p>
            <a:r>
              <a:rPr lang="en-GB" sz="1250" b="1" u="sng" dirty="0">
                <a:solidFill>
                  <a:schemeClr val="tx2"/>
                </a:solidFill>
                <a:latin typeface="Arial" panose="020B0604020202020204" pitchFamily="34" charset="0"/>
                <a:cs typeface="Arial" panose="020B0604020202020204" pitchFamily="34" charset="0"/>
              </a:rPr>
              <a:t>Drug and Alcohol Services </a:t>
            </a:r>
          </a:p>
          <a:p>
            <a:endParaRPr lang="en-GB" sz="1100" b="1" dirty="0">
              <a:solidFill>
                <a:schemeClr val="tx2"/>
              </a:solidFill>
              <a:latin typeface="Arial" panose="020B0604020202020204" pitchFamily="34" charset="0"/>
              <a:cs typeface="Arial" panose="020B0604020202020204" pitchFamily="34" charset="0"/>
            </a:endParaRPr>
          </a:p>
          <a:p>
            <a:r>
              <a:rPr lang="en-GB" sz="1100" b="1" dirty="0">
                <a:solidFill>
                  <a:schemeClr val="tx2"/>
                </a:solidFill>
                <a:latin typeface="Arial" panose="020B0604020202020204" pitchFamily="34" charset="0"/>
                <a:cs typeface="Arial" panose="020B0604020202020204" pitchFamily="34" charset="0"/>
              </a:rPr>
              <a:t>Change Grow Live:</a:t>
            </a:r>
          </a:p>
          <a:p>
            <a:pPr marL="171450" indent="-171450">
              <a:buFont typeface="Arial" panose="020B0604020202020204" pitchFamily="34" charset="0"/>
              <a:buChar char="•"/>
            </a:pPr>
            <a:r>
              <a:rPr lang="en-GB" sz="1100" dirty="0">
                <a:solidFill>
                  <a:schemeClr val="tx2"/>
                </a:solidFill>
                <a:latin typeface="Arial" panose="020B0604020202020204" pitchFamily="34" charset="0"/>
                <a:cs typeface="Arial" panose="020B0604020202020204" pitchFamily="34" charset="0"/>
              </a:rPr>
              <a:t>Web: </a:t>
            </a:r>
            <a:r>
              <a:rPr lang="en-GB" sz="1100" dirty="0">
                <a:solidFill>
                  <a:schemeClr val="tx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Adult Drug and Alcohol Services - Camden | Change Grow Live</a:t>
            </a:r>
            <a:endParaRPr lang="en-GB" sz="1100"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chemeClr val="tx2"/>
                </a:solidFill>
                <a:latin typeface="Arial" panose="020B0604020202020204" pitchFamily="34" charset="0"/>
                <a:cs typeface="Arial" panose="020B0604020202020204" pitchFamily="34" charset="0"/>
              </a:rPr>
              <a:t>Phone: 020 7485 2722</a:t>
            </a:r>
          </a:p>
          <a:p>
            <a:pPr marL="171450" indent="-171450">
              <a:buFont typeface="Arial" panose="020B0604020202020204" pitchFamily="34" charset="0"/>
              <a:buChar char="•"/>
            </a:pPr>
            <a:r>
              <a:rPr lang="en-GB" sz="1100" dirty="0">
                <a:solidFill>
                  <a:schemeClr val="tx2"/>
                </a:solidFill>
                <a:latin typeface="Arial" panose="020B0604020202020204" pitchFamily="34" charset="0"/>
                <a:cs typeface="Arial" panose="020B0604020202020204" pitchFamily="34" charset="0"/>
              </a:rPr>
              <a:t>Email: </a:t>
            </a:r>
            <a:r>
              <a:rPr lang="en-GB" sz="1100" dirty="0">
                <a:solidFill>
                  <a:schemeClr val="tx2"/>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camden.referrals@cgl.org.uk</a:t>
            </a:r>
            <a:r>
              <a:rPr lang="en-GB" sz="1100" dirty="0">
                <a:solidFill>
                  <a:schemeClr val="tx2"/>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endParaRPr lang="en-GB" sz="1100" dirty="0">
              <a:solidFill>
                <a:schemeClr val="tx2"/>
              </a:solidFill>
              <a:latin typeface="Arial" panose="020B0604020202020204" pitchFamily="34" charset="0"/>
              <a:cs typeface="Arial" panose="020B0604020202020204" pitchFamily="34" charset="0"/>
            </a:endParaRPr>
          </a:p>
          <a:p>
            <a:r>
              <a:rPr lang="en-GB" sz="1100" b="1" dirty="0">
                <a:solidFill>
                  <a:schemeClr val="tx2"/>
                </a:solidFill>
                <a:latin typeface="Arial" panose="020B0604020202020204" pitchFamily="34" charset="0"/>
                <a:cs typeface="Arial" panose="020B0604020202020204" pitchFamily="34" charset="0"/>
              </a:rPr>
              <a:t>Via Care – Drug and Alcohol Support for people who sleep outside (</a:t>
            </a:r>
            <a:r>
              <a:rPr lang="en-GB" sz="1100" b="1" dirty="0" err="1">
                <a:solidFill>
                  <a:schemeClr val="tx2"/>
                </a:solidFill>
                <a:latin typeface="Arial" panose="020B0604020202020204" pitchFamily="34" charset="0"/>
                <a:cs typeface="Arial" panose="020B0604020202020204" pitchFamily="34" charset="0"/>
              </a:rPr>
              <a:t>InRoads</a:t>
            </a:r>
            <a:r>
              <a:rPr lang="en-GB" sz="1100" b="1" dirty="0">
                <a:solidFill>
                  <a:schemeClr val="tx2"/>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100" dirty="0">
                <a:solidFill>
                  <a:schemeClr val="tx2"/>
                </a:solidFill>
                <a:latin typeface="Arial" panose="020B0604020202020204" pitchFamily="34" charset="0"/>
                <a:cs typeface="Arial" panose="020B0604020202020204" pitchFamily="34" charset="0"/>
              </a:rPr>
              <a:t>Web: </a:t>
            </a:r>
            <a:r>
              <a:rPr lang="en-GB" sz="1100" dirty="0" err="1">
                <a:solidFill>
                  <a:schemeClr val="tx2"/>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InRoads</a:t>
            </a:r>
            <a:r>
              <a:rPr lang="en-GB" sz="1100" dirty="0">
                <a:solidFill>
                  <a:schemeClr val="tx2"/>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Camden</a:t>
            </a:r>
            <a:endParaRPr lang="en-GB" sz="1100"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chemeClr val="tx2"/>
                </a:solidFill>
                <a:latin typeface="Arial" panose="020B0604020202020204" pitchFamily="34" charset="0"/>
                <a:cs typeface="Arial" panose="020B0604020202020204" pitchFamily="34" charset="0"/>
              </a:rPr>
              <a:t>Phone: 0300 303 4545</a:t>
            </a:r>
          </a:p>
          <a:p>
            <a:pPr marL="171450" indent="-171450">
              <a:buFont typeface="Arial" panose="020B0604020202020204" pitchFamily="34" charset="0"/>
              <a:buChar char="•"/>
            </a:pPr>
            <a:r>
              <a:rPr lang="en-GB" sz="1100" dirty="0">
                <a:solidFill>
                  <a:schemeClr val="tx2"/>
                </a:solidFill>
                <a:latin typeface="Arial" panose="020B0604020202020204" pitchFamily="34" charset="0"/>
                <a:cs typeface="Arial" panose="020B0604020202020204" pitchFamily="34" charset="0"/>
              </a:rPr>
              <a:t>Email: </a:t>
            </a:r>
            <a:r>
              <a:rPr lang="en-GB" sz="1100" dirty="0">
                <a:solidFill>
                  <a:schemeClr val="tx2"/>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inroads.camden@viaorg.uk</a:t>
            </a:r>
            <a:r>
              <a:rPr lang="en-GB" sz="1100" dirty="0">
                <a:solidFill>
                  <a:schemeClr val="tx2"/>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100" dirty="0">
                <a:solidFill>
                  <a:schemeClr val="tx2"/>
                </a:solidFill>
                <a:latin typeface="Arial" panose="020B0604020202020204" pitchFamily="34" charset="0"/>
                <a:cs typeface="Arial" panose="020B0604020202020204" pitchFamily="34" charset="0"/>
              </a:rPr>
              <a:t>Online referral: </a:t>
            </a:r>
            <a:r>
              <a:rPr lang="en-GB" sz="1100" dirty="0" err="1">
                <a:solidFill>
                  <a:schemeClr val="tx2"/>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InRoads</a:t>
            </a:r>
            <a:r>
              <a:rPr lang="en-GB" sz="1100" dirty="0">
                <a:solidFill>
                  <a:schemeClr val="tx2"/>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 Camden Referral</a:t>
            </a:r>
            <a:endParaRPr lang="en-GB" sz="1100"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100" dirty="0">
              <a:solidFill>
                <a:schemeClr val="tx2"/>
              </a:solidFill>
              <a:latin typeface="Arial" panose="020B0604020202020204" pitchFamily="34" charset="0"/>
              <a:cs typeface="Arial" panose="020B0604020202020204" pitchFamily="34" charset="0"/>
            </a:endParaRPr>
          </a:p>
          <a:p>
            <a:r>
              <a:rPr lang="en-GB" sz="1100" b="1" dirty="0">
                <a:solidFill>
                  <a:schemeClr val="tx2"/>
                </a:solidFill>
                <a:latin typeface="Arial" panose="020B0604020202020204" pitchFamily="34" charset="0"/>
                <a:cs typeface="Arial" panose="020B0604020202020204" pitchFamily="34" charset="0"/>
              </a:rPr>
              <a:t>Routes off the Streets:</a:t>
            </a:r>
          </a:p>
          <a:p>
            <a:pPr marL="171450" indent="-171450">
              <a:buFont typeface="Arial" panose="020B0604020202020204" pitchFamily="34" charset="0"/>
              <a:buChar char="•"/>
            </a:pPr>
            <a:r>
              <a:rPr lang="en-GB" sz="1100" dirty="0">
                <a:solidFill>
                  <a:schemeClr val="tx2"/>
                </a:solidFill>
                <a:latin typeface="Arial" panose="020B0604020202020204" pitchFamily="34" charset="0"/>
                <a:cs typeface="Arial" panose="020B0604020202020204" pitchFamily="34" charset="0"/>
              </a:rPr>
              <a:t>Web: </a:t>
            </a:r>
            <a:r>
              <a:rPr lang="en-GB" sz="1100" dirty="0">
                <a:solidFill>
                  <a:schemeClr val="tx2"/>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Camden Routes off The Streets</a:t>
            </a:r>
            <a:endParaRPr lang="en-GB" sz="1100"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r-FR" sz="1100" dirty="0">
                <a:solidFill>
                  <a:schemeClr val="tx2"/>
                </a:solidFill>
                <a:latin typeface="Arial" panose="020B0604020202020204" pitchFamily="34" charset="0"/>
                <a:cs typeface="Arial" panose="020B0604020202020204" pitchFamily="34" charset="0"/>
              </a:rPr>
              <a:t>Phone: 0207 846 3535 (or </a:t>
            </a:r>
            <a:r>
              <a:rPr lang="fr-FR" sz="1100" dirty="0" err="1">
                <a:solidFill>
                  <a:schemeClr val="tx2"/>
                </a:solidFill>
                <a:latin typeface="Arial" panose="020B0604020202020204" pitchFamily="34" charset="0"/>
                <a:cs typeface="Arial" panose="020B0604020202020204" pitchFamily="34" charset="0"/>
              </a:rPr>
              <a:t>freephone</a:t>
            </a:r>
            <a:r>
              <a:rPr lang="fr-FR" sz="1100" dirty="0">
                <a:solidFill>
                  <a:schemeClr val="tx2"/>
                </a:solidFill>
                <a:latin typeface="Arial" panose="020B0604020202020204" pitchFamily="34" charset="0"/>
                <a:cs typeface="Arial" panose="020B0604020202020204" pitchFamily="34" charset="0"/>
              </a:rPr>
              <a:t> 0808 800 0005)</a:t>
            </a:r>
          </a:p>
          <a:p>
            <a:pPr marL="171450" indent="-171450">
              <a:buFont typeface="Arial" panose="020B0604020202020204" pitchFamily="34" charset="0"/>
              <a:buChar char="•"/>
            </a:pPr>
            <a:r>
              <a:rPr lang="fr-FR" sz="1100" dirty="0">
                <a:solidFill>
                  <a:schemeClr val="tx2"/>
                </a:solidFill>
                <a:latin typeface="Arial" panose="020B0604020202020204" pitchFamily="34" charset="0"/>
                <a:cs typeface="Arial" panose="020B0604020202020204" pitchFamily="34" charset="0"/>
              </a:rPr>
              <a:t>Email: </a:t>
            </a:r>
            <a:r>
              <a:rPr lang="fr-FR" sz="1100" dirty="0">
                <a:solidFill>
                  <a:schemeClr val="tx2"/>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streetsafe@cgl.org.uk</a:t>
            </a:r>
            <a:endParaRPr lang="fr-FR" sz="1100" dirty="0">
              <a:solidFill>
                <a:schemeClr val="tx2"/>
              </a:solidFill>
              <a:latin typeface="Arial" panose="020B0604020202020204" pitchFamily="34" charset="0"/>
              <a:cs typeface="Arial" panose="020B0604020202020204" pitchFamily="34" charset="0"/>
            </a:endParaRPr>
          </a:p>
          <a:p>
            <a:endParaRPr lang="fr-FR" sz="1100" dirty="0">
              <a:solidFill>
                <a:schemeClr val="tx2"/>
              </a:solidFill>
              <a:latin typeface="Arial" panose="020B0604020202020204" pitchFamily="34" charset="0"/>
              <a:cs typeface="Arial" panose="020B0604020202020204" pitchFamily="34" charset="0"/>
            </a:endParaRPr>
          </a:p>
          <a:p>
            <a:endParaRPr lang="fr-FR" sz="1100" dirty="0">
              <a:solidFill>
                <a:schemeClr val="tx2"/>
              </a:solidFill>
              <a:latin typeface="Arial" panose="020B0604020202020204" pitchFamily="34" charset="0"/>
              <a:cs typeface="Arial" panose="020B0604020202020204" pitchFamily="34" charset="0"/>
            </a:endParaRPr>
          </a:p>
          <a:p>
            <a:endParaRPr lang="fr-FR" sz="1100" dirty="0">
              <a:solidFill>
                <a:schemeClr val="tx2"/>
              </a:solidFill>
              <a:latin typeface="Arial" panose="020B0604020202020204" pitchFamily="34" charset="0"/>
              <a:cs typeface="Arial" panose="020B0604020202020204" pitchFamily="34" charset="0"/>
            </a:endParaRPr>
          </a:p>
          <a:p>
            <a:endParaRPr lang="fr-FR" sz="1100" dirty="0">
              <a:solidFill>
                <a:schemeClr val="tx2"/>
              </a:solidFill>
              <a:latin typeface="Arial" panose="020B0604020202020204" pitchFamily="34" charset="0"/>
              <a:cs typeface="Arial" panose="020B0604020202020204" pitchFamily="34" charset="0"/>
            </a:endParaRPr>
          </a:p>
          <a:p>
            <a:endParaRPr lang="fr-FR" sz="1100" dirty="0">
              <a:solidFill>
                <a:schemeClr val="tx2"/>
              </a:solidFill>
              <a:latin typeface="Arial" panose="020B0604020202020204" pitchFamily="34" charset="0"/>
              <a:cs typeface="Arial" panose="020B0604020202020204" pitchFamily="34" charset="0"/>
            </a:endParaRPr>
          </a:p>
          <a:p>
            <a:endParaRPr lang="fr-FR" sz="1100" dirty="0">
              <a:solidFill>
                <a:schemeClr val="tx2"/>
              </a:solidFill>
              <a:latin typeface="Arial" panose="020B0604020202020204" pitchFamily="34" charset="0"/>
              <a:cs typeface="Arial" panose="020B0604020202020204" pitchFamily="34" charset="0"/>
            </a:endParaRPr>
          </a:p>
          <a:p>
            <a:r>
              <a:rPr lang="fr-FR" sz="1250" b="1" u="sng" dirty="0">
                <a:solidFill>
                  <a:schemeClr val="tx2"/>
                </a:solidFill>
                <a:latin typeface="Arial" panose="020B0604020202020204" pitchFamily="34" charset="0"/>
                <a:cs typeface="Arial" panose="020B0604020202020204" pitchFamily="34" charset="0"/>
              </a:rPr>
              <a:t>Youth Services</a:t>
            </a:r>
          </a:p>
          <a:p>
            <a:endParaRPr lang="fr-FR" sz="1100" b="1"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chemeClr val="tx2"/>
                </a:solidFill>
                <a:latin typeface="Arial" panose="020B0604020202020204" pitchFamily="34" charset="0"/>
                <a:cs typeface="Arial" panose="020B0604020202020204" pitchFamily="34" charset="0"/>
              </a:rPr>
              <a:t>Web: </a:t>
            </a:r>
            <a:r>
              <a:rPr lang="en-GB" sz="1100" dirty="0">
                <a:solidFill>
                  <a:schemeClr val="tx2"/>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Youth clubs and support services - Camden Council</a:t>
            </a:r>
            <a:endParaRPr lang="en-GB" sz="1100"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chemeClr val="tx2"/>
                </a:solidFill>
                <a:latin typeface="Arial" panose="020B0604020202020204" pitchFamily="34" charset="0"/>
                <a:cs typeface="Arial" panose="020B0604020202020204" pitchFamily="34" charset="0"/>
              </a:rPr>
              <a:t>Email: </a:t>
            </a:r>
            <a:r>
              <a:rPr lang="en-GB" sz="1100" dirty="0">
                <a:solidFill>
                  <a:schemeClr val="tx2"/>
                </a:solidFill>
                <a:latin typeface="Helvetica Neue"/>
                <a:hlinkClick r:id="rId13">
                  <a:extLst>
                    <a:ext uri="{A12FA001-AC4F-418D-AE19-62706E023703}">
                      <ahyp:hlinkClr xmlns:ahyp="http://schemas.microsoft.com/office/drawing/2018/hyperlinkcolor" val="tx"/>
                    </a:ext>
                  </a:extLst>
                </a:hlinkClick>
              </a:rPr>
              <a:t>info.youth@camden.gov.uk</a:t>
            </a:r>
            <a:r>
              <a:rPr lang="en-GB" sz="1100" dirty="0">
                <a:solidFill>
                  <a:schemeClr val="tx2"/>
                </a:solidFill>
                <a:latin typeface="Helvetica Neue"/>
              </a:rPr>
              <a:t>  </a:t>
            </a:r>
          </a:p>
          <a:p>
            <a:endParaRPr lang="en-GB" sz="1200" b="1" u="sng" dirty="0">
              <a:solidFill>
                <a:schemeClr val="tx2"/>
              </a:solidFill>
              <a:latin typeface="Arial" panose="020B0604020202020204" pitchFamily="34" charset="0"/>
              <a:cs typeface="Arial" panose="020B0604020202020204" pitchFamily="34" charset="0"/>
            </a:endParaRPr>
          </a:p>
          <a:p>
            <a:r>
              <a:rPr lang="en-GB" sz="1250" b="1" u="sng" dirty="0">
                <a:solidFill>
                  <a:schemeClr val="tx2"/>
                </a:solidFill>
                <a:latin typeface="Arial" panose="020B0604020202020204" pitchFamily="34" charset="0"/>
                <a:cs typeface="Arial" panose="020B0604020202020204" pitchFamily="34" charset="0"/>
              </a:rPr>
              <a:t>Antisocial behaviour</a:t>
            </a:r>
          </a:p>
          <a:p>
            <a:endParaRPr lang="en-GB" sz="1100" b="1"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chemeClr val="tx2"/>
                </a:solidFill>
                <a:latin typeface="Arial" panose="020B0604020202020204" pitchFamily="34" charset="0"/>
                <a:cs typeface="Arial" panose="020B0604020202020204" pitchFamily="34" charset="0"/>
              </a:rPr>
              <a:t>Web: </a:t>
            </a:r>
            <a:r>
              <a:rPr lang="en-GB" sz="1100" dirty="0">
                <a:solidFill>
                  <a:schemeClr val="tx2"/>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Camden Council website and reporting online</a:t>
            </a:r>
            <a:endParaRPr lang="en-GB" sz="1100"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chemeClr val="tx2"/>
                </a:solidFill>
                <a:latin typeface="Arial" panose="020B0604020202020204" pitchFamily="34" charset="0"/>
                <a:cs typeface="Arial" panose="020B0604020202020204" pitchFamily="34" charset="0"/>
              </a:rPr>
              <a:t>Phone: 0207 97444 (follow the prompts until asked to hold, then go to the submenu and choose option 6 for Community Safety)</a:t>
            </a:r>
            <a:endParaRPr lang="fr-FR" sz="1100" dirty="0">
              <a:solidFill>
                <a:schemeClr val="tx2"/>
              </a:solidFill>
              <a:latin typeface="Arial" panose="020B0604020202020204" pitchFamily="34" charset="0"/>
              <a:cs typeface="Arial" panose="020B0604020202020204" pitchFamily="34" charset="0"/>
            </a:endParaRPr>
          </a:p>
          <a:p>
            <a:r>
              <a:rPr lang="en-GB" sz="1250" b="1" i="0" u="sng" strike="noStrike" baseline="0" dirty="0">
                <a:solidFill>
                  <a:schemeClr val="tx2"/>
                </a:solidFill>
                <a:latin typeface="Arial" panose="020B0604020202020204" pitchFamily="34" charset="0"/>
                <a:cs typeface="Arial" panose="020B0604020202020204" pitchFamily="34" charset="0"/>
              </a:rPr>
              <a:t>Hate Crime and Prevent</a:t>
            </a:r>
          </a:p>
          <a:p>
            <a:endParaRPr lang="en-GB" sz="1100" b="1" i="0" u="none" strike="noStrike" baseline="0"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b="0" i="0" u="none" strike="noStrike" baseline="0" dirty="0">
                <a:solidFill>
                  <a:schemeClr val="tx2"/>
                </a:solidFill>
                <a:latin typeface="Arial" panose="020B0604020202020204" pitchFamily="34" charset="0"/>
                <a:cs typeface="Arial" panose="020B0604020202020204" pitchFamily="34" charset="0"/>
              </a:rPr>
              <a:t>Web: </a:t>
            </a:r>
            <a:r>
              <a:rPr lang="en-GB" sz="1100" b="0" i="0" u="none" strike="noStrike" baseline="0" dirty="0">
                <a:solidFill>
                  <a:schemeClr val="tx2"/>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Camden Council Hate Crime</a:t>
            </a:r>
            <a:r>
              <a:rPr lang="en-GB" sz="1100" b="0" i="0" u="none" strike="noStrike" baseline="0" dirty="0">
                <a:solidFill>
                  <a:schemeClr val="tx2"/>
                </a:solidFill>
                <a:latin typeface="Arial" panose="020B0604020202020204" pitchFamily="34" charset="0"/>
                <a:cs typeface="Arial" panose="020B0604020202020204" pitchFamily="34" charset="0"/>
              </a:rPr>
              <a:t> and </a:t>
            </a:r>
            <a:r>
              <a:rPr lang="en-GB" sz="1100" dirty="0">
                <a:solidFill>
                  <a:schemeClr val="tx2"/>
                </a:solidFill>
                <a:latin typeface="Arial" panose="020B060402020202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Camden Council Prevent</a:t>
            </a:r>
            <a:endParaRPr lang="en-GB" sz="1100"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chemeClr val="tx2"/>
                </a:solidFill>
                <a:latin typeface="Arial" panose="020B0604020202020204" pitchFamily="34" charset="0"/>
                <a:cs typeface="Arial" panose="020B0604020202020204" pitchFamily="34" charset="0"/>
              </a:rPr>
              <a:t>Web: </a:t>
            </a:r>
            <a:r>
              <a:rPr lang="en-GB" sz="1100" dirty="0">
                <a:solidFill>
                  <a:schemeClr val="tx2"/>
                </a:solidFill>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Children’s Safeguarding Partnership Radicalisation and Extremism </a:t>
            </a:r>
            <a:endParaRPr lang="en-GB" sz="1100"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b="0" i="0" u="none" strike="noStrike" baseline="0" dirty="0">
                <a:solidFill>
                  <a:schemeClr val="tx2"/>
                </a:solidFill>
                <a:latin typeface="Arial" panose="020B0604020202020204" pitchFamily="34" charset="0"/>
                <a:cs typeface="Arial" panose="020B0604020202020204" pitchFamily="34" charset="0"/>
              </a:rPr>
              <a:t>Phone: 999 (in an emergency); 101 (non-emergency)</a:t>
            </a:r>
          </a:p>
          <a:p>
            <a:pPr marL="171450" indent="-171450">
              <a:buFont typeface="Arial" panose="020B0604020202020204" pitchFamily="34" charset="0"/>
              <a:buChar char="•"/>
            </a:pPr>
            <a:r>
              <a:rPr lang="en-GB" sz="1100" b="0" i="0" u="none" strike="noStrike" baseline="0" dirty="0">
                <a:solidFill>
                  <a:schemeClr val="tx2"/>
                </a:solidFill>
                <a:latin typeface="Arial" panose="020B0604020202020204" pitchFamily="34" charset="0"/>
                <a:cs typeface="Arial" panose="020B0604020202020204" pitchFamily="34" charset="0"/>
              </a:rPr>
              <a:t>Stop Hate UK: 0800 138 1625 (24 hours/day) or text 07717 989 025</a:t>
            </a:r>
            <a:endParaRPr lang="en-GB" sz="1100"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b="0" i="0" u="none" strike="noStrike" baseline="0" dirty="0">
                <a:solidFill>
                  <a:schemeClr val="tx2"/>
                </a:solidFill>
                <a:latin typeface="Arial" panose="020B0604020202020204" pitchFamily="34" charset="0"/>
                <a:cs typeface="Arial" panose="020B0604020202020204" pitchFamily="34" charset="0"/>
              </a:rPr>
              <a:t>Report hate online: </a:t>
            </a:r>
            <a:r>
              <a:rPr lang="en-GB" sz="1100" b="0" i="0" u="sng" strike="noStrike" baseline="0" dirty="0">
                <a:solidFill>
                  <a:schemeClr val="tx2"/>
                </a:solidFill>
                <a:latin typeface="Arial" panose="020B0604020202020204" pitchFamily="34" charset="0"/>
                <a:cs typeface="Arial" panose="020B0604020202020204" pitchFamily="34" charset="0"/>
                <a:hlinkClick r:id="rId18">
                  <a:extLst>
                    <a:ext uri="{A12FA001-AC4F-418D-AE19-62706E023703}">
                      <ahyp:hlinkClr xmlns:ahyp="http://schemas.microsoft.com/office/drawing/2018/hyperlinkcolor" val="tx"/>
                    </a:ext>
                  </a:extLst>
                </a:hlinkClick>
              </a:rPr>
              <a:t>www.report-it.org.uk</a:t>
            </a:r>
            <a:endParaRPr lang="en-GB" sz="1100" b="0" i="0" u="sng" strike="noStrike" baseline="0"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chemeClr val="tx2"/>
                </a:solidFill>
                <a:latin typeface="Arial" panose="020B0604020202020204" pitchFamily="34" charset="0"/>
                <a:cs typeface="Arial" panose="020B0604020202020204" pitchFamily="34" charset="0"/>
              </a:rPr>
              <a:t>Prevent Safeguarding Referral:</a:t>
            </a:r>
          </a:p>
          <a:p>
            <a:r>
              <a:rPr lang="en-GB" sz="1100" dirty="0">
                <a:solidFill>
                  <a:schemeClr val="tx2"/>
                </a:solidFill>
                <a:latin typeface="Arial" panose="020B0604020202020204" pitchFamily="34" charset="0"/>
                <a:cs typeface="Arial" panose="020B0604020202020204" pitchFamily="34" charset="0"/>
              </a:rPr>
              <a:t>	For children email </a:t>
            </a:r>
            <a:r>
              <a:rPr lang="en-GB" sz="1100" u="sng" dirty="0">
                <a:solidFill>
                  <a:schemeClr val="tx2"/>
                </a:solidFill>
                <a:latin typeface="Arial" panose="020B0604020202020204" pitchFamily="34" charset="0"/>
                <a:cs typeface="Arial" panose="020B0604020202020204" pitchFamily="34" charset="0"/>
                <a:hlinkClick r:id="rId19">
                  <a:extLst>
                    <a:ext uri="{A12FA001-AC4F-418D-AE19-62706E023703}">
                      <ahyp:hlinkClr xmlns:ahyp="http://schemas.microsoft.com/office/drawing/2018/hyperlinkcolor" val="tx"/>
                    </a:ext>
                  </a:extLst>
                </a:hlinkClick>
              </a:rPr>
              <a:t>LBCMashadmin@camden.gov.uk</a:t>
            </a:r>
            <a:r>
              <a:rPr lang="en-GB" sz="1100" u="sng" dirty="0">
                <a:solidFill>
                  <a:schemeClr val="tx2"/>
                </a:solidFill>
                <a:latin typeface="Arial" panose="020B0604020202020204" pitchFamily="34" charset="0"/>
                <a:cs typeface="Arial" panose="020B0604020202020204" pitchFamily="34" charset="0"/>
              </a:rPr>
              <a:t> </a:t>
            </a:r>
            <a:endParaRPr lang="en-GB" sz="1100" dirty="0">
              <a:solidFill>
                <a:schemeClr val="tx2"/>
              </a:solidFill>
              <a:latin typeface="Arial" panose="020B0604020202020204" pitchFamily="34" charset="0"/>
              <a:cs typeface="Arial" panose="020B0604020202020204" pitchFamily="34" charset="0"/>
            </a:endParaRPr>
          </a:p>
          <a:p>
            <a:r>
              <a:rPr lang="en-GB" sz="1100" dirty="0">
                <a:solidFill>
                  <a:schemeClr val="tx2"/>
                </a:solidFill>
                <a:latin typeface="Arial" panose="020B0604020202020204" pitchFamily="34" charset="0"/>
                <a:cs typeface="Arial" panose="020B0604020202020204" pitchFamily="34" charset="0"/>
              </a:rPr>
              <a:t>	For adults email </a:t>
            </a:r>
            <a:r>
              <a:rPr lang="en-GB" sz="1100" u="sng" dirty="0">
                <a:solidFill>
                  <a:schemeClr val="tx2"/>
                </a:solidFill>
                <a:latin typeface="Arial" panose="020B0604020202020204" pitchFamily="34" charset="0"/>
                <a:cs typeface="Arial" panose="020B0604020202020204" pitchFamily="34" charset="0"/>
                <a:hlinkClick r:id="rId20">
                  <a:extLst>
                    <a:ext uri="{A12FA001-AC4F-418D-AE19-62706E023703}">
                      <ahyp:hlinkClr xmlns:ahyp="http://schemas.microsoft.com/office/drawing/2018/hyperlinkcolor" val="tx"/>
                    </a:ext>
                  </a:extLst>
                </a:hlinkClick>
              </a:rPr>
              <a:t>asc.mash.safeguarding@camden.gov.uk</a:t>
            </a:r>
            <a:endParaRPr lang="en-GB" sz="1100" u="sng" dirty="0">
              <a:solidFill>
                <a:schemeClr val="tx2"/>
              </a:solidFill>
              <a:latin typeface="Arial" panose="020B0604020202020204" pitchFamily="34" charset="0"/>
              <a:cs typeface="Arial" panose="020B0604020202020204" pitchFamily="34" charset="0"/>
            </a:endParaRPr>
          </a:p>
          <a:p>
            <a:endParaRPr lang="en-GB" sz="1100" u="sng" dirty="0">
              <a:solidFill>
                <a:schemeClr val="tx2"/>
              </a:solidFill>
              <a:latin typeface="Arial" panose="020B0604020202020204" pitchFamily="34" charset="0"/>
              <a:cs typeface="Arial" panose="020B0604020202020204" pitchFamily="34" charset="0"/>
            </a:endParaRPr>
          </a:p>
          <a:p>
            <a:r>
              <a:rPr lang="en-GB" sz="1250" b="1" u="sng" dirty="0">
                <a:solidFill>
                  <a:schemeClr val="tx2"/>
                </a:solidFill>
                <a:latin typeface="Arial" panose="020B0604020202020204" pitchFamily="34" charset="0"/>
                <a:cs typeface="Arial" panose="020B0604020202020204" pitchFamily="34" charset="0"/>
              </a:rPr>
              <a:t>Victim Support</a:t>
            </a:r>
          </a:p>
          <a:p>
            <a:endParaRPr lang="en-GB" sz="1100" b="1" dirty="0">
              <a:solidFill>
                <a:schemeClr val="tx2"/>
              </a:solidFill>
              <a:latin typeface="Arial" panose="020B0604020202020204" pitchFamily="34" charset="0"/>
              <a:cs typeface="Arial" panose="020B0604020202020204" pitchFamily="34" charset="0"/>
            </a:endParaRPr>
          </a:p>
          <a:p>
            <a:r>
              <a:rPr lang="en-GB" sz="1100" dirty="0">
                <a:solidFill>
                  <a:schemeClr val="tx2"/>
                </a:solidFill>
                <a:latin typeface="Arial" panose="020B0604020202020204" pitchFamily="34" charset="0"/>
                <a:cs typeface="Arial" panose="020B0604020202020204" pitchFamily="34" charset="0"/>
              </a:rPr>
              <a:t>Phone: 0808 168 9291 or 0808 168 9111 (out of hours)</a:t>
            </a:r>
          </a:p>
          <a:p>
            <a:r>
              <a:rPr lang="en-GB" sz="1100" dirty="0">
                <a:solidFill>
                  <a:schemeClr val="tx2"/>
                </a:solidFill>
                <a:latin typeface="Arial" panose="020B0604020202020204" pitchFamily="34" charset="0"/>
                <a:cs typeface="Arial" panose="020B0604020202020204" pitchFamily="34" charset="0"/>
              </a:rPr>
              <a:t>Web: </a:t>
            </a:r>
            <a:r>
              <a:rPr lang="en-GB" sz="1100" dirty="0">
                <a:solidFill>
                  <a:schemeClr val="tx2"/>
                </a:solidFill>
                <a:latin typeface="Arial" panose="020B0604020202020204" pitchFamily="34" charset="0"/>
                <a:cs typeface="Arial" panose="020B0604020202020204" pitchFamily="34" charset="0"/>
                <a:hlinkClick r:id="rId21">
                  <a:extLst>
                    <a:ext uri="{A12FA001-AC4F-418D-AE19-62706E023703}">
                      <ahyp:hlinkClr xmlns:ahyp="http://schemas.microsoft.com/office/drawing/2018/hyperlinkcolor" val="tx"/>
                    </a:ext>
                  </a:extLst>
                </a:hlinkClick>
              </a:rPr>
              <a:t>Victim Support</a:t>
            </a:r>
            <a:r>
              <a:rPr lang="en-GB" sz="1100" dirty="0">
                <a:solidFill>
                  <a:schemeClr val="tx2"/>
                </a:solidFill>
                <a:latin typeface="Arial" panose="020B0604020202020204" pitchFamily="34" charset="0"/>
                <a:cs typeface="Arial" panose="020B0604020202020204" pitchFamily="34" charset="0"/>
              </a:rPr>
              <a:t>  </a:t>
            </a:r>
            <a:endParaRPr lang="fr-FR" sz="1100" dirty="0">
              <a:solidFill>
                <a:schemeClr val="tx2"/>
              </a:solidFill>
              <a:latin typeface="Arial" panose="020B0604020202020204" pitchFamily="34" charset="0"/>
              <a:cs typeface="Arial" panose="020B0604020202020204" pitchFamily="34" charset="0"/>
            </a:endParaRPr>
          </a:p>
          <a:p>
            <a:endParaRPr lang="en-GB" sz="1100" dirty="0">
              <a:solidFill>
                <a:schemeClr val="tx2"/>
              </a:solidFill>
              <a:latin typeface="Arial" panose="020B0604020202020204" pitchFamily="34" charset="0"/>
              <a:cs typeface="Arial" panose="020B0604020202020204" pitchFamily="34" charset="0"/>
            </a:endParaRPr>
          </a:p>
          <a:p>
            <a:r>
              <a:rPr lang="en-GB" sz="1250" b="1" u="sng" dirty="0">
                <a:solidFill>
                  <a:schemeClr val="tx2"/>
                </a:solidFill>
                <a:latin typeface="Arial" panose="020B0604020202020204" pitchFamily="34" charset="0"/>
                <a:cs typeface="Arial" panose="020B0604020202020204" pitchFamily="34" charset="0"/>
              </a:rPr>
              <a:t>Health and Wellbeing</a:t>
            </a:r>
          </a:p>
          <a:p>
            <a:endParaRPr lang="en-GB" sz="1100" b="1" dirty="0">
              <a:solidFill>
                <a:schemeClr val="tx2"/>
              </a:solidFill>
              <a:latin typeface="Arial" panose="020B0604020202020204" pitchFamily="34" charset="0"/>
              <a:cs typeface="Arial" panose="020B0604020202020204" pitchFamily="34" charset="0"/>
            </a:endParaRPr>
          </a:p>
          <a:p>
            <a:r>
              <a:rPr lang="en-GB" sz="1100" dirty="0">
                <a:solidFill>
                  <a:schemeClr val="tx2"/>
                </a:solidFill>
                <a:latin typeface="Arial" panose="020B0604020202020204" pitchFamily="34" charset="0"/>
                <a:cs typeface="Arial" panose="020B0604020202020204" pitchFamily="34" charset="0"/>
              </a:rPr>
              <a:t>• Web: </a:t>
            </a:r>
            <a:r>
              <a:rPr lang="en-GB" sz="1100" dirty="0">
                <a:solidFill>
                  <a:schemeClr val="tx2"/>
                </a:solidFill>
                <a:latin typeface="Arial" panose="020B0604020202020204" pitchFamily="34" charset="0"/>
                <a:cs typeface="Arial" panose="020B0604020202020204" pitchFamily="34" charset="0"/>
                <a:hlinkClick r:id="rId22">
                  <a:extLst>
                    <a:ext uri="{A12FA001-AC4F-418D-AE19-62706E023703}">
                      <ahyp:hlinkClr xmlns:ahyp="http://schemas.microsoft.com/office/drawing/2018/hyperlinkcolor" val="tx"/>
                    </a:ext>
                  </a:extLst>
                </a:hlinkClick>
              </a:rPr>
              <a:t>Your health and wellbeing - Camden Council </a:t>
            </a:r>
            <a:r>
              <a:rPr lang="en-GB" sz="1100" dirty="0">
                <a:solidFill>
                  <a:schemeClr val="tx2"/>
                </a:solidFill>
                <a:latin typeface="Arial" panose="020B0604020202020204" pitchFamily="34" charset="0"/>
                <a:cs typeface="Arial" panose="020B0604020202020204" pitchFamily="34" charset="0"/>
              </a:rPr>
              <a:t> (useful contacts and links to NHS services, physical health, mental health, sexual health, addiction, children, young people and families)</a:t>
            </a:r>
          </a:p>
          <a:p>
            <a: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endParaRPr kumimoji="0" lang="en-GB" b="0" i="0" u="none" strike="noStrike" kern="1200" cap="none" spc="0" normalizeH="0" baseline="0" noProof="0" dirty="0">
              <a:ln>
                <a:noFill/>
              </a:ln>
              <a:solidFill>
                <a:srgbClr val="2A354D"/>
              </a:solidFill>
              <a:effectLst/>
              <a:uLnTx/>
              <a:uFillTx/>
              <a:latin typeface="Montserrat" panose="00000500000000000000" pitchFamily="2" charset="0"/>
            </a:endParaRPr>
          </a:p>
        </p:txBody>
      </p:sp>
    </p:spTree>
    <p:extLst>
      <p:ext uri="{BB962C8B-B14F-4D97-AF65-F5344CB8AC3E}">
        <p14:creationId xmlns:p14="http://schemas.microsoft.com/office/powerpoint/2010/main" val="278655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196D95-FAF5-136A-E7AD-CD5D8AFDD97A}"/>
              </a:ext>
            </a:extLst>
          </p:cNvPr>
          <p:cNvSpPr txBox="1"/>
          <p:nvPr/>
        </p:nvSpPr>
        <p:spPr>
          <a:xfrm>
            <a:off x="347511" y="1283507"/>
            <a:ext cx="6382185" cy="6322244"/>
          </a:xfrm>
          <a:prstGeom prst="rect">
            <a:avLst/>
          </a:prstGeom>
          <a:noFill/>
        </p:spPr>
        <p:txBody>
          <a:bodyPr wrap="square" numCol="2" spcCol="216000" rtlCol="0">
            <a:spAutoFit/>
          </a:bodyPr>
          <a:lstStyle/>
          <a:p>
            <a:pPr marR="0" algn="l" defTabSz="914400" rtl="0" eaLnBrk="1" fontAlgn="auto" latinLnBrk="0" hangingPunct="1">
              <a:lnSpc>
                <a:spcPct val="90000"/>
              </a:lnSpc>
              <a:spcBef>
                <a:spcPts val="1000"/>
              </a:spcBef>
              <a:spcAft>
                <a:spcPts val="0"/>
              </a:spcAft>
              <a:buClrTx/>
              <a:buSzTx/>
              <a:tabLst/>
            </a:pPr>
            <a:r>
              <a:rPr kumimoji="0" lang="en-GB" sz="11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I am pleased to introduce the Camden Community Safety Partnership Plan for 2024 to 2027, which sets out the priorities of the Camden Community Safety Partnership Board. The plan takes a resident-centred approach, focussing on the community safety issues of most concern in Camden, ensuring that local voices are heard and responded to effectively.</a:t>
            </a:r>
          </a:p>
          <a:p>
            <a:pPr marR="0" algn="l" defTabSz="914400" rtl="0" eaLnBrk="1" fontAlgn="auto" latinLnBrk="0" hangingPunct="1">
              <a:lnSpc>
                <a:spcPct val="90000"/>
              </a:lnSpc>
              <a:spcBef>
                <a:spcPts val="1000"/>
              </a:spcBef>
              <a:spcAft>
                <a:spcPts val="0"/>
              </a:spcAft>
              <a:buClrTx/>
              <a:buSzTx/>
              <a:tabLst/>
            </a:pPr>
            <a:r>
              <a:rPr kumimoji="0" lang="en-GB" sz="11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Since its inception, the Partnership has worked diligently to reduce crime and antisocial behaviour to make Camden a safer place to live, work and visit. However, the nature of crime and antisocial behaviour, and its impact on our communities, are constantly evolving. As a Partnership we must also evolve in our response, by continuing to learn and develop new and innovative ways to tackle some of our most difficult problems.</a:t>
            </a:r>
          </a:p>
          <a:p>
            <a:pPr marR="0" algn="l" defTabSz="914400" rtl="0" eaLnBrk="1" fontAlgn="auto" latinLnBrk="0" hangingPunct="1">
              <a:lnSpc>
                <a:spcPct val="90000"/>
              </a:lnSpc>
              <a:spcBef>
                <a:spcPts val="1000"/>
              </a:spcBef>
              <a:spcAft>
                <a:spcPts val="0"/>
              </a:spcAft>
              <a:buClrTx/>
              <a:buSzTx/>
              <a:tabLst/>
            </a:pPr>
            <a:r>
              <a:rPr kumimoji="0" lang="en-GB" sz="11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We are committed to taking a preventative approach by intervening early to reduce the harm caused to our communities. Within this plan, we will continue to work on reducing crime and antisocial behaviour, tackling serious violence and addressing substance misuse, setting out how we can address the complex and challenging issues that impact our local communities. There is an increased focus on women’s safety in the public realm, recognising the need to challenge misogynistic attitudes and to make public spaces safer. </a:t>
            </a:r>
          </a:p>
          <a:p>
            <a:pPr marR="0" algn="l" defTabSz="914400" rtl="0" eaLnBrk="1" fontAlgn="auto" latinLnBrk="0" hangingPunct="1">
              <a:lnSpc>
                <a:spcPct val="90000"/>
              </a:lnSpc>
              <a:spcBef>
                <a:spcPts val="1000"/>
              </a:spcBef>
              <a:spcAft>
                <a:spcPts val="0"/>
              </a:spcAft>
              <a:buClrTx/>
              <a:buSzTx/>
              <a:tabLst/>
            </a:pPr>
            <a:endParaRPr lang="en-GB" sz="1100" dirty="0">
              <a:solidFill>
                <a:srgbClr val="2A354D"/>
              </a:solidFill>
              <a:latin typeface="Arial" panose="020B0604020202020204" pitchFamily="34" charset="0"/>
              <a:cs typeface="Arial" panose="020B0604020202020204" pitchFamily="34" charset="0"/>
            </a:endParaRPr>
          </a:p>
          <a:p>
            <a:pPr marR="0" algn="l" defTabSz="914400" rtl="0" eaLnBrk="1" fontAlgn="auto" latinLnBrk="0" hangingPunct="1">
              <a:lnSpc>
                <a:spcPct val="90000"/>
              </a:lnSpc>
              <a:spcBef>
                <a:spcPts val="1000"/>
              </a:spcBef>
              <a:spcAft>
                <a:spcPts val="0"/>
              </a:spcAft>
              <a:buClrTx/>
              <a:buSzTx/>
              <a:tabLst/>
            </a:pPr>
            <a:endParaRPr kumimoji="0" lang="en-GB" sz="11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endParaRPr>
          </a:p>
          <a:p>
            <a:pPr marR="0" algn="l" defTabSz="914400" rtl="0" eaLnBrk="1" fontAlgn="auto" latinLnBrk="0" hangingPunct="1">
              <a:lnSpc>
                <a:spcPct val="90000"/>
              </a:lnSpc>
              <a:spcBef>
                <a:spcPts val="1000"/>
              </a:spcBef>
              <a:spcAft>
                <a:spcPts val="0"/>
              </a:spcAft>
              <a:buClrTx/>
              <a:buSzTx/>
              <a:tabLst/>
            </a:pPr>
            <a:endParaRPr lang="en-GB" sz="1100" dirty="0">
              <a:solidFill>
                <a:srgbClr val="2A354D"/>
              </a:solidFill>
              <a:latin typeface="Arial" panose="020B0604020202020204" pitchFamily="34" charset="0"/>
              <a:cs typeface="Arial" panose="020B0604020202020204" pitchFamily="34" charset="0"/>
            </a:endParaRPr>
          </a:p>
          <a:p>
            <a:pPr marR="0" algn="l" defTabSz="914400" rtl="0" eaLnBrk="1" fontAlgn="auto" latinLnBrk="0" hangingPunct="1">
              <a:lnSpc>
                <a:spcPct val="90000"/>
              </a:lnSpc>
              <a:spcBef>
                <a:spcPts val="1000"/>
              </a:spcBef>
              <a:spcAft>
                <a:spcPts val="0"/>
              </a:spcAft>
              <a:buClrTx/>
              <a:buSzTx/>
              <a:tabLst/>
            </a:pPr>
            <a:endParaRPr lang="en-GB" sz="1100" dirty="0">
              <a:solidFill>
                <a:srgbClr val="2A354D"/>
              </a:solidFill>
              <a:latin typeface="Arial" panose="020B0604020202020204" pitchFamily="34" charset="0"/>
              <a:cs typeface="Arial" panose="020B0604020202020204" pitchFamily="34" charset="0"/>
            </a:endParaRPr>
          </a:p>
          <a:p>
            <a:pPr marR="0" algn="l" defTabSz="914400" rtl="0" eaLnBrk="1" fontAlgn="auto" latinLnBrk="0" hangingPunct="1">
              <a:lnSpc>
                <a:spcPct val="90000"/>
              </a:lnSpc>
              <a:spcBef>
                <a:spcPts val="1000"/>
              </a:spcBef>
              <a:spcAft>
                <a:spcPts val="0"/>
              </a:spcAft>
              <a:buClrTx/>
              <a:buSzTx/>
              <a:tabLst/>
            </a:pPr>
            <a:endParaRPr kumimoji="0" lang="en-GB" sz="11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endParaRPr>
          </a:p>
          <a:p>
            <a:pPr marR="0" algn="l" defTabSz="914400" rtl="0" eaLnBrk="1" fontAlgn="auto" latinLnBrk="0" hangingPunct="1">
              <a:lnSpc>
                <a:spcPct val="90000"/>
              </a:lnSpc>
              <a:spcBef>
                <a:spcPts val="1000"/>
              </a:spcBef>
              <a:spcAft>
                <a:spcPts val="0"/>
              </a:spcAft>
              <a:buClrTx/>
              <a:buSzTx/>
              <a:tabLst/>
            </a:pPr>
            <a:r>
              <a:rPr kumimoji="0" lang="en-GB" sz="11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We also remain committed to tackling hate crime in all its forms and will continue to ensure Camden is a place that stands against intolerance and extremism.</a:t>
            </a:r>
          </a:p>
          <a:p>
            <a:pPr marR="0" algn="l" defTabSz="914400" rtl="0" eaLnBrk="1" fontAlgn="auto" latinLnBrk="0" hangingPunct="1">
              <a:lnSpc>
                <a:spcPct val="90000"/>
              </a:lnSpc>
              <a:spcBef>
                <a:spcPts val="1000"/>
              </a:spcBef>
              <a:spcAft>
                <a:spcPts val="0"/>
              </a:spcAft>
              <a:buClrTx/>
              <a:buSzTx/>
              <a:tabLst/>
            </a:pPr>
            <a:r>
              <a:rPr kumimoji="0" lang="en-GB" sz="11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This plan describes how we can work together to make Camden a better borough, where everyone can lead safe, healthy and fulfilling lives. It is important we are all working towards the same goals, providing a safe environment for residents, businesses, and visitors. Recognising the complexities involved in keeping communities safe, the Community Safety Partnership will adopt a collaborative approach drawing on the collective efforts of different agencies.</a:t>
            </a:r>
          </a:p>
          <a:p>
            <a:pPr marR="0" algn="l" defTabSz="914400" rtl="0" eaLnBrk="1" fontAlgn="auto" latinLnBrk="0" hangingPunct="1">
              <a:lnSpc>
                <a:spcPct val="90000"/>
              </a:lnSpc>
              <a:spcBef>
                <a:spcPts val="1000"/>
              </a:spcBef>
              <a:spcAft>
                <a:spcPts val="0"/>
              </a:spcAft>
              <a:buClrTx/>
              <a:buSzTx/>
              <a:tabLst/>
            </a:pPr>
            <a:r>
              <a:rPr kumimoji="0" lang="en-GB" sz="11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The priorities and objectives outlined in this plan are informed by a comprehensive assessment of crime and disorder issues across the borough and reflect the views of the community. We hope this document helps you understand the work of the Community Safety Partnership and how we will achieve the aims set out through our priorities.</a:t>
            </a:r>
          </a:p>
          <a:p>
            <a:pPr marR="0" algn="l" defTabSz="914400" rtl="0" eaLnBrk="1" fontAlgn="auto" latinLnBrk="0" hangingPunct="1">
              <a:lnSpc>
                <a:spcPct val="90000"/>
              </a:lnSpc>
              <a:spcBef>
                <a:spcPts val="1000"/>
              </a:spcBef>
              <a:spcAft>
                <a:spcPts val="0"/>
              </a:spcAft>
              <a:buClrTx/>
              <a:buSzTx/>
              <a:tabLst/>
            </a:pPr>
            <a:endParaRPr kumimoji="0" lang="en-GB" sz="11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endParaRPr>
          </a:p>
          <a:p>
            <a:pPr marR="0" algn="l" defTabSz="914400" rtl="0" eaLnBrk="1" fontAlgn="auto" latinLnBrk="0" hangingPunct="1">
              <a:lnSpc>
                <a:spcPct val="90000"/>
              </a:lnSpc>
              <a:spcBef>
                <a:spcPts val="1000"/>
              </a:spcBef>
              <a:spcAft>
                <a:spcPts val="0"/>
              </a:spcAft>
              <a:buClrTx/>
              <a:buSzTx/>
              <a:tabLst/>
            </a:pPr>
            <a:endParaRPr kumimoji="0" lang="en-GB" sz="1100" b="1"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endParaRPr>
          </a:p>
          <a:p>
            <a:pPr marR="0" algn="l" defTabSz="914400" rtl="0" eaLnBrk="1" fontAlgn="auto" latinLnBrk="0" hangingPunct="1">
              <a:lnSpc>
                <a:spcPct val="90000"/>
              </a:lnSpc>
              <a:spcBef>
                <a:spcPts val="1000"/>
              </a:spcBef>
              <a:spcAft>
                <a:spcPts val="0"/>
              </a:spcAft>
              <a:buClrTx/>
              <a:buSzTx/>
              <a:tabLst/>
            </a:pPr>
            <a:endParaRPr lang="en-GB" sz="1100" b="1" dirty="0">
              <a:solidFill>
                <a:srgbClr val="2A354D"/>
              </a:solidFill>
              <a:latin typeface="Arial" panose="020B0604020202020204" pitchFamily="34" charset="0"/>
              <a:cs typeface="Arial" panose="020B0604020202020204" pitchFamily="34" charset="0"/>
            </a:endParaRPr>
          </a:p>
          <a:p>
            <a:pPr marR="0" algn="l" defTabSz="914400" rtl="0" eaLnBrk="1" fontAlgn="auto" latinLnBrk="0" hangingPunct="1">
              <a:lnSpc>
                <a:spcPct val="90000"/>
              </a:lnSpc>
              <a:spcBef>
                <a:spcPts val="1000"/>
              </a:spcBef>
              <a:spcAft>
                <a:spcPts val="0"/>
              </a:spcAft>
              <a:buClrTx/>
              <a:buSzTx/>
              <a:tabLst/>
            </a:pPr>
            <a:endParaRPr lang="en-GB" sz="1100" b="1" dirty="0">
              <a:solidFill>
                <a:srgbClr val="2A354D"/>
              </a:solidFill>
              <a:latin typeface="Arial" panose="020B0604020202020204" pitchFamily="34" charset="0"/>
              <a:cs typeface="Arial" panose="020B0604020202020204" pitchFamily="34" charset="0"/>
            </a:endParaRPr>
          </a:p>
          <a:p>
            <a:pPr marR="0" algn="l" defTabSz="914400" rtl="0" eaLnBrk="1" fontAlgn="auto" latinLnBrk="0" hangingPunct="1">
              <a:lnSpc>
                <a:spcPct val="90000"/>
              </a:lnSpc>
              <a:spcBef>
                <a:spcPts val="1000"/>
              </a:spcBef>
              <a:spcAft>
                <a:spcPts val="0"/>
              </a:spcAft>
              <a:buClrTx/>
              <a:buSzTx/>
              <a:tabLst/>
            </a:pPr>
            <a:endParaRPr lang="en-GB" sz="1100" b="1" dirty="0">
              <a:solidFill>
                <a:srgbClr val="2A354D"/>
              </a:solidFill>
              <a:latin typeface="Arial" panose="020B0604020202020204" pitchFamily="34" charset="0"/>
              <a:cs typeface="Arial" panose="020B0604020202020204" pitchFamily="34" charset="0"/>
            </a:endParaRPr>
          </a:p>
          <a:p>
            <a:pPr marR="0" algn="l" defTabSz="914400" rtl="0" eaLnBrk="1" fontAlgn="auto" latinLnBrk="0" hangingPunct="1">
              <a:lnSpc>
                <a:spcPct val="90000"/>
              </a:lnSpc>
              <a:spcBef>
                <a:spcPts val="1000"/>
              </a:spcBef>
              <a:spcAft>
                <a:spcPts val="0"/>
              </a:spcAft>
              <a:buClrTx/>
              <a:buSzTx/>
              <a:tabLst/>
            </a:pPr>
            <a:endParaRPr lang="en-GB" sz="1100" b="1" dirty="0">
              <a:solidFill>
                <a:srgbClr val="2A354D"/>
              </a:solidFill>
              <a:latin typeface="Arial" panose="020B0604020202020204" pitchFamily="34" charset="0"/>
              <a:cs typeface="Arial" panose="020B0604020202020204" pitchFamily="34" charset="0"/>
            </a:endParaRPr>
          </a:p>
          <a:p>
            <a:pPr marR="0" algn="l" defTabSz="914400" rtl="0" eaLnBrk="1" fontAlgn="auto" latinLnBrk="0" hangingPunct="1">
              <a:lnSpc>
                <a:spcPct val="90000"/>
              </a:lnSpc>
              <a:spcBef>
                <a:spcPts val="1000"/>
              </a:spcBef>
              <a:spcAft>
                <a:spcPts val="0"/>
              </a:spcAft>
              <a:buClrTx/>
              <a:buSzTx/>
              <a:tabLst/>
            </a:pPr>
            <a:endParaRPr lang="en-GB" sz="1100" b="1" dirty="0">
              <a:solidFill>
                <a:srgbClr val="2A354D"/>
              </a:solidFill>
              <a:latin typeface="Arial" panose="020B0604020202020204" pitchFamily="34" charset="0"/>
              <a:cs typeface="Arial" panose="020B0604020202020204" pitchFamily="34" charset="0"/>
            </a:endParaRPr>
          </a:p>
          <a:p>
            <a: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endParaRPr kumimoji="0" lang="en-GB" b="0" i="0" u="none" strike="noStrike" kern="1200" cap="none" spc="0" normalizeH="0" baseline="0" noProof="0" dirty="0">
              <a:ln>
                <a:noFill/>
              </a:ln>
              <a:solidFill>
                <a:srgbClr val="2A354D"/>
              </a:solidFill>
              <a:effectLst/>
              <a:uLnTx/>
              <a:uFillTx/>
              <a:latin typeface="Montserrat" panose="00000500000000000000" pitchFamily="2" charset="0"/>
            </a:endParaRPr>
          </a:p>
        </p:txBody>
      </p:sp>
      <p:pic>
        <p:nvPicPr>
          <p:cNvPr id="5" name="Picture 4" descr="A street with people walking on it">
            <a:extLst>
              <a:ext uri="{FF2B5EF4-FFF2-40B4-BE49-F238E27FC236}">
                <a16:creationId xmlns:a16="http://schemas.microsoft.com/office/drawing/2014/main" id="{6148BEE9-F333-6FA2-95CB-AD63F31D3227}"/>
              </a:ext>
            </a:extLst>
          </p:cNvPr>
          <p:cNvPicPr>
            <a:picLocks noChangeAspect="1"/>
          </p:cNvPicPr>
          <p:nvPr/>
        </p:nvPicPr>
        <p:blipFill rotWithShape="1">
          <a:blip r:embed="rId2"/>
          <a:srcRect l="25535" r="24327" b="-1"/>
          <a:stretch/>
        </p:blipFill>
        <p:spPr>
          <a:xfrm>
            <a:off x="7040821" y="10"/>
            <a:ext cx="5151179" cy="6857990"/>
          </a:xfrm>
          <a:prstGeom prst="rect">
            <a:avLst/>
          </a:prstGeom>
        </p:spPr>
      </p:pic>
      <p:grpSp>
        <p:nvGrpSpPr>
          <p:cNvPr id="8" name="Group 7">
            <a:extLst>
              <a:ext uri="{FF2B5EF4-FFF2-40B4-BE49-F238E27FC236}">
                <a16:creationId xmlns:a16="http://schemas.microsoft.com/office/drawing/2014/main" id="{44C2B61B-EA01-02CE-1FAD-0729C7B0E6D9}"/>
              </a:ext>
            </a:extLst>
          </p:cNvPr>
          <p:cNvGrpSpPr/>
          <p:nvPr/>
        </p:nvGrpSpPr>
        <p:grpSpPr>
          <a:xfrm>
            <a:off x="-282865" y="350614"/>
            <a:ext cx="2885382" cy="799376"/>
            <a:chOff x="-62022" y="372647"/>
            <a:chExt cx="1795269" cy="743547"/>
          </a:xfrm>
        </p:grpSpPr>
        <p:sp>
          <p:nvSpPr>
            <p:cNvPr id="6" name="Title 2">
              <a:extLst>
                <a:ext uri="{FF2B5EF4-FFF2-40B4-BE49-F238E27FC236}">
                  <a16:creationId xmlns:a16="http://schemas.microsoft.com/office/drawing/2014/main" id="{E6BEF34C-FCE4-A25E-53A2-2BDBA46EE51D}"/>
                </a:ext>
              </a:extLst>
            </p:cNvPr>
            <p:cNvSpPr txBox="1">
              <a:spLocks/>
            </p:cNvSpPr>
            <p:nvPr/>
          </p:nvSpPr>
          <p:spPr>
            <a:xfrm>
              <a:off x="-62022" y="372647"/>
              <a:ext cx="1795269" cy="74354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2400" dirty="0">
                  <a:latin typeface="Arial" panose="020B0604020202020204" pitchFamily="34" charset="0"/>
                  <a:cs typeface="Arial" panose="020B0604020202020204" pitchFamily="34" charset="0"/>
                </a:rPr>
              </a:br>
              <a:r>
                <a:rPr lang="en-US" sz="2400" b="1" dirty="0">
                  <a:solidFill>
                    <a:srgbClr val="2A354D"/>
                  </a:solidFill>
                  <a:latin typeface="Arial" panose="020B0604020202020204" pitchFamily="34" charset="0"/>
                  <a:cs typeface="Arial" panose="020B0604020202020204" pitchFamily="34" charset="0"/>
                </a:rPr>
                <a:t>Foreword</a:t>
              </a:r>
              <a:endParaRPr lang="en-US" sz="2400" dirty="0">
                <a:solidFill>
                  <a:schemeClr val="tx2"/>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E7F7A0D-04EA-FEF5-0AA8-6F331FA87D36}"/>
                </a:ext>
                <a:ext uri="{C183D7F6-B498-43B3-948B-1728B52AA6E4}">
                  <adec:decorative xmlns:adec="http://schemas.microsoft.com/office/drawing/2017/decorative" val="1"/>
                </a:ext>
              </a:extLst>
            </p:cNvPr>
            <p:cNvSpPr/>
            <p:nvPr/>
          </p:nvSpPr>
          <p:spPr>
            <a:xfrm flipV="1">
              <a:off x="395447" y="535578"/>
              <a:ext cx="880330" cy="45719"/>
            </a:xfrm>
            <a:prstGeom prst="rect">
              <a:avLst/>
            </a:prstGeom>
            <a:solidFill>
              <a:srgbClr val="2A35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A354D"/>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763FAE0B-9883-1AD6-8EFF-5D7451C705CF}"/>
              </a:ext>
            </a:extLst>
          </p:cNvPr>
          <p:cNvGrpSpPr/>
          <p:nvPr/>
        </p:nvGrpSpPr>
        <p:grpSpPr>
          <a:xfrm>
            <a:off x="4088396" y="5107040"/>
            <a:ext cx="2007604" cy="1750960"/>
            <a:chOff x="3454702" y="5309186"/>
            <a:chExt cx="2007604" cy="1750960"/>
          </a:xfrm>
        </p:grpSpPr>
        <p:pic>
          <p:nvPicPr>
            <p:cNvPr id="3" name="Picture 2" descr="A close-up of a person smiling&#10;&#10;Description automatically generated">
              <a:extLst>
                <a:ext uri="{FF2B5EF4-FFF2-40B4-BE49-F238E27FC236}">
                  <a16:creationId xmlns:a16="http://schemas.microsoft.com/office/drawing/2014/main" id="{051FCF8E-E5E8-6C77-F6F0-6005EA7FC58D}"/>
                </a:ext>
              </a:extLst>
            </p:cNvPr>
            <p:cNvPicPr>
              <a:picLocks noChangeAspect="1"/>
            </p:cNvPicPr>
            <p:nvPr/>
          </p:nvPicPr>
          <p:blipFill>
            <a:blip r:embed="rId3"/>
            <a:stretch>
              <a:fillRect/>
            </a:stretch>
          </p:blipFill>
          <p:spPr>
            <a:xfrm>
              <a:off x="4088395" y="5309186"/>
              <a:ext cx="740217" cy="1109609"/>
            </a:xfrm>
            <a:prstGeom prst="rect">
              <a:avLst/>
            </a:prstGeom>
          </p:spPr>
        </p:pic>
        <p:sp>
          <p:nvSpPr>
            <p:cNvPr id="10" name="TextBox 9">
              <a:extLst>
                <a:ext uri="{FF2B5EF4-FFF2-40B4-BE49-F238E27FC236}">
                  <a16:creationId xmlns:a16="http://schemas.microsoft.com/office/drawing/2014/main" id="{3B092E47-A885-E068-0EF0-0F5618519C48}"/>
                </a:ext>
              </a:extLst>
            </p:cNvPr>
            <p:cNvSpPr txBox="1"/>
            <p:nvPr/>
          </p:nvSpPr>
          <p:spPr>
            <a:xfrm>
              <a:off x="3454702" y="6521537"/>
              <a:ext cx="2007604" cy="538609"/>
            </a:xfrm>
            <a:prstGeom prst="rect">
              <a:avLst/>
            </a:prstGeom>
            <a:noFill/>
          </p:spPr>
          <p:txBody>
            <a:bodyPr wrap="square" rtlCol="0">
              <a:spAutoFit/>
            </a:bodyPr>
            <a:lstStyle/>
            <a:p>
              <a:r>
                <a:rPr kumimoji="0" lang="en-GB" sz="1100" b="1" i="0" u="none" strike="noStrike" kern="1200" cap="none" spc="0" normalizeH="0" baseline="0" noProof="0">
                  <a:ln>
                    <a:noFill/>
                  </a:ln>
                  <a:solidFill>
                    <a:srgbClr val="2A354D"/>
                  </a:solidFill>
                  <a:effectLst/>
                  <a:uLnTx/>
                  <a:uFillTx/>
                  <a:latin typeface="Arial" panose="020B0604020202020204" pitchFamily="34" charset="0"/>
                  <a:cs typeface="Arial" panose="020B0604020202020204" pitchFamily="34" charset="0"/>
                </a:rPr>
                <a:t>Councillor Pat Callaghan</a:t>
              </a:r>
            </a:p>
            <a:p>
              <a:endParaRPr lang="en-GB"/>
            </a:p>
          </p:txBody>
        </p:sp>
      </p:grpSp>
    </p:spTree>
    <p:extLst>
      <p:ext uri="{BB962C8B-B14F-4D97-AF65-F5344CB8AC3E}">
        <p14:creationId xmlns:p14="http://schemas.microsoft.com/office/powerpoint/2010/main" val="371747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5D087D-562E-0DE9-F5E5-C18AA43B1333}"/>
              </a:ext>
            </a:extLst>
          </p:cNvPr>
          <p:cNvSpPr>
            <a:spLocks noGrp="1"/>
          </p:cNvSpPr>
          <p:nvPr>
            <p:ph type="body" sz="quarter" idx="16"/>
          </p:nvPr>
        </p:nvSpPr>
        <p:spPr>
          <a:xfrm>
            <a:off x="1079990" y="2082040"/>
            <a:ext cx="8605420" cy="316468"/>
          </a:xfrm>
          <a:solidFill>
            <a:srgbClr val="6AC2C4">
              <a:alpha val="20000"/>
            </a:srgbClr>
          </a:solidFill>
        </p:spPr>
        <p:txBody>
          <a:bodyPr>
            <a:normAutofit/>
          </a:bodyPr>
          <a:lstStyle/>
          <a:p>
            <a:r>
              <a:rPr lang="en-GB" sz="1200" dirty="0">
                <a:solidFill>
                  <a:schemeClr val="tx2"/>
                </a:solidFill>
                <a:latin typeface="Arial" panose="020B0604020202020204" pitchFamily="34" charset="0"/>
                <a:cs typeface="Arial" panose="020B0604020202020204" pitchFamily="34" charset="0"/>
              </a:rPr>
              <a:t>Introduction</a:t>
            </a:r>
          </a:p>
        </p:txBody>
      </p:sp>
      <p:sp>
        <p:nvSpPr>
          <p:cNvPr id="6" name="Text Placeholder 5">
            <a:extLst>
              <a:ext uri="{FF2B5EF4-FFF2-40B4-BE49-F238E27FC236}">
                <a16:creationId xmlns:a16="http://schemas.microsoft.com/office/drawing/2014/main" id="{18A552A2-7719-9028-2FFD-A087C161C22B}"/>
              </a:ext>
            </a:extLst>
          </p:cNvPr>
          <p:cNvSpPr>
            <a:spLocks noGrp="1"/>
          </p:cNvSpPr>
          <p:nvPr>
            <p:ph type="body" sz="quarter" idx="17"/>
          </p:nvPr>
        </p:nvSpPr>
        <p:spPr>
          <a:xfrm>
            <a:off x="1079990" y="2818402"/>
            <a:ext cx="8605420" cy="316468"/>
          </a:xfrm>
        </p:spPr>
        <p:txBody>
          <a:bodyPr>
            <a:normAutofit/>
          </a:bodyPr>
          <a:lstStyle/>
          <a:p>
            <a:r>
              <a:rPr lang="en-GB" sz="1200">
                <a:solidFill>
                  <a:schemeClr val="tx2"/>
                </a:solidFill>
                <a:latin typeface="Arial" panose="020B0604020202020204" pitchFamily="34" charset="0"/>
                <a:cs typeface="Arial" panose="020B0604020202020204" pitchFamily="34" charset="0"/>
              </a:rPr>
              <a:t>Strategic Assessment 2023-2024</a:t>
            </a:r>
          </a:p>
        </p:txBody>
      </p:sp>
      <p:sp>
        <p:nvSpPr>
          <p:cNvPr id="8" name="Text Placeholder 7">
            <a:extLst>
              <a:ext uri="{FF2B5EF4-FFF2-40B4-BE49-F238E27FC236}">
                <a16:creationId xmlns:a16="http://schemas.microsoft.com/office/drawing/2014/main" id="{C7999F59-6837-C92C-857F-32BABEEB551F}"/>
              </a:ext>
            </a:extLst>
          </p:cNvPr>
          <p:cNvSpPr>
            <a:spLocks noGrp="1"/>
          </p:cNvSpPr>
          <p:nvPr>
            <p:ph type="body" sz="quarter" idx="19"/>
          </p:nvPr>
        </p:nvSpPr>
        <p:spPr>
          <a:xfrm>
            <a:off x="1079990" y="3525994"/>
            <a:ext cx="8605420" cy="316468"/>
          </a:xfrm>
          <a:solidFill>
            <a:schemeClr val="accent5">
              <a:alpha val="20000"/>
            </a:schemeClr>
          </a:solidFill>
        </p:spPr>
        <p:txBody>
          <a:bodyPr>
            <a:normAutofit/>
          </a:bodyPr>
          <a:lstStyle/>
          <a:p>
            <a:r>
              <a:rPr lang="en-GB" sz="1200" dirty="0">
                <a:latin typeface="Arial" panose="020B0604020202020204" pitchFamily="34" charset="0"/>
                <a:cs typeface="Arial" panose="020B0604020202020204" pitchFamily="34" charset="0"/>
              </a:rPr>
              <a:t>Community Safety </a:t>
            </a:r>
            <a:r>
              <a:rPr lang="en-GB" sz="1200" dirty="0">
                <a:solidFill>
                  <a:schemeClr val="tx2"/>
                </a:solidFill>
                <a:latin typeface="Arial" panose="020B0604020202020204" pitchFamily="34" charset="0"/>
                <a:cs typeface="Arial" panose="020B0604020202020204" pitchFamily="34" charset="0"/>
              </a:rPr>
              <a:t>Partnership</a:t>
            </a:r>
            <a:r>
              <a:rPr lang="en-GB" sz="1200" dirty="0">
                <a:latin typeface="Arial" panose="020B0604020202020204" pitchFamily="34" charset="0"/>
                <a:cs typeface="Arial" panose="020B0604020202020204" pitchFamily="34" charset="0"/>
              </a:rPr>
              <a:t> Priorities 2024-2027</a:t>
            </a:r>
          </a:p>
        </p:txBody>
      </p:sp>
      <p:sp>
        <p:nvSpPr>
          <p:cNvPr id="10" name="Text Placeholder 9">
            <a:extLst>
              <a:ext uri="{FF2B5EF4-FFF2-40B4-BE49-F238E27FC236}">
                <a16:creationId xmlns:a16="http://schemas.microsoft.com/office/drawing/2014/main" id="{E47D9E3A-C486-1741-D358-02BBFEF32FBC}"/>
              </a:ext>
            </a:extLst>
          </p:cNvPr>
          <p:cNvSpPr>
            <a:spLocks noGrp="1"/>
          </p:cNvSpPr>
          <p:nvPr>
            <p:ph type="body" sz="quarter" idx="21"/>
          </p:nvPr>
        </p:nvSpPr>
        <p:spPr>
          <a:xfrm>
            <a:off x="1079990" y="4262356"/>
            <a:ext cx="8605420" cy="316468"/>
          </a:xfrm>
          <a:solidFill>
            <a:srgbClr val="F0F6C2">
              <a:alpha val="20000"/>
            </a:srgbClr>
          </a:solidFill>
        </p:spPr>
        <p:txBody>
          <a:bodyPr>
            <a:normAutofit/>
          </a:bodyPr>
          <a:lstStyle/>
          <a:p>
            <a:r>
              <a:rPr lang="en-GB" sz="1200">
                <a:solidFill>
                  <a:schemeClr val="tx2"/>
                </a:solidFill>
                <a:latin typeface="Arial" panose="020B0604020202020204" pitchFamily="34" charset="0"/>
                <a:cs typeface="Arial" panose="020B0604020202020204" pitchFamily="34" charset="0"/>
              </a:rPr>
              <a:t>Priority 2: Serious Violence</a:t>
            </a:r>
          </a:p>
        </p:txBody>
      </p:sp>
      <p:sp>
        <p:nvSpPr>
          <p:cNvPr id="19" name="Text Placeholder 3">
            <a:extLst>
              <a:ext uri="{FF2B5EF4-FFF2-40B4-BE49-F238E27FC236}">
                <a16:creationId xmlns:a16="http://schemas.microsoft.com/office/drawing/2014/main" id="{530DA837-F1DA-B0BA-97B8-859F47ED7E85}"/>
              </a:ext>
            </a:extLst>
          </p:cNvPr>
          <p:cNvSpPr txBox="1">
            <a:spLocks/>
          </p:cNvSpPr>
          <p:nvPr/>
        </p:nvSpPr>
        <p:spPr>
          <a:xfrm>
            <a:off x="1079990" y="4630537"/>
            <a:ext cx="8605420" cy="316468"/>
          </a:xfrm>
          <a:prstGeom prst="rect">
            <a:avLst/>
          </a:prstGeom>
          <a:solidFill>
            <a:srgbClr val="3D5073">
              <a:alpha val="20000"/>
            </a:srgbClr>
          </a:solidFill>
        </p:spPr>
        <p:txBody>
          <a:bodyPr lIns="72000" tIns="0" rIns="72000" bIns="0" numCol="1" spcCol="360000" anchor="ctr">
            <a:normAutofit/>
          </a:bodyPr>
          <a:lstStyle>
            <a:lvl1pPr marL="0" indent="0" algn="l" defTabSz="914400" rtl="0" eaLnBrk="1" latinLnBrk="0" hangingPunct="1">
              <a:lnSpc>
                <a:spcPts val="1500"/>
              </a:lnSpc>
              <a:spcBef>
                <a:spcPts val="1000"/>
              </a:spcBef>
              <a:buFont typeface="Arial" panose="020B0604020202020204" pitchFamily="34" charset="0"/>
              <a:buNone/>
              <a:defRPr sz="1800" b="1" i="0" kern="1200">
                <a:solidFill>
                  <a:srgbClr val="2A354D"/>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solidFill>
                  <a:schemeClr val="tx2"/>
                </a:solidFill>
                <a:latin typeface="Arial" panose="020B0604020202020204" pitchFamily="34" charset="0"/>
                <a:cs typeface="Arial" panose="020B0604020202020204" pitchFamily="34" charset="0"/>
              </a:rPr>
              <a:t>Priority 3: Women’s Safety in the Public Realm	</a:t>
            </a:r>
          </a:p>
        </p:txBody>
      </p:sp>
      <p:sp>
        <p:nvSpPr>
          <p:cNvPr id="20" name="Text Placeholder 1">
            <a:extLst>
              <a:ext uri="{FF2B5EF4-FFF2-40B4-BE49-F238E27FC236}">
                <a16:creationId xmlns:a16="http://schemas.microsoft.com/office/drawing/2014/main" id="{0D8DC809-8729-5831-583E-4369F91B4D9E}"/>
              </a:ext>
            </a:extLst>
          </p:cNvPr>
          <p:cNvSpPr txBox="1">
            <a:spLocks/>
          </p:cNvSpPr>
          <p:nvPr/>
        </p:nvSpPr>
        <p:spPr>
          <a:xfrm>
            <a:off x="1079990" y="4998718"/>
            <a:ext cx="8605420" cy="316468"/>
          </a:xfrm>
          <a:prstGeom prst="rect">
            <a:avLst/>
          </a:prstGeom>
          <a:solidFill>
            <a:srgbClr val="57BABC">
              <a:alpha val="20000"/>
            </a:srgbClr>
          </a:solidFill>
        </p:spPr>
        <p:txBody>
          <a:bodyPr lIns="72000" tIns="0" rIns="72000" bIns="0" numCol="1" spcCol="360000" anchor="ctr">
            <a:normAutofit/>
          </a:bodyPr>
          <a:lstStyle>
            <a:lvl1pPr marL="0" indent="0" algn="l" defTabSz="914400" rtl="0" eaLnBrk="1" latinLnBrk="0" hangingPunct="1">
              <a:lnSpc>
                <a:spcPts val="1500"/>
              </a:lnSpc>
              <a:spcBef>
                <a:spcPts val="1000"/>
              </a:spcBef>
              <a:buFont typeface="Arial" panose="020B0604020202020204" pitchFamily="34" charset="0"/>
              <a:buNone/>
              <a:defRPr sz="1800" b="1" i="0" kern="1200">
                <a:solidFill>
                  <a:srgbClr val="2A354D"/>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solidFill>
                  <a:schemeClr val="tx2"/>
                </a:solidFill>
                <a:latin typeface="Arial" panose="020B0604020202020204" pitchFamily="34" charset="0"/>
                <a:cs typeface="Arial" panose="020B0604020202020204" pitchFamily="34" charset="0"/>
              </a:rPr>
              <a:t>Priority 4: No Place for Hate</a:t>
            </a:r>
          </a:p>
        </p:txBody>
      </p:sp>
      <p:sp>
        <p:nvSpPr>
          <p:cNvPr id="21" name="Text Placeholder 4">
            <a:extLst>
              <a:ext uri="{FF2B5EF4-FFF2-40B4-BE49-F238E27FC236}">
                <a16:creationId xmlns:a16="http://schemas.microsoft.com/office/drawing/2014/main" id="{C1B20F64-DF07-CDC9-1BF0-D470047E7E5E}"/>
              </a:ext>
            </a:extLst>
          </p:cNvPr>
          <p:cNvSpPr txBox="1">
            <a:spLocks/>
          </p:cNvSpPr>
          <p:nvPr/>
        </p:nvSpPr>
        <p:spPr>
          <a:xfrm>
            <a:off x="1079990" y="5366899"/>
            <a:ext cx="8605420" cy="316468"/>
          </a:xfrm>
          <a:prstGeom prst="rect">
            <a:avLst/>
          </a:prstGeom>
          <a:solidFill>
            <a:srgbClr val="B9BF61">
              <a:alpha val="20000"/>
            </a:srgbClr>
          </a:solidFill>
        </p:spPr>
        <p:txBody>
          <a:bodyPr lIns="72000" tIns="0" rIns="72000" bIns="0" numCol="1" spcCol="360000" anchor="ctr">
            <a:normAutofit/>
          </a:bodyPr>
          <a:lstStyle>
            <a:lvl1pPr marL="0" indent="0" algn="l" defTabSz="914400" rtl="0" eaLnBrk="1" latinLnBrk="0" hangingPunct="1">
              <a:lnSpc>
                <a:spcPts val="1500"/>
              </a:lnSpc>
              <a:spcBef>
                <a:spcPts val="1000"/>
              </a:spcBef>
              <a:buFont typeface="Arial" panose="020B0604020202020204" pitchFamily="34" charset="0"/>
              <a:buNone/>
              <a:defRPr sz="1800" b="1" i="0" kern="1200">
                <a:solidFill>
                  <a:srgbClr val="2A354D"/>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solidFill>
                  <a:schemeClr val="tx2"/>
                </a:solidFill>
                <a:latin typeface="Arial" panose="020B0604020202020204" pitchFamily="34" charset="0"/>
                <a:cs typeface="Arial" panose="020B0604020202020204" pitchFamily="34" charset="0"/>
              </a:rPr>
              <a:t>Priority 5: Antisocial Behaviour </a:t>
            </a:r>
          </a:p>
        </p:txBody>
      </p:sp>
      <p:sp>
        <p:nvSpPr>
          <p:cNvPr id="22" name="Text Placeholder 5">
            <a:extLst>
              <a:ext uri="{FF2B5EF4-FFF2-40B4-BE49-F238E27FC236}">
                <a16:creationId xmlns:a16="http://schemas.microsoft.com/office/drawing/2014/main" id="{161FF422-2136-843C-4182-C67AFCAEDCDF}"/>
              </a:ext>
            </a:extLst>
          </p:cNvPr>
          <p:cNvSpPr txBox="1">
            <a:spLocks/>
          </p:cNvSpPr>
          <p:nvPr/>
        </p:nvSpPr>
        <p:spPr>
          <a:xfrm>
            <a:off x="1079990" y="5735080"/>
            <a:ext cx="8605420" cy="316468"/>
          </a:xfrm>
          <a:prstGeom prst="rect">
            <a:avLst/>
          </a:prstGeom>
          <a:solidFill>
            <a:srgbClr val="945A92">
              <a:alpha val="20000"/>
            </a:srgbClr>
          </a:solidFill>
        </p:spPr>
        <p:txBody>
          <a:bodyPr lIns="72000" tIns="0" rIns="72000" bIns="0" numCol="1" spcCol="360000" anchor="ctr">
            <a:normAutofit/>
          </a:bodyPr>
          <a:lstStyle>
            <a:lvl1pPr marL="0" indent="0" algn="l" defTabSz="914400" rtl="0" eaLnBrk="1" latinLnBrk="0" hangingPunct="1">
              <a:lnSpc>
                <a:spcPts val="1500"/>
              </a:lnSpc>
              <a:spcBef>
                <a:spcPts val="1000"/>
              </a:spcBef>
              <a:buFont typeface="Arial" panose="020B0604020202020204" pitchFamily="34" charset="0"/>
              <a:buNone/>
              <a:defRPr sz="1800" b="1" i="0" kern="1200">
                <a:solidFill>
                  <a:srgbClr val="2A354D"/>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solidFill>
                  <a:schemeClr val="tx2"/>
                </a:solidFill>
                <a:latin typeface="Arial" panose="020B0604020202020204" pitchFamily="34" charset="0"/>
                <a:cs typeface="Arial" panose="020B0604020202020204" pitchFamily="34" charset="0"/>
              </a:rPr>
              <a:t>Partnership Working</a:t>
            </a:r>
          </a:p>
        </p:txBody>
      </p:sp>
      <p:sp>
        <p:nvSpPr>
          <p:cNvPr id="23" name="Text Placeholder 9">
            <a:extLst>
              <a:ext uri="{FF2B5EF4-FFF2-40B4-BE49-F238E27FC236}">
                <a16:creationId xmlns:a16="http://schemas.microsoft.com/office/drawing/2014/main" id="{30095CD9-5EF3-482F-F74D-0D558F4FA1A7}"/>
              </a:ext>
            </a:extLst>
          </p:cNvPr>
          <p:cNvSpPr txBox="1">
            <a:spLocks/>
          </p:cNvSpPr>
          <p:nvPr/>
        </p:nvSpPr>
        <p:spPr>
          <a:xfrm>
            <a:off x="1079990" y="6103257"/>
            <a:ext cx="8605420" cy="316468"/>
          </a:xfrm>
          <a:prstGeom prst="rect">
            <a:avLst/>
          </a:prstGeom>
          <a:solidFill>
            <a:srgbClr val="5F690F">
              <a:alpha val="20000"/>
            </a:srgbClr>
          </a:solidFill>
        </p:spPr>
        <p:txBody>
          <a:bodyPr lIns="72000" tIns="0" rIns="72000" bIns="0" numCol="1" spcCol="360000" anchor="ctr">
            <a:normAutofit/>
          </a:bodyPr>
          <a:lstStyle>
            <a:lvl1pPr marL="0" indent="0" algn="l" defTabSz="914400" rtl="0" eaLnBrk="1" latinLnBrk="0" hangingPunct="1">
              <a:lnSpc>
                <a:spcPts val="1500"/>
              </a:lnSpc>
              <a:spcBef>
                <a:spcPts val="1000"/>
              </a:spcBef>
              <a:buFont typeface="Arial" panose="020B0604020202020204" pitchFamily="34" charset="0"/>
              <a:buNone/>
              <a:defRPr sz="1800" b="1" i="0" kern="1200">
                <a:solidFill>
                  <a:srgbClr val="2A354D"/>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solidFill>
                  <a:schemeClr val="tx2"/>
                </a:solidFill>
                <a:latin typeface="Arial" panose="020B0604020202020204" pitchFamily="34" charset="0"/>
                <a:cs typeface="Arial" panose="020B0604020202020204" pitchFamily="34" charset="0"/>
              </a:rPr>
              <a:t>Information and Advice</a:t>
            </a:r>
          </a:p>
        </p:txBody>
      </p:sp>
      <p:sp>
        <p:nvSpPr>
          <p:cNvPr id="12" name="Text Placeholder 1">
            <a:extLst>
              <a:ext uri="{FF2B5EF4-FFF2-40B4-BE49-F238E27FC236}">
                <a16:creationId xmlns:a16="http://schemas.microsoft.com/office/drawing/2014/main" id="{B23C598E-2A94-36A5-7122-0C104356D003}"/>
              </a:ext>
            </a:extLst>
          </p:cNvPr>
          <p:cNvSpPr txBox="1">
            <a:spLocks/>
          </p:cNvSpPr>
          <p:nvPr/>
        </p:nvSpPr>
        <p:spPr>
          <a:xfrm>
            <a:off x="9773238" y="2450772"/>
            <a:ext cx="1955047" cy="287698"/>
          </a:xfrm>
          <a:prstGeom prst="rect">
            <a:avLst/>
          </a:prstGeom>
          <a:solidFill>
            <a:schemeClr val="bg1">
              <a:alpha val="20000"/>
            </a:schemeClr>
          </a:solidFill>
        </p:spPr>
        <p:txBody>
          <a:bodyPr lIns="72000" tIns="0" rIns="72000" bIns="0" numCol="1" spcCol="360000" anchor="ctr">
            <a:normAutofit/>
          </a:bodyPr>
          <a:lstStyle>
            <a:lvl1pPr marL="0" indent="0" algn="l" defTabSz="914411" rtl="0" eaLnBrk="1" latinLnBrk="0" hangingPunct="1">
              <a:lnSpc>
                <a:spcPts val="1500"/>
              </a:lnSpc>
              <a:spcBef>
                <a:spcPts val="1001"/>
              </a:spcBef>
              <a:buFont typeface="Arial" panose="020B0604020202020204" pitchFamily="34" charset="0"/>
              <a:buNone/>
              <a:defRPr sz="1801" b="1" i="0" kern="1200">
                <a:solidFill>
                  <a:srgbClr val="2A354D"/>
                </a:solidFill>
                <a:latin typeface="Montserrat" pitchFamily="2" charset="77"/>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1200">
                <a:solidFill>
                  <a:schemeClr val="tx2"/>
                </a:solidFill>
                <a:latin typeface="Arial" panose="020B0604020202020204" pitchFamily="34" charset="0"/>
                <a:cs typeface="Arial" panose="020B0604020202020204" pitchFamily="34" charset="0"/>
              </a:rPr>
              <a:t>5</a:t>
            </a:r>
          </a:p>
        </p:txBody>
      </p:sp>
      <p:sp>
        <p:nvSpPr>
          <p:cNvPr id="13" name="Text Placeholder 1">
            <a:extLst>
              <a:ext uri="{FF2B5EF4-FFF2-40B4-BE49-F238E27FC236}">
                <a16:creationId xmlns:a16="http://schemas.microsoft.com/office/drawing/2014/main" id="{6D99626C-EF38-B02D-1E54-83D79E04BE1D}"/>
              </a:ext>
            </a:extLst>
          </p:cNvPr>
          <p:cNvSpPr txBox="1">
            <a:spLocks/>
          </p:cNvSpPr>
          <p:nvPr/>
        </p:nvSpPr>
        <p:spPr>
          <a:xfrm>
            <a:off x="9773238" y="2817459"/>
            <a:ext cx="1955047" cy="287698"/>
          </a:xfrm>
          <a:prstGeom prst="rect">
            <a:avLst/>
          </a:prstGeom>
          <a:solidFill>
            <a:schemeClr val="bg1">
              <a:alpha val="20000"/>
            </a:schemeClr>
          </a:solidFill>
        </p:spPr>
        <p:txBody>
          <a:bodyPr lIns="72000" tIns="0" rIns="72000" bIns="0" numCol="1" spcCol="360000" anchor="ctr">
            <a:normAutofit/>
          </a:bodyPr>
          <a:lstStyle>
            <a:lvl1pPr marL="0" indent="0" algn="l" defTabSz="914411" rtl="0" eaLnBrk="1" latinLnBrk="0" hangingPunct="1">
              <a:lnSpc>
                <a:spcPts val="1500"/>
              </a:lnSpc>
              <a:spcBef>
                <a:spcPts val="1001"/>
              </a:spcBef>
              <a:buFont typeface="Arial" panose="020B0604020202020204" pitchFamily="34" charset="0"/>
              <a:buNone/>
              <a:defRPr sz="1801" b="1" i="0" kern="1200">
                <a:solidFill>
                  <a:srgbClr val="2A354D"/>
                </a:solidFill>
                <a:latin typeface="Montserrat" pitchFamily="2" charset="77"/>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1200">
                <a:solidFill>
                  <a:schemeClr val="tx2"/>
                </a:solidFill>
                <a:latin typeface="Arial" panose="020B0604020202020204" pitchFamily="34" charset="0"/>
                <a:cs typeface="Arial" panose="020B0604020202020204" pitchFamily="34" charset="0"/>
              </a:rPr>
              <a:t>6</a:t>
            </a:r>
          </a:p>
        </p:txBody>
      </p:sp>
      <p:sp>
        <p:nvSpPr>
          <p:cNvPr id="14" name="Text Placeholder 1">
            <a:extLst>
              <a:ext uri="{FF2B5EF4-FFF2-40B4-BE49-F238E27FC236}">
                <a16:creationId xmlns:a16="http://schemas.microsoft.com/office/drawing/2014/main" id="{5DFDD080-84B2-5370-089C-AB1360B25C64}"/>
              </a:ext>
            </a:extLst>
          </p:cNvPr>
          <p:cNvSpPr txBox="1">
            <a:spLocks/>
          </p:cNvSpPr>
          <p:nvPr/>
        </p:nvSpPr>
        <p:spPr>
          <a:xfrm>
            <a:off x="9773240" y="3184146"/>
            <a:ext cx="1955047" cy="287698"/>
          </a:xfrm>
          <a:prstGeom prst="rect">
            <a:avLst/>
          </a:prstGeom>
          <a:solidFill>
            <a:schemeClr val="bg1">
              <a:alpha val="20000"/>
            </a:schemeClr>
          </a:solidFill>
        </p:spPr>
        <p:txBody>
          <a:bodyPr lIns="72000" tIns="0" rIns="72000" bIns="0" numCol="1" spcCol="360000" anchor="ctr">
            <a:normAutofit/>
          </a:bodyPr>
          <a:lstStyle>
            <a:lvl1pPr marL="0" indent="0" algn="l" defTabSz="914411" rtl="0" eaLnBrk="1" latinLnBrk="0" hangingPunct="1">
              <a:lnSpc>
                <a:spcPts val="1500"/>
              </a:lnSpc>
              <a:spcBef>
                <a:spcPts val="1001"/>
              </a:spcBef>
              <a:buFont typeface="Arial" panose="020B0604020202020204" pitchFamily="34" charset="0"/>
              <a:buNone/>
              <a:defRPr sz="1801" b="1" i="0" kern="1200">
                <a:solidFill>
                  <a:srgbClr val="2A354D"/>
                </a:solidFill>
                <a:latin typeface="Montserrat" pitchFamily="2" charset="77"/>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1200">
                <a:solidFill>
                  <a:schemeClr val="tx2"/>
                </a:solidFill>
                <a:latin typeface="Arial" panose="020B0604020202020204" pitchFamily="34" charset="0"/>
                <a:cs typeface="Arial" panose="020B0604020202020204" pitchFamily="34" charset="0"/>
              </a:rPr>
              <a:t>8</a:t>
            </a:r>
          </a:p>
        </p:txBody>
      </p:sp>
      <p:sp>
        <p:nvSpPr>
          <p:cNvPr id="15" name="Text Placeholder 1">
            <a:extLst>
              <a:ext uri="{FF2B5EF4-FFF2-40B4-BE49-F238E27FC236}">
                <a16:creationId xmlns:a16="http://schemas.microsoft.com/office/drawing/2014/main" id="{60DC49B9-C35D-3ECC-AA92-33A585CB4A5B}"/>
              </a:ext>
            </a:extLst>
          </p:cNvPr>
          <p:cNvSpPr txBox="1">
            <a:spLocks/>
          </p:cNvSpPr>
          <p:nvPr/>
        </p:nvSpPr>
        <p:spPr>
          <a:xfrm>
            <a:off x="9773240" y="3550833"/>
            <a:ext cx="1955047" cy="287698"/>
          </a:xfrm>
          <a:prstGeom prst="rect">
            <a:avLst/>
          </a:prstGeom>
          <a:solidFill>
            <a:schemeClr val="bg1">
              <a:alpha val="20000"/>
            </a:schemeClr>
          </a:solidFill>
        </p:spPr>
        <p:txBody>
          <a:bodyPr lIns="72000" tIns="0" rIns="72000" bIns="0" numCol="1" spcCol="360000" anchor="ctr">
            <a:normAutofit/>
          </a:bodyPr>
          <a:lstStyle>
            <a:lvl1pPr marL="0" indent="0" algn="l" defTabSz="914411" rtl="0" eaLnBrk="1" latinLnBrk="0" hangingPunct="1">
              <a:lnSpc>
                <a:spcPts val="1500"/>
              </a:lnSpc>
              <a:spcBef>
                <a:spcPts val="1001"/>
              </a:spcBef>
              <a:buFont typeface="Arial" panose="020B0604020202020204" pitchFamily="34" charset="0"/>
              <a:buNone/>
              <a:defRPr sz="1801" b="1" i="0" kern="1200">
                <a:solidFill>
                  <a:srgbClr val="2A354D"/>
                </a:solidFill>
                <a:latin typeface="Montserrat" pitchFamily="2" charset="77"/>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1200">
                <a:solidFill>
                  <a:schemeClr val="tx2"/>
                </a:solidFill>
                <a:latin typeface="Arial" panose="020B0604020202020204" pitchFamily="34" charset="0"/>
                <a:cs typeface="Arial" panose="020B0604020202020204" pitchFamily="34" charset="0"/>
              </a:rPr>
              <a:t>9</a:t>
            </a:r>
          </a:p>
        </p:txBody>
      </p:sp>
      <p:sp>
        <p:nvSpPr>
          <p:cNvPr id="16" name="Text Placeholder 1">
            <a:extLst>
              <a:ext uri="{FF2B5EF4-FFF2-40B4-BE49-F238E27FC236}">
                <a16:creationId xmlns:a16="http://schemas.microsoft.com/office/drawing/2014/main" id="{FB2DEF5E-C124-067F-FF72-AA7297B7F038}"/>
              </a:ext>
            </a:extLst>
          </p:cNvPr>
          <p:cNvSpPr txBox="1">
            <a:spLocks/>
          </p:cNvSpPr>
          <p:nvPr/>
        </p:nvSpPr>
        <p:spPr>
          <a:xfrm>
            <a:off x="9773240" y="3917520"/>
            <a:ext cx="1955047" cy="287698"/>
          </a:xfrm>
          <a:prstGeom prst="rect">
            <a:avLst/>
          </a:prstGeom>
          <a:solidFill>
            <a:schemeClr val="bg1">
              <a:alpha val="20000"/>
            </a:schemeClr>
          </a:solidFill>
        </p:spPr>
        <p:txBody>
          <a:bodyPr lIns="72000" tIns="0" rIns="72000" bIns="0" numCol="1" spcCol="360000" anchor="ctr">
            <a:normAutofit/>
          </a:bodyPr>
          <a:lstStyle>
            <a:lvl1pPr marL="0" indent="0" algn="l" defTabSz="914411" rtl="0" eaLnBrk="1" latinLnBrk="0" hangingPunct="1">
              <a:lnSpc>
                <a:spcPts val="1500"/>
              </a:lnSpc>
              <a:spcBef>
                <a:spcPts val="1001"/>
              </a:spcBef>
              <a:buFont typeface="Arial" panose="020B0604020202020204" pitchFamily="34" charset="0"/>
              <a:buNone/>
              <a:defRPr sz="1801" b="1" i="0" kern="1200">
                <a:solidFill>
                  <a:srgbClr val="2A354D"/>
                </a:solidFill>
                <a:latin typeface="Montserrat" pitchFamily="2" charset="77"/>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1200">
                <a:solidFill>
                  <a:schemeClr val="tx2"/>
                </a:solidFill>
                <a:latin typeface="Arial" panose="020B0604020202020204" pitchFamily="34" charset="0"/>
                <a:cs typeface="Arial" panose="020B0604020202020204" pitchFamily="34" charset="0"/>
              </a:rPr>
              <a:t>10</a:t>
            </a:r>
          </a:p>
        </p:txBody>
      </p:sp>
      <p:sp>
        <p:nvSpPr>
          <p:cNvPr id="17" name="Text Placeholder 1">
            <a:extLst>
              <a:ext uri="{FF2B5EF4-FFF2-40B4-BE49-F238E27FC236}">
                <a16:creationId xmlns:a16="http://schemas.microsoft.com/office/drawing/2014/main" id="{B2E62A15-9832-E3EF-15AD-A8F5AFBCD99A}"/>
              </a:ext>
            </a:extLst>
          </p:cNvPr>
          <p:cNvSpPr txBox="1">
            <a:spLocks/>
          </p:cNvSpPr>
          <p:nvPr/>
        </p:nvSpPr>
        <p:spPr>
          <a:xfrm>
            <a:off x="9773240" y="4284207"/>
            <a:ext cx="1955047" cy="287698"/>
          </a:xfrm>
          <a:prstGeom prst="rect">
            <a:avLst/>
          </a:prstGeom>
          <a:solidFill>
            <a:schemeClr val="bg1">
              <a:alpha val="20000"/>
            </a:schemeClr>
          </a:solidFill>
        </p:spPr>
        <p:txBody>
          <a:bodyPr lIns="72000" tIns="0" rIns="72000" bIns="0" numCol="1" spcCol="360000" anchor="ctr">
            <a:normAutofit/>
          </a:bodyPr>
          <a:lstStyle>
            <a:lvl1pPr marL="0" indent="0" algn="l" defTabSz="914411" rtl="0" eaLnBrk="1" latinLnBrk="0" hangingPunct="1">
              <a:lnSpc>
                <a:spcPts val="1500"/>
              </a:lnSpc>
              <a:spcBef>
                <a:spcPts val="1001"/>
              </a:spcBef>
              <a:buFont typeface="Arial" panose="020B0604020202020204" pitchFamily="34" charset="0"/>
              <a:buNone/>
              <a:defRPr sz="1801" b="1" i="0" kern="1200">
                <a:solidFill>
                  <a:srgbClr val="2A354D"/>
                </a:solidFill>
                <a:latin typeface="Montserrat" pitchFamily="2" charset="77"/>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1200">
                <a:solidFill>
                  <a:schemeClr val="tx2"/>
                </a:solidFill>
                <a:latin typeface="Arial" panose="020B0604020202020204" pitchFamily="34" charset="0"/>
                <a:cs typeface="Arial" panose="020B0604020202020204" pitchFamily="34" charset="0"/>
              </a:rPr>
              <a:t>11</a:t>
            </a:r>
          </a:p>
        </p:txBody>
      </p:sp>
      <p:sp>
        <p:nvSpPr>
          <p:cNvPr id="18" name="Text Placeholder 1">
            <a:extLst>
              <a:ext uri="{FF2B5EF4-FFF2-40B4-BE49-F238E27FC236}">
                <a16:creationId xmlns:a16="http://schemas.microsoft.com/office/drawing/2014/main" id="{57AFD802-FC36-2C9F-71E9-318C53EC1C13}"/>
              </a:ext>
            </a:extLst>
          </p:cNvPr>
          <p:cNvSpPr txBox="1">
            <a:spLocks/>
          </p:cNvSpPr>
          <p:nvPr/>
        </p:nvSpPr>
        <p:spPr>
          <a:xfrm>
            <a:off x="9773240" y="4650894"/>
            <a:ext cx="1955047" cy="287698"/>
          </a:xfrm>
          <a:prstGeom prst="rect">
            <a:avLst/>
          </a:prstGeom>
          <a:solidFill>
            <a:schemeClr val="bg1">
              <a:alpha val="20000"/>
            </a:schemeClr>
          </a:solidFill>
        </p:spPr>
        <p:txBody>
          <a:bodyPr lIns="72000" tIns="0" rIns="72000" bIns="0" numCol="1" spcCol="360000" anchor="ctr">
            <a:normAutofit/>
          </a:bodyPr>
          <a:lstStyle>
            <a:lvl1pPr marL="0" indent="0" algn="l" defTabSz="914411" rtl="0" eaLnBrk="1" latinLnBrk="0" hangingPunct="1">
              <a:lnSpc>
                <a:spcPts val="1500"/>
              </a:lnSpc>
              <a:spcBef>
                <a:spcPts val="1001"/>
              </a:spcBef>
              <a:buFont typeface="Arial" panose="020B0604020202020204" pitchFamily="34" charset="0"/>
              <a:buNone/>
              <a:defRPr sz="1801" b="1" i="0" kern="1200">
                <a:solidFill>
                  <a:srgbClr val="2A354D"/>
                </a:solidFill>
                <a:latin typeface="Montserrat" pitchFamily="2" charset="77"/>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1200">
                <a:solidFill>
                  <a:schemeClr val="tx2"/>
                </a:solidFill>
                <a:latin typeface="Arial" panose="020B0604020202020204" pitchFamily="34" charset="0"/>
                <a:cs typeface="Arial" panose="020B0604020202020204" pitchFamily="34" charset="0"/>
              </a:rPr>
              <a:t>12</a:t>
            </a:r>
          </a:p>
        </p:txBody>
      </p:sp>
      <p:sp>
        <p:nvSpPr>
          <p:cNvPr id="24" name="Text Placeholder 1">
            <a:extLst>
              <a:ext uri="{FF2B5EF4-FFF2-40B4-BE49-F238E27FC236}">
                <a16:creationId xmlns:a16="http://schemas.microsoft.com/office/drawing/2014/main" id="{37A0B30F-528E-9FE9-DCA8-1652EDEAE520}"/>
              </a:ext>
            </a:extLst>
          </p:cNvPr>
          <p:cNvSpPr txBox="1">
            <a:spLocks/>
          </p:cNvSpPr>
          <p:nvPr/>
        </p:nvSpPr>
        <p:spPr>
          <a:xfrm>
            <a:off x="9773240" y="5017581"/>
            <a:ext cx="1955047" cy="287698"/>
          </a:xfrm>
          <a:prstGeom prst="rect">
            <a:avLst/>
          </a:prstGeom>
          <a:solidFill>
            <a:schemeClr val="bg1">
              <a:alpha val="20000"/>
            </a:schemeClr>
          </a:solidFill>
        </p:spPr>
        <p:txBody>
          <a:bodyPr lIns="72000" tIns="0" rIns="72000" bIns="0" numCol="1" spcCol="360000" anchor="ctr">
            <a:normAutofit/>
          </a:bodyPr>
          <a:lstStyle>
            <a:lvl1pPr marL="0" indent="0" algn="l" defTabSz="914411" rtl="0" eaLnBrk="1" latinLnBrk="0" hangingPunct="1">
              <a:lnSpc>
                <a:spcPts val="1500"/>
              </a:lnSpc>
              <a:spcBef>
                <a:spcPts val="1001"/>
              </a:spcBef>
              <a:buFont typeface="Arial" panose="020B0604020202020204" pitchFamily="34" charset="0"/>
              <a:buNone/>
              <a:defRPr sz="1801" b="1" i="0" kern="1200">
                <a:solidFill>
                  <a:srgbClr val="2A354D"/>
                </a:solidFill>
                <a:latin typeface="Montserrat" pitchFamily="2" charset="77"/>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1200">
                <a:solidFill>
                  <a:schemeClr val="tx2"/>
                </a:solidFill>
                <a:latin typeface="Arial" panose="020B0604020202020204" pitchFamily="34" charset="0"/>
                <a:cs typeface="Arial" panose="020B0604020202020204" pitchFamily="34" charset="0"/>
              </a:rPr>
              <a:t>13</a:t>
            </a:r>
          </a:p>
        </p:txBody>
      </p:sp>
      <p:sp>
        <p:nvSpPr>
          <p:cNvPr id="25" name="Text Placeholder 1">
            <a:extLst>
              <a:ext uri="{FF2B5EF4-FFF2-40B4-BE49-F238E27FC236}">
                <a16:creationId xmlns:a16="http://schemas.microsoft.com/office/drawing/2014/main" id="{D28F705B-A4CE-5B19-455F-CC8B6E750F17}"/>
              </a:ext>
            </a:extLst>
          </p:cNvPr>
          <p:cNvSpPr txBox="1">
            <a:spLocks/>
          </p:cNvSpPr>
          <p:nvPr/>
        </p:nvSpPr>
        <p:spPr>
          <a:xfrm>
            <a:off x="9773240" y="5384268"/>
            <a:ext cx="1955047" cy="287698"/>
          </a:xfrm>
          <a:prstGeom prst="rect">
            <a:avLst/>
          </a:prstGeom>
          <a:solidFill>
            <a:schemeClr val="bg1">
              <a:alpha val="20000"/>
            </a:schemeClr>
          </a:solidFill>
        </p:spPr>
        <p:txBody>
          <a:bodyPr lIns="72000" tIns="0" rIns="72000" bIns="0" numCol="1" spcCol="360000" anchor="ctr">
            <a:normAutofit/>
          </a:bodyPr>
          <a:lstStyle>
            <a:lvl1pPr marL="0" indent="0" algn="l" defTabSz="914411" rtl="0" eaLnBrk="1" latinLnBrk="0" hangingPunct="1">
              <a:lnSpc>
                <a:spcPts val="1500"/>
              </a:lnSpc>
              <a:spcBef>
                <a:spcPts val="1001"/>
              </a:spcBef>
              <a:buFont typeface="Arial" panose="020B0604020202020204" pitchFamily="34" charset="0"/>
              <a:buNone/>
              <a:defRPr sz="1801" b="1" i="0" kern="1200">
                <a:solidFill>
                  <a:srgbClr val="2A354D"/>
                </a:solidFill>
                <a:latin typeface="Montserrat" pitchFamily="2" charset="77"/>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1200">
                <a:solidFill>
                  <a:schemeClr val="tx2"/>
                </a:solidFill>
                <a:latin typeface="Arial" panose="020B0604020202020204" pitchFamily="34" charset="0"/>
                <a:cs typeface="Arial" panose="020B0604020202020204" pitchFamily="34" charset="0"/>
              </a:rPr>
              <a:t>14</a:t>
            </a:r>
          </a:p>
        </p:txBody>
      </p:sp>
      <p:sp>
        <p:nvSpPr>
          <p:cNvPr id="26" name="Text Placeholder 1">
            <a:extLst>
              <a:ext uri="{FF2B5EF4-FFF2-40B4-BE49-F238E27FC236}">
                <a16:creationId xmlns:a16="http://schemas.microsoft.com/office/drawing/2014/main" id="{2EE1107E-C974-A742-3B68-A29B638CDD73}"/>
              </a:ext>
            </a:extLst>
          </p:cNvPr>
          <p:cNvSpPr txBox="1">
            <a:spLocks/>
          </p:cNvSpPr>
          <p:nvPr/>
        </p:nvSpPr>
        <p:spPr>
          <a:xfrm>
            <a:off x="9773240" y="5750955"/>
            <a:ext cx="1955047" cy="287698"/>
          </a:xfrm>
          <a:prstGeom prst="rect">
            <a:avLst/>
          </a:prstGeom>
          <a:solidFill>
            <a:schemeClr val="bg1">
              <a:alpha val="20000"/>
            </a:schemeClr>
          </a:solidFill>
        </p:spPr>
        <p:txBody>
          <a:bodyPr lIns="72000" tIns="0" rIns="72000" bIns="0" numCol="1" spcCol="360000" anchor="ctr">
            <a:normAutofit/>
          </a:bodyPr>
          <a:lstStyle>
            <a:lvl1pPr marL="0" indent="0" algn="l" defTabSz="914411" rtl="0" eaLnBrk="1" latinLnBrk="0" hangingPunct="1">
              <a:lnSpc>
                <a:spcPts val="1500"/>
              </a:lnSpc>
              <a:spcBef>
                <a:spcPts val="1001"/>
              </a:spcBef>
              <a:buFont typeface="Arial" panose="020B0604020202020204" pitchFamily="34" charset="0"/>
              <a:buNone/>
              <a:defRPr sz="1801" b="1" i="0" kern="1200">
                <a:solidFill>
                  <a:srgbClr val="2A354D"/>
                </a:solidFill>
                <a:latin typeface="Montserrat" pitchFamily="2" charset="77"/>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1200">
                <a:solidFill>
                  <a:schemeClr val="tx2"/>
                </a:solidFill>
                <a:latin typeface="Arial" panose="020B0604020202020204" pitchFamily="34" charset="0"/>
                <a:cs typeface="Arial" panose="020B0604020202020204" pitchFamily="34" charset="0"/>
              </a:rPr>
              <a:t>15</a:t>
            </a:r>
          </a:p>
        </p:txBody>
      </p:sp>
      <p:sp>
        <p:nvSpPr>
          <p:cNvPr id="27" name="Text Placeholder 1">
            <a:extLst>
              <a:ext uri="{FF2B5EF4-FFF2-40B4-BE49-F238E27FC236}">
                <a16:creationId xmlns:a16="http://schemas.microsoft.com/office/drawing/2014/main" id="{70E2D932-6AE9-F356-BF03-F1C0D5BC8C37}"/>
              </a:ext>
            </a:extLst>
          </p:cNvPr>
          <p:cNvSpPr txBox="1">
            <a:spLocks/>
          </p:cNvSpPr>
          <p:nvPr/>
        </p:nvSpPr>
        <p:spPr>
          <a:xfrm>
            <a:off x="9773240" y="6117642"/>
            <a:ext cx="1955047" cy="287698"/>
          </a:xfrm>
          <a:prstGeom prst="rect">
            <a:avLst/>
          </a:prstGeom>
          <a:solidFill>
            <a:schemeClr val="bg1">
              <a:alpha val="20000"/>
            </a:schemeClr>
          </a:solidFill>
        </p:spPr>
        <p:txBody>
          <a:bodyPr lIns="72000" tIns="0" rIns="72000" bIns="0" numCol="1" spcCol="360000" anchor="ctr">
            <a:normAutofit/>
          </a:bodyPr>
          <a:lstStyle>
            <a:lvl1pPr marL="0" indent="0" algn="l" defTabSz="914411" rtl="0" eaLnBrk="1" latinLnBrk="0" hangingPunct="1">
              <a:lnSpc>
                <a:spcPts val="1500"/>
              </a:lnSpc>
              <a:spcBef>
                <a:spcPts val="1001"/>
              </a:spcBef>
              <a:buFont typeface="Arial" panose="020B0604020202020204" pitchFamily="34" charset="0"/>
              <a:buNone/>
              <a:defRPr sz="1801" b="1" i="0" kern="1200">
                <a:solidFill>
                  <a:srgbClr val="2A354D"/>
                </a:solidFill>
                <a:latin typeface="Montserrat" pitchFamily="2" charset="77"/>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1200">
                <a:solidFill>
                  <a:schemeClr val="tx2"/>
                </a:solidFill>
                <a:latin typeface="Arial" panose="020B0604020202020204" pitchFamily="34" charset="0"/>
                <a:cs typeface="Arial" panose="020B0604020202020204" pitchFamily="34" charset="0"/>
              </a:rPr>
              <a:t>16</a:t>
            </a:r>
          </a:p>
        </p:txBody>
      </p:sp>
      <p:sp>
        <p:nvSpPr>
          <p:cNvPr id="30" name="Text Placeholder 7">
            <a:extLst>
              <a:ext uri="{FF2B5EF4-FFF2-40B4-BE49-F238E27FC236}">
                <a16:creationId xmlns:a16="http://schemas.microsoft.com/office/drawing/2014/main" id="{AE21C015-770C-1B86-72D3-A7BDE709304D}"/>
              </a:ext>
            </a:extLst>
          </p:cNvPr>
          <p:cNvSpPr txBox="1">
            <a:spLocks/>
          </p:cNvSpPr>
          <p:nvPr/>
        </p:nvSpPr>
        <p:spPr>
          <a:xfrm>
            <a:off x="1079990" y="3894175"/>
            <a:ext cx="8605420" cy="316468"/>
          </a:xfrm>
          <a:prstGeom prst="rect">
            <a:avLst/>
          </a:prstGeom>
          <a:solidFill>
            <a:srgbClr val="C44A6D">
              <a:alpha val="20000"/>
            </a:srgbClr>
          </a:solidFill>
        </p:spPr>
        <p:txBody>
          <a:bodyPr lIns="72000" tIns="0" rIns="72000" bIns="0" numCol="1" spcCol="360000" anchor="ctr">
            <a:normAutofit/>
          </a:bodyPr>
          <a:lstStyle>
            <a:lvl1pPr marL="0" indent="0" algn="l" defTabSz="914411" rtl="0" eaLnBrk="1" latinLnBrk="0" hangingPunct="1">
              <a:lnSpc>
                <a:spcPts val="1500"/>
              </a:lnSpc>
              <a:spcBef>
                <a:spcPts val="1001"/>
              </a:spcBef>
              <a:buFont typeface="Arial" panose="020B0604020202020204" pitchFamily="34" charset="0"/>
              <a:buNone/>
              <a:defRPr sz="1801" b="1" i="0" kern="1200">
                <a:solidFill>
                  <a:srgbClr val="2A354D"/>
                </a:solidFill>
                <a:latin typeface="Montserrat" pitchFamily="2" charset="77"/>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1200">
                <a:solidFill>
                  <a:schemeClr val="tx2"/>
                </a:solidFill>
                <a:latin typeface="Arial" panose="020B0604020202020204" pitchFamily="34" charset="0"/>
                <a:cs typeface="Arial" panose="020B0604020202020204" pitchFamily="34" charset="0"/>
              </a:rPr>
              <a:t>Priority 1: Drug Related Activity</a:t>
            </a:r>
          </a:p>
        </p:txBody>
      </p:sp>
      <p:sp>
        <p:nvSpPr>
          <p:cNvPr id="33" name="Text Placeholder 1">
            <a:extLst>
              <a:ext uri="{FF2B5EF4-FFF2-40B4-BE49-F238E27FC236}">
                <a16:creationId xmlns:a16="http://schemas.microsoft.com/office/drawing/2014/main" id="{07B8889A-0F4A-B541-ED20-C9B153A27704}"/>
              </a:ext>
            </a:extLst>
          </p:cNvPr>
          <p:cNvSpPr txBox="1">
            <a:spLocks/>
          </p:cNvSpPr>
          <p:nvPr/>
        </p:nvSpPr>
        <p:spPr>
          <a:xfrm>
            <a:off x="1079990" y="3186583"/>
            <a:ext cx="8605420" cy="287698"/>
          </a:xfrm>
          <a:prstGeom prst="rect">
            <a:avLst/>
          </a:prstGeom>
          <a:solidFill>
            <a:srgbClr val="57BABC">
              <a:alpha val="20000"/>
            </a:srgbClr>
          </a:solidFill>
        </p:spPr>
        <p:txBody>
          <a:bodyPr lIns="72000" tIns="0" rIns="72000" bIns="0" numCol="1" spcCol="360000" anchor="ctr">
            <a:normAutofit/>
          </a:bodyPr>
          <a:lstStyle>
            <a:lvl1pPr marL="0" indent="0" algn="l" defTabSz="914411" rtl="0" eaLnBrk="1" latinLnBrk="0" hangingPunct="1">
              <a:lnSpc>
                <a:spcPts val="1500"/>
              </a:lnSpc>
              <a:spcBef>
                <a:spcPts val="1001"/>
              </a:spcBef>
              <a:buFont typeface="Arial" panose="020B0604020202020204" pitchFamily="34" charset="0"/>
              <a:buNone/>
              <a:defRPr sz="1801" b="1" i="0" kern="1200">
                <a:solidFill>
                  <a:srgbClr val="2A354D"/>
                </a:solidFill>
                <a:latin typeface="Montserrat" pitchFamily="2" charset="77"/>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1200">
                <a:solidFill>
                  <a:schemeClr val="tx2"/>
                </a:solidFill>
                <a:latin typeface="Arial" panose="020B0604020202020204" pitchFamily="34" charset="0"/>
                <a:cs typeface="Arial" panose="020B0604020202020204" pitchFamily="34" charset="0"/>
              </a:rPr>
              <a:t>Resident Consultation</a:t>
            </a:r>
          </a:p>
        </p:txBody>
      </p:sp>
      <p:sp>
        <p:nvSpPr>
          <p:cNvPr id="48" name="Text Placeholder 4">
            <a:extLst>
              <a:ext uri="{FF2B5EF4-FFF2-40B4-BE49-F238E27FC236}">
                <a16:creationId xmlns:a16="http://schemas.microsoft.com/office/drawing/2014/main" id="{4E671031-28BB-DF9C-C1B9-F60E372FE7AB}"/>
              </a:ext>
            </a:extLst>
          </p:cNvPr>
          <p:cNvSpPr txBox="1">
            <a:spLocks/>
          </p:cNvSpPr>
          <p:nvPr/>
        </p:nvSpPr>
        <p:spPr>
          <a:xfrm>
            <a:off x="1079990" y="2450221"/>
            <a:ext cx="8605420" cy="316468"/>
          </a:xfrm>
          <a:prstGeom prst="rect">
            <a:avLst/>
          </a:prstGeom>
          <a:solidFill>
            <a:srgbClr val="B9BF61">
              <a:alpha val="20000"/>
            </a:srgbClr>
          </a:solidFill>
        </p:spPr>
        <p:txBody>
          <a:bodyPr lIns="72000" tIns="0" rIns="72000" bIns="0" numCol="1" spcCol="360000" anchor="ctr">
            <a:normAutofit/>
          </a:bodyPr>
          <a:lstStyle>
            <a:lvl1pPr marL="0" indent="0" algn="l" defTabSz="914411" rtl="0" eaLnBrk="1" latinLnBrk="0" hangingPunct="1">
              <a:lnSpc>
                <a:spcPts val="1500"/>
              </a:lnSpc>
              <a:spcBef>
                <a:spcPts val="1001"/>
              </a:spcBef>
              <a:buFont typeface="Arial" panose="020B0604020202020204" pitchFamily="34" charset="0"/>
              <a:buNone/>
              <a:defRPr sz="1801" b="1" i="0" kern="1200">
                <a:solidFill>
                  <a:srgbClr val="2A354D"/>
                </a:solidFill>
                <a:latin typeface="Montserrat" pitchFamily="2" charset="77"/>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1200" dirty="0">
                <a:solidFill>
                  <a:schemeClr val="tx2"/>
                </a:solidFill>
                <a:latin typeface="Arial" panose="020B0604020202020204" pitchFamily="34" charset="0"/>
                <a:cs typeface="Arial" panose="020B0604020202020204" pitchFamily="34" charset="0"/>
              </a:rPr>
              <a:t>Context – Camden in Profile</a:t>
            </a:r>
          </a:p>
        </p:txBody>
      </p:sp>
      <p:sp>
        <p:nvSpPr>
          <p:cNvPr id="51" name="Text Placeholder 1">
            <a:extLst>
              <a:ext uri="{FF2B5EF4-FFF2-40B4-BE49-F238E27FC236}">
                <a16:creationId xmlns:a16="http://schemas.microsoft.com/office/drawing/2014/main" id="{3066ADAD-45BC-4DE1-F747-571C432A3612}"/>
              </a:ext>
            </a:extLst>
          </p:cNvPr>
          <p:cNvSpPr txBox="1">
            <a:spLocks/>
          </p:cNvSpPr>
          <p:nvPr/>
        </p:nvSpPr>
        <p:spPr>
          <a:xfrm>
            <a:off x="9773237" y="2084085"/>
            <a:ext cx="1955047" cy="287698"/>
          </a:xfrm>
          <a:prstGeom prst="rect">
            <a:avLst/>
          </a:prstGeom>
          <a:solidFill>
            <a:schemeClr val="bg1">
              <a:alpha val="20000"/>
            </a:schemeClr>
          </a:solidFill>
        </p:spPr>
        <p:txBody>
          <a:bodyPr lIns="72000" tIns="0" rIns="72000" bIns="0" numCol="1" spcCol="360000" anchor="ctr">
            <a:normAutofit/>
          </a:bodyPr>
          <a:lstStyle>
            <a:lvl1pPr marL="0" indent="0" algn="l" defTabSz="914411" rtl="0" eaLnBrk="1" latinLnBrk="0" hangingPunct="1">
              <a:lnSpc>
                <a:spcPts val="1500"/>
              </a:lnSpc>
              <a:spcBef>
                <a:spcPts val="1001"/>
              </a:spcBef>
              <a:buFont typeface="Arial" panose="020B0604020202020204" pitchFamily="34" charset="0"/>
              <a:buNone/>
              <a:defRPr sz="1801" b="1" i="0" kern="1200">
                <a:solidFill>
                  <a:srgbClr val="2A354D"/>
                </a:solidFill>
                <a:latin typeface="Montserrat" pitchFamily="2" charset="77"/>
                <a:ea typeface="+mn-ea"/>
                <a:cs typeface="+mn-cs"/>
              </a:defRPr>
            </a:lvl1pPr>
            <a:lvl2pPr marL="457206" indent="0" algn="l" defTabSz="914411"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1200">
                <a:solidFill>
                  <a:schemeClr val="tx2"/>
                </a:solidFill>
                <a:latin typeface="Arial" panose="020B0604020202020204" pitchFamily="34" charset="0"/>
                <a:cs typeface="Arial" panose="020B0604020202020204" pitchFamily="34" charset="0"/>
              </a:rPr>
              <a:t>4</a:t>
            </a:r>
          </a:p>
        </p:txBody>
      </p:sp>
      <p:sp>
        <p:nvSpPr>
          <p:cNvPr id="2" name="TextBox 1">
            <a:extLst>
              <a:ext uri="{FF2B5EF4-FFF2-40B4-BE49-F238E27FC236}">
                <a16:creationId xmlns:a16="http://schemas.microsoft.com/office/drawing/2014/main" id="{5694C439-E5BD-EF72-A42E-56BB94B4D3AE}"/>
              </a:ext>
            </a:extLst>
          </p:cNvPr>
          <p:cNvSpPr txBox="1"/>
          <p:nvPr/>
        </p:nvSpPr>
        <p:spPr>
          <a:xfrm>
            <a:off x="595423" y="710759"/>
            <a:ext cx="3604437" cy="646331"/>
          </a:xfrm>
          <a:prstGeom prst="rect">
            <a:avLst/>
          </a:prstGeom>
          <a:noFill/>
        </p:spPr>
        <p:txBody>
          <a:bodyPr wrap="square" rtlCol="0">
            <a:spAutoFit/>
          </a:bodyPr>
          <a:lstStyle/>
          <a:p>
            <a:r>
              <a:rPr lang="en-GB" sz="3600" b="1" dirty="0">
                <a:solidFill>
                  <a:schemeClr val="bg1"/>
                </a:solidFill>
                <a:latin typeface="Arial" panose="020B0604020202020204" pitchFamily="34" charset="0"/>
                <a:cs typeface="Arial" panose="020B0604020202020204" pitchFamily="34" charset="0"/>
              </a:rPr>
              <a:t>Contents</a:t>
            </a:r>
          </a:p>
        </p:txBody>
      </p:sp>
    </p:spTree>
    <p:extLst>
      <p:ext uri="{BB962C8B-B14F-4D97-AF65-F5344CB8AC3E}">
        <p14:creationId xmlns:p14="http://schemas.microsoft.com/office/powerpoint/2010/main" val="239194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301421-3A6A-2E70-EC12-6B13FA11D873}"/>
              </a:ext>
            </a:extLst>
          </p:cNvPr>
          <p:cNvSpPr>
            <a:spLocks noGrp="1"/>
          </p:cNvSpPr>
          <p:nvPr>
            <p:ph type="sldNum" sz="quarter" idx="10"/>
          </p:nvPr>
        </p:nvSpPr>
        <p:spPr/>
        <p:txBody>
          <a:bodyPr/>
          <a:lstStyle/>
          <a:p>
            <a:fld id="{983CACB7-BD5B-E04E-9F7F-67AC39F2F8F1}" type="slidenum">
              <a:rPr lang="en-US" smtClean="0"/>
              <a:pPr/>
              <a:t>4</a:t>
            </a:fld>
            <a:endParaRPr lang="en-US"/>
          </a:p>
        </p:txBody>
      </p:sp>
      <p:sp>
        <p:nvSpPr>
          <p:cNvPr id="6" name="Text Placeholder 5">
            <a:extLst>
              <a:ext uri="{FF2B5EF4-FFF2-40B4-BE49-F238E27FC236}">
                <a16:creationId xmlns:a16="http://schemas.microsoft.com/office/drawing/2014/main" id="{8429B12D-28E0-2C00-BA19-3D4154C00518}"/>
              </a:ext>
            </a:extLst>
          </p:cNvPr>
          <p:cNvSpPr>
            <a:spLocks noGrp="1"/>
          </p:cNvSpPr>
          <p:nvPr>
            <p:ph type="body" sz="quarter" idx="13"/>
          </p:nvPr>
        </p:nvSpPr>
        <p:spPr>
          <a:xfrm>
            <a:off x="6560289" y="1065622"/>
            <a:ext cx="4996406" cy="5007961"/>
          </a:xfrm>
        </p:spPr>
        <p:txBody>
          <a:bodyPr>
            <a:normAutofit fontScale="92500" lnSpcReduction="20000"/>
          </a:bodyPr>
          <a:lstStyle/>
          <a:p>
            <a:pPr marL="0" indent="0">
              <a:lnSpc>
                <a:spcPct val="107000"/>
              </a:lnSpc>
              <a:spcAft>
                <a:spcPts val="800"/>
              </a:spcAft>
              <a:buNone/>
            </a:pPr>
            <a:r>
              <a:rPr lang="en-GB" sz="1200" kern="100" dirty="0">
                <a:latin typeface="Arial" panose="020B0604020202020204" pitchFamily="34" charset="0"/>
                <a:ea typeface="Calibri" panose="020F0502020204030204" pitchFamily="34" charset="0"/>
                <a:cs typeface="Arial" panose="020B0604020202020204" pitchFamily="34" charset="0"/>
              </a:rPr>
              <a:t>Community Safety Partnerships are a requirement of the Crime and Disorder Act 1998. The partnership is made up of representatives from the police, local authorities, fire and rescue </a:t>
            </a:r>
            <a:r>
              <a:rPr lang="en-GB" sz="1200" kern="100" dirty="0">
                <a:solidFill>
                  <a:schemeClr val="tx2"/>
                </a:solidFill>
                <a:latin typeface="Arial" panose="020B0604020202020204" pitchFamily="34" charset="0"/>
                <a:ea typeface="Calibri" panose="020F0502020204030204" pitchFamily="34" charset="0"/>
                <a:cs typeface="Arial" panose="020B0604020202020204" pitchFamily="34" charset="0"/>
              </a:rPr>
              <a:t>authorities, health services, and probation services (known as the ‘responsible authorities’).</a:t>
            </a:r>
          </a:p>
          <a:p>
            <a:pPr marL="0" indent="0">
              <a:lnSpc>
                <a:spcPct val="107000"/>
              </a:lnSpc>
              <a:spcAft>
                <a:spcPts val="800"/>
              </a:spcAft>
              <a:buNone/>
            </a:pPr>
            <a:r>
              <a:rPr lang="en-GB" sz="1200" kern="100" dirty="0">
                <a:latin typeface="Arial" panose="020B0604020202020204" pitchFamily="34" charset="0"/>
                <a:ea typeface="Calibri" panose="020F0502020204030204" pitchFamily="34" charset="0"/>
                <a:cs typeface="Arial" panose="020B0604020202020204" pitchFamily="34" charset="0"/>
              </a:rPr>
              <a:t>The responsible authorities work together to reduce crime and disorder in their </a:t>
            </a:r>
            <a:r>
              <a:rPr lang="en-GB" sz="1200" kern="100" dirty="0">
                <a:latin typeface="Arial" panose="020B0604020202020204" pitchFamily="34" charset="0"/>
                <a:cs typeface="Arial" panose="020B0604020202020204" pitchFamily="34" charset="0"/>
              </a:rPr>
              <a:t>communities and to help people feel safer. They work out how to deal with local issues including antisocial behaviour, substance misuse and violence. They assess local crime priorities </a:t>
            </a:r>
            <a:r>
              <a:rPr lang="en-GB" sz="1200" kern="100" dirty="0">
                <a:latin typeface="Arial" panose="020B0604020202020204" pitchFamily="34" charset="0"/>
                <a:ea typeface="Calibri" panose="020F0502020204030204" pitchFamily="34" charset="0"/>
                <a:cs typeface="Arial" panose="020B0604020202020204" pitchFamily="34" charset="0"/>
              </a:rPr>
              <a:t>and consult with partners and the local community about how to address them.</a:t>
            </a:r>
          </a:p>
          <a:p>
            <a:pPr marL="0" indent="0">
              <a:lnSpc>
                <a:spcPct val="107000"/>
              </a:lnSpc>
              <a:spcAft>
                <a:spcPts val="800"/>
              </a:spcAft>
              <a:buNone/>
            </a:pPr>
            <a:r>
              <a:rPr lang="en-GB" sz="1200" kern="100" dirty="0">
                <a:latin typeface="Arial" panose="020B0604020202020204" pitchFamily="34" charset="0"/>
                <a:ea typeface="Calibri" panose="020F0502020204030204" pitchFamily="34" charset="0"/>
                <a:cs typeface="Arial" panose="020B0604020202020204" pitchFamily="34" charset="0"/>
              </a:rPr>
              <a:t>The Crime and Disorder Act 1998 also introduced the principal aim of the youth justice system, which is to prevent offending and re-offending of young people under the age of 18. </a:t>
            </a:r>
          </a:p>
          <a:p>
            <a:pPr marL="0" indent="0">
              <a:lnSpc>
                <a:spcPct val="107000"/>
              </a:lnSpc>
              <a:spcAft>
                <a:spcPts val="800"/>
              </a:spcAft>
              <a:buNone/>
            </a:pPr>
            <a:r>
              <a:rPr lang="en-GB" sz="1200" kern="100" dirty="0">
                <a:latin typeface="Arial" panose="020B0604020202020204" pitchFamily="34" charset="0"/>
                <a:ea typeface="Calibri" panose="020F0502020204030204" pitchFamily="34" charset="0"/>
                <a:cs typeface="Arial" panose="020B0604020202020204" pitchFamily="34" charset="0"/>
              </a:rPr>
              <a:t>The Camden Community Safety Partnership aims to:</a:t>
            </a:r>
          </a:p>
          <a:p>
            <a:pPr>
              <a:spcBef>
                <a:spcPts val="0"/>
              </a:spcBef>
            </a:pPr>
            <a:r>
              <a:rPr lang="en-GB" sz="1200" kern="100" dirty="0">
                <a:latin typeface="Arial" panose="020B0604020202020204" pitchFamily="34" charset="0"/>
                <a:ea typeface="Calibri" panose="020F0502020204030204" pitchFamily="34" charset="0"/>
                <a:cs typeface="Arial" panose="020B0604020202020204" pitchFamily="34" charset="0"/>
              </a:rPr>
              <a:t>Create a safer borough for people to live, work, and visit;</a:t>
            </a:r>
          </a:p>
          <a:p>
            <a:pPr>
              <a:spcBef>
                <a:spcPts val="0"/>
              </a:spcBef>
            </a:pPr>
            <a:r>
              <a:rPr lang="en-GB" sz="1200" kern="100" dirty="0">
                <a:latin typeface="Arial" panose="020B0604020202020204" pitchFamily="34" charset="0"/>
                <a:ea typeface="Calibri" panose="020F0502020204030204" pitchFamily="34" charset="0"/>
                <a:cs typeface="Arial" panose="020B0604020202020204" pitchFamily="34" charset="0"/>
              </a:rPr>
              <a:t>Work in partnership to deliver local priorities that address crime and disorder;</a:t>
            </a:r>
          </a:p>
          <a:p>
            <a:pPr>
              <a:spcBef>
                <a:spcPts val="0"/>
              </a:spcBef>
              <a:spcAft>
                <a:spcPts val="800"/>
              </a:spcAft>
            </a:pPr>
            <a:r>
              <a:rPr lang="en-GB" sz="1200" kern="100" dirty="0">
                <a:latin typeface="Arial" panose="020B0604020202020204" pitchFamily="34" charset="0"/>
                <a:ea typeface="Calibri" panose="020F0502020204030204" pitchFamily="34" charset="0"/>
                <a:cs typeface="Arial" panose="020B0604020202020204" pitchFamily="34" charset="0"/>
              </a:rPr>
              <a:t>Deliver local, regional, and national priorities.</a:t>
            </a:r>
          </a:p>
          <a:p>
            <a:pPr marL="0" indent="0">
              <a:lnSpc>
                <a:spcPct val="107000"/>
              </a:lnSpc>
              <a:spcAft>
                <a:spcPts val="800"/>
              </a:spcAft>
              <a:buNone/>
            </a:pPr>
            <a:r>
              <a:rPr lang="en-GB" sz="1200" kern="100" dirty="0">
                <a:latin typeface="Arial" panose="020B0604020202020204" pitchFamily="34" charset="0"/>
                <a:ea typeface="Calibri" panose="020F0502020204030204" pitchFamily="34" charset="0"/>
                <a:cs typeface="Arial" panose="020B0604020202020204" pitchFamily="34" charset="0"/>
              </a:rPr>
              <a:t>Achieving these objectives contributes to the wider aims of the </a:t>
            </a:r>
            <a:r>
              <a:rPr lang="en-GB" sz="1200" kern="100" dirty="0">
                <a:solidFill>
                  <a:schemeClr val="tx2"/>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We Make Camden </a:t>
            </a:r>
            <a:r>
              <a:rPr lang="en-GB" sz="1200" kern="100" dirty="0">
                <a:latin typeface="Arial" panose="020B0604020202020204" pitchFamily="34" charset="0"/>
                <a:ea typeface="Calibri" panose="020F0502020204030204" pitchFamily="34" charset="0"/>
                <a:cs typeface="Arial" panose="020B0604020202020204" pitchFamily="34" charset="0"/>
              </a:rPr>
              <a:t>strategy and its overriding vision of creating </a:t>
            </a:r>
            <a:r>
              <a:rPr lang="en-GB" sz="1200" dirty="0">
                <a:latin typeface="Arial" panose="020B0604020202020204" pitchFamily="34" charset="0"/>
                <a:cs typeface="Arial" panose="020B0604020202020204" pitchFamily="34" charset="0"/>
              </a:rPr>
              <a:t>safe, strong and open communities where everyone can contribute.</a:t>
            </a:r>
          </a:p>
          <a:p>
            <a:pPr marL="0" indent="0">
              <a:lnSpc>
                <a:spcPct val="107000"/>
              </a:lnSpc>
              <a:spcAft>
                <a:spcPts val="800"/>
              </a:spcAft>
              <a:buNone/>
            </a:pPr>
            <a:r>
              <a:rPr lang="en-GB" sz="1200" dirty="0">
                <a:latin typeface="Arial" panose="020B0604020202020204" pitchFamily="34" charset="0"/>
                <a:cs typeface="Arial" panose="020B0604020202020204" pitchFamily="34" charset="0"/>
              </a:rPr>
              <a:t>Community Safety Partnerships are also responsible for conducting an annual review, known as a Strategic Assessment, focussing on crime, antisocial behaviour and substance misuse. The findings from this assessment inform the objectives outlined in the Camden Community Safety Partnership Plan 2024-2027.</a:t>
            </a:r>
          </a:p>
          <a:p>
            <a:pPr marL="0" indent="0">
              <a:lnSpc>
                <a:spcPct val="107000"/>
              </a:lnSpc>
              <a:spcAft>
                <a:spcPts val="800"/>
              </a:spcAft>
              <a:buNone/>
            </a:pPr>
            <a:endParaRPr lang="en-GB" sz="1100" dirty="0">
              <a:latin typeface="Arial" panose="020B0604020202020204" pitchFamily="34" charset="0"/>
              <a:cs typeface="Arial" panose="020B0604020202020204" pitchFamily="34" charset="0"/>
            </a:endParaRPr>
          </a:p>
          <a:p>
            <a:pPr marL="0" indent="0">
              <a:lnSpc>
                <a:spcPct val="107000"/>
              </a:lnSpc>
              <a:spcAft>
                <a:spcPts val="800"/>
              </a:spcAft>
              <a:buNone/>
            </a:pPr>
            <a:endParaRPr lang="en-GB" sz="1100" kern="1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1100" kern="1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1100" kern="1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1100" kern="1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1100" kern="1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1100" kern="1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1100" kern="1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1100" kern="1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1100" kern="1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p:txBody>
      </p:sp>
      <p:sp>
        <p:nvSpPr>
          <p:cNvPr id="8" name="Title 7">
            <a:extLst>
              <a:ext uri="{FF2B5EF4-FFF2-40B4-BE49-F238E27FC236}">
                <a16:creationId xmlns:a16="http://schemas.microsoft.com/office/drawing/2014/main" id="{54413990-46EE-2D3C-1CDE-C620989E7C96}"/>
              </a:ext>
            </a:extLst>
          </p:cNvPr>
          <p:cNvSpPr>
            <a:spLocks noGrp="1"/>
          </p:cNvSpPr>
          <p:nvPr>
            <p:ph type="title"/>
          </p:nvPr>
        </p:nvSpPr>
        <p:spPr>
          <a:xfrm>
            <a:off x="6560288" y="515713"/>
            <a:ext cx="10515600" cy="747897"/>
          </a:xfrm>
        </p:spPr>
        <p:txBody>
          <a:bodyPr/>
          <a:lstStyle/>
          <a:p>
            <a:r>
              <a:rPr lang="en-GB" sz="2400" dirty="0">
                <a:latin typeface="Arial" panose="020B0604020202020204" pitchFamily="34" charset="0"/>
                <a:cs typeface="Arial" panose="020B0604020202020204" pitchFamily="34" charset="0"/>
              </a:rPr>
              <a:t>Introduction</a:t>
            </a:r>
          </a:p>
        </p:txBody>
      </p:sp>
      <p:pic>
        <p:nvPicPr>
          <p:cNvPr id="3" name="Picture 2" descr="A group of people outside a restaurant">
            <a:extLst>
              <a:ext uri="{FF2B5EF4-FFF2-40B4-BE49-F238E27FC236}">
                <a16:creationId xmlns:a16="http://schemas.microsoft.com/office/drawing/2014/main" id="{F0A185CD-E92B-B911-B4A3-24BC022729BB}"/>
              </a:ext>
            </a:extLst>
          </p:cNvPr>
          <p:cNvPicPr>
            <a:picLocks noChangeAspect="1"/>
          </p:cNvPicPr>
          <p:nvPr/>
        </p:nvPicPr>
        <p:blipFill rotWithShape="1">
          <a:blip r:embed="rId4"/>
          <a:srcRect t="23359" r="-2" b="1546"/>
          <a:stretch/>
        </p:blipFill>
        <p:spPr>
          <a:xfrm>
            <a:off x="0" y="10"/>
            <a:ext cx="6095980" cy="6857990"/>
          </a:xfrm>
          <a:prstGeom prst="rect">
            <a:avLst/>
          </a:prstGeom>
        </p:spPr>
      </p:pic>
    </p:spTree>
    <p:extLst>
      <p:ext uri="{BB962C8B-B14F-4D97-AF65-F5344CB8AC3E}">
        <p14:creationId xmlns:p14="http://schemas.microsoft.com/office/powerpoint/2010/main" val="410845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72E875-A2E5-E3E8-24E3-EBCB52CDDBDF}"/>
              </a:ext>
            </a:extLst>
          </p:cNvPr>
          <p:cNvSpPr>
            <a:spLocks noGrp="1"/>
          </p:cNvSpPr>
          <p:nvPr>
            <p:ph type="sldNum" sz="quarter" idx="10"/>
          </p:nvPr>
        </p:nvSpPr>
        <p:spPr/>
        <p:txBody>
          <a:bodyPr/>
          <a:lstStyle/>
          <a:p>
            <a:fld id="{983CACB7-BD5B-E04E-9F7F-67AC39F2F8F1}" type="slidenum">
              <a:rPr lang="en-US" smtClean="0"/>
              <a:pPr/>
              <a:t>5</a:t>
            </a:fld>
            <a:endParaRPr lang="en-US"/>
          </a:p>
        </p:txBody>
      </p:sp>
      <p:sp>
        <p:nvSpPr>
          <p:cNvPr id="3" name="Title 2">
            <a:extLst>
              <a:ext uri="{FF2B5EF4-FFF2-40B4-BE49-F238E27FC236}">
                <a16:creationId xmlns:a16="http://schemas.microsoft.com/office/drawing/2014/main" id="{310F6C74-0433-E531-6E70-5070498B23D7}"/>
              </a:ext>
            </a:extLst>
          </p:cNvPr>
          <p:cNvSpPr>
            <a:spLocks noGrp="1"/>
          </p:cNvSpPr>
          <p:nvPr>
            <p:ph type="title"/>
          </p:nvPr>
        </p:nvSpPr>
        <p:spPr/>
        <p:txBody>
          <a:bodyPr/>
          <a:lstStyle/>
          <a:p>
            <a:r>
              <a:rPr lang="en-GB" sz="1801" dirty="0">
                <a:latin typeface="Arial" panose="020B0604020202020204" pitchFamily="34" charset="0"/>
                <a:cs typeface="Arial" panose="020B0604020202020204" pitchFamily="34" charset="0"/>
              </a:rPr>
              <a:t>Context – Camden in Profile</a:t>
            </a:r>
          </a:p>
        </p:txBody>
      </p:sp>
      <p:grpSp>
        <p:nvGrpSpPr>
          <p:cNvPr id="19" name="Group 18">
            <a:extLst>
              <a:ext uri="{FF2B5EF4-FFF2-40B4-BE49-F238E27FC236}">
                <a16:creationId xmlns:a16="http://schemas.microsoft.com/office/drawing/2014/main" id="{30A8BC19-E88B-73AD-1129-04B9CEEFCA08}"/>
              </a:ext>
            </a:extLst>
          </p:cNvPr>
          <p:cNvGrpSpPr/>
          <p:nvPr/>
        </p:nvGrpSpPr>
        <p:grpSpPr>
          <a:xfrm>
            <a:off x="1029196" y="1230860"/>
            <a:ext cx="1839433" cy="1885509"/>
            <a:chOff x="1029196" y="1230860"/>
            <a:chExt cx="1839433" cy="1885509"/>
          </a:xfrm>
        </p:grpSpPr>
        <p:pic>
          <p:nvPicPr>
            <p:cNvPr id="6" name="Graphic 5" descr="Users with solid fill">
              <a:extLst>
                <a:ext uri="{FF2B5EF4-FFF2-40B4-BE49-F238E27FC236}">
                  <a16:creationId xmlns:a16="http://schemas.microsoft.com/office/drawing/2014/main" id="{D37F7FCC-EDFF-1AD8-F865-7C2BCE77222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491713" y="1230860"/>
              <a:ext cx="914400" cy="914399"/>
            </a:xfrm>
            <a:prstGeom prst="rect">
              <a:avLst/>
            </a:prstGeom>
          </p:spPr>
        </p:pic>
        <p:sp>
          <p:nvSpPr>
            <p:cNvPr id="9" name="TextBox 8">
              <a:extLst>
                <a:ext uri="{FF2B5EF4-FFF2-40B4-BE49-F238E27FC236}">
                  <a16:creationId xmlns:a16="http://schemas.microsoft.com/office/drawing/2014/main" id="{658973E4-5574-DDD8-D5BF-58C4C117D81B}"/>
                </a:ext>
              </a:extLst>
            </p:cNvPr>
            <p:cNvSpPr txBox="1"/>
            <p:nvPr/>
          </p:nvSpPr>
          <p:spPr>
            <a:xfrm>
              <a:off x="1029196" y="2262289"/>
              <a:ext cx="1839433" cy="854080"/>
            </a:xfrm>
            <a:prstGeom prst="rect">
              <a:avLst/>
            </a:prstGeom>
            <a:noFill/>
          </p:spPr>
          <p:txBody>
            <a:bodyPr wrap="square" rtlCol="0">
              <a:spAutoFit/>
            </a:bodyPr>
            <a:lstStyle/>
            <a:p>
              <a:pPr algn="ctr" defTabSz="914411">
                <a:lnSpc>
                  <a:spcPct val="90000"/>
                </a:lnSpc>
                <a:spcBef>
                  <a:spcPts val="1001"/>
                </a:spcBef>
              </a:pPr>
              <a:r>
                <a:rPr lang="en-GB" sz="1100" dirty="0">
                  <a:solidFill>
                    <a:srgbClr val="2A354D"/>
                  </a:solidFill>
                  <a:latin typeface="Arial" panose="020B0604020202020204" pitchFamily="34" charset="0"/>
                  <a:cs typeface="Arial" panose="020B0604020202020204" pitchFamily="34" charset="0"/>
                </a:rPr>
                <a:t>The estimated population of Camden is </a:t>
              </a:r>
              <a:r>
                <a:rPr lang="en-GB" sz="1100" b="1" dirty="0">
                  <a:latin typeface="Arial" panose="020B0604020202020204" pitchFamily="34" charset="0"/>
                  <a:cs typeface="Arial" panose="020B0604020202020204" pitchFamily="34" charset="0"/>
                </a:rPr>
                <a:t>218,000</a:t>
              </a:r>
              <a:r>
                <a:rPr lang="en-GB" sz="1100" dirty="0">
                  <a:solidFill>
                    <a:srgbClr val="2A354D"/>
                  </a:solidFill>
                  <a:latin typeface="Arial" panose="020B0604020202020204" pitchFamily="34" charset="0"/>
                  <a:cs typeface="Arial" panose="020B0604020202020204" pitchFamily="34" charset="0"/>
                </a:rPr>
                <a:t> with </a:t>
              </a:r>
              <a:r>
                <a:rPr lang="en-GB" sz="1100" b="1" dirty="0">
                  <a:solidFill>
                    <a:srgbClr val="2A354D"/>
                  </a:solidFill>
                  <a:latin typeface="Arial" panose="020B0604020202020204" pitchFamily="34" charset="0"/>
                  <a:cs typeface="Arial" panose="020B0604020202020204" pitchFamily="34" charset="0"/>
                </a:rPr>
                <a:t>92,758</a:t>
              </a:r>
              <a:r>
                <a:rPr lang="en-GB" sz="1100" dirty="0">
                  <a:solidFill>
                    <a:srgbClr val="2A354D"/>
                  </a:solidFill>
                  <a:latin typeface="Arial" panose="020B0604020202020204" pitchFamily="34" charset="0"/>
                  <a:cs typeface="Arial" panose="020B0604020202020204" pitchFamily="34" charset="0"/>
                </a:rPr>
                <a:t> households. </a:t>
              </a:r>
              <a:r>
                <a:rPr lang="en-GB" sz="1100" b="1" dirty="0">
                  <a:solidFill>
                    <a:srgbClr val="2A354D"/>
                  </a:solidFill>
                  <a:latin typeface="Arial" panose="020B0604020202020204" pitchFamily="34" charset="0"/>
                  <a:cs typeface="Arial" panose="020B0604020202020204" pitchFamily="34" charset="0"/>
                </a:rPr>
                <a:t>9.5 per cent </a:t>
              </a:r>
              <a:r>
                <a:rPr lang="en-GB" sz="1100" dirty="0">
                  <a:solidFill>
                    <a:srgbClr val="2A354D"/>
                  </a:solidFill>
                  <a:latin typeface="Arial" panose="020B0604020202020204" pitchFamily="34" charset="0"/>
                  <a:cs typeface="Arial" panose="020B0604020202020204" pitchFamily="34" charset="0"/>
                </a:rPr>
                <a:t>of households are overcrowded.</a:t>
              </a:r>
            </a:p>
          </p:txBody>
        </p:sp>
      </p:grpSp>
      <p:grpSp>
        <p:nvGrpSpPr>
          <p:cNvPr id="33" name="Group 32">
            <a:extLst>
              <a:ext uri="{FF2B5EF4-FFF2-40B4-BE49-F238E27FC236}">
                <a16:creationId xmlns:a16="http://schemas.microsoft.com/office/drawing/2014/main" id="{4DF6E397-564C-ED56-EA61-C74CA09FE733}"/>
              </a:ext>
            </a:extLst>
          </p:cNvPr>
          <p:cNvGrpSpPr/>
          <p:nvPr/>
        </p:nvGrpSpPr>
        <p:grpSpPr>
          <a:xfrm>
            <a:off x="962170" y="3922501"/>
            <a:ext cx="1839433" cy="1750583"/>
            <a:chOff x="962170" y="3922501"/>
            <a:chExt cx="1839433" cy="1750583"/>
          </a:xfrm>
        </p:grpSpPr>
        <p:pic>
          <p:nvPicPr>
            <p:cNvPr id="12" name="Graphic 11" descr="Coins with solid fill">
              <a:extLst>
                <a:ext uri="{FF2B5EF4-FFF2-40B4-BE49-F238E27FC236}">
                  <a16:creationId xmlns:a16="http://schemas.microsoft.com/office/drawing/2014/main" id="{9E00E6FD-42FD-AA0D-F1B1-C86AFBF24A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1712" y="3922501"/>
              <a:ext cx="914400" cy="914399"/>
            </a:xfrm>
            <a:prstGeom prst="rect">
              <a:avLst/>
            </a:prstGeom>
          </p:spPr>
        </p:pic>
        <p:sp>
          <p:nvSpPr>
            <p:cNvPr id="13" name="TextBox 12">
              <a:extLst>
                <a:ext uri="{FF2B5EF4-FFF2-40B4-BE49-F238E27FC236}">
                  <a16:creationId xmlns:a16="http://schemas.microsoft.com/office/drawing/2014/main" id="{1C2B6557-ADC5-C068-48D5-1C8B75927550}"/>
                </a:ext>
              </a:extLst>
            </p:cNvPr>
            <p:cNvSpPr txBox="1"/>
            <p:nvPr/>
          </p:nvSpPr>
          <p:spPr>
            <a:xfrm>
              <a:off x="962170" y="4971353"/>
              <a:ext cx="1839433" cy="701731"/>
            </a:xfrm>
            <a:prstGeom prst="rect">
              <a:avLst/>
            </a:prstGeom>
            <a:noFill/>
          </p:spPr>
          <p:txBody>
            <a:bodyPr wrap="square" rtlCol="0">
              <a:spAutoFit/>
            </a:bodyPr>
            <a:lstStyle/>
            <a:p>
              <a:pPr algn="ctr" defTabSz="914411">
                <a:lnSpc>
                  <a:spcPct val="90000"/>
                </a:lnSpc>
                <a:spcBef>
                  <a:spcPts val="1001"/>
                </a:spcBef>
              </a:pPr>
              <a:r>
                <a:rPr lang="en-GB" sz="1100">
                  <a:solidFill>
                    <a:srgbClr val="2A354D"/>
                  </a:solidFill>
                  <a:latin typeface="Arial" panose="020B0604020202020204" pitchFamily="34" charset="0"/>
                  <a:cs typeface="Arial" panose="020B0604020202020204" pitchFamily="34" charset="0"/>
                </a:rPr>
                <a:t>The average annual earnings for full time working residents in Camden is</a:t>
              </a:r>
              <a:r>
                <a:rPr lang="en-GB" sz="1100" b="1">
                  <a:solidFill>
                    <a:srgbClr val="2A354D"/>
                  </a:solidFill>
                  <a:latin typeface="Arial" panose="020B0604020202020204" pitchFamily="34" charset="0"/>
                  <a:cs typeface="Arial" panose="020B0604020202020204" pitchFamily="34" charset="0"/>
                </a:rPr>
                <a:t> 44,973</a:t>
              </a:r>
              <a:r>
                <a:rPr lang="en-GB" sz="1100">
                  <a:solidFill>
                    <a:srgbClr val="2A354D"/>
                  </a:solidFill>
                  <a:latin typeface="Arial" panose="020B0604020202020204" pitchFamily="34" charset="0"/>
                  <a:cs typeface="Arial" panose="020B0604020202020204" pitchFamily="34" charset="0"/>
                </a:rPr>
                <a:t>.</a:t>
              </a:r>
            </a:p>
          </p:txBody>
        </p:sp>
      </p:grpSp>
      <p:grpSp>
        <p:nvGrpSpPr>
          <p:cNvPr id="25" name="Group 24">
            <a:extLst>
              <a:ext uri="{FF2B5EF4-FFF2-40B4-BE49-F238E27FC236}">
                <a16:creationId xmlns:a16="http://schemas.microsoft.com/office/drawing/2014/main" id="{3E5B1D18-2341-B58F-C4C4-0AC633ADD827}"/>
              </a:ext>
            </a:extLst>
          </p:cNvPr>
          <p:cNvGrpSpPr/>
          <p:nvPr/>
        </p:nvGrpSpPr>
        <p:grpSpPr>
          <a:xfrm>
            <a:off x="3162806" y="1230860"/>
            <a:ext cx="1839433" cy="2037858"/>
            <a:chOff x="3144801" y="1230860"/>
            <a:chExt cx="1839433" cy="2037858"/>
          </a:xfrm>
        </p:grpSpPr>
        <p:pic>
          <p:nvPicPr>
            <p:cNvPr id="8" name="Graphic 7" descr="Baby with solid fill">
              <a:extLst>
                <a:ext uri="{FF2B5EF4-FFF2-40B4-BE49-F238E27FC236}">
                  <a16:creationId xmlns:a16="http://schemas.microsoft.com/office/drawing/2014/main" id="{35C07A10-F1FF-3005-AD45-9B785911DC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07318" y="1230860"/>
              <a:ext cx="914400" cy="914400"/>
            </a:xfrm>
            <a:prstGeom prst="rect">
              <a:avLst/>
            </a:prstGeom>
          </p:spPr>
        </p:pic>
        <p:sp>
          <p:nvSpPr>
            <p:cNvPr id="16" name="TextBox 15">
              <a:extLst>
                <a:ext uri="{FF2B5EF4-FFF2-40B4-BE49-F238E27FC236}">
                  <a16:creationId xmlns:a16="http://schemas.microsoft.com/office/drawing/2014/main" id="{5A3DFD22-6A5D-1005-DDBC-4D5699A19575}"/>
                </a:ext>
              </a:extLst>
            </p:cNvPr>
            <p:cNvSpPr txBox="1"/>
            <p:nvPr/>
          </p:nvSpPr>
          <p:spPr>
            <a:xfrm>
              <a:off x="3144801" y="2262289"/>
              <a:ext cx="1839433" cy="1006429"/>
            </a:xfrm>
            <a:prstGeom prst="rect">
              <a:avLst/>
            </a:prstGeom>
            <a:noFill/>
          </p:spPr>
          <p:txBody>
            <a:bodyPr wrap="square" rtlCol="0">
              <a:spAutoFit/>
            </a:bodyPr>
            <a:lstStyle/>
            <a:p>
              <a:pPr algn="ctr" defTabSz="914411">
                <a:lnSpc>
                  <a:spcPct val="90000"/>
                </a:lnSpc>
                <a:spcBef>
                  <a:spcPts val="1001"/>
                </a:spcBef>
              </a:pPr>
              <a:r>
                <a:rPr lang="en-GB" sz="1100">
                  <a:solidFill>
                    <a:srgbClr val="2A354D"/>
                  </a:solidFill>
                  <a:latin typeface="Arial" panose="020B0604020202020204" pitchFamily="34" charset="0"/>
                  <a:cs typeface="Arial" panose="020B0604020202020204" pitchFamily="34" charset="0"/>
                </a:rPr>
                <a:t>Average age in Camden is </a:t>
              </a:r>
              <a:r>
                <a:rPr lang="en-GB" sz="1100" b="1">
                  <a:solidFill>
                    <a:srgbClr val="2A354D"/>
                  </a:solidFill>
                  <a:latin typeface="Arial" panose="020B0604020202020204" pitchFamily="34" charset="0"/>
                  <a:cs typeface="Arial" panose="020B0604020202020204" pitchFamily="34" charset="0"/>
                </a:rPr>
                <a:t>37.2</a:t>
              </a:r>
              <a:r>
                <a:rPr lang="en-GB" sz="1100">
                  <a:solidFill>
                    <a:srgbClr val="2A354D"/>
                  </a:solidFill>
                  <a:latin typeface="Arial" panose="020B0604020202020204" pitchFamily="34" charset="0"/>
                  <a:cs typeface="Arial" panose="020B0604020202020204" pitchFamily="34" charset="0"/>
                </a:rPr>
                <a:t> years. 43 per cent of residents are aged under 30, 66 per cent are aged under 45 and 17 per cent are aged under-18.</a:t>
              </a:r>
            </a:p>
          </p:txBody>
        </p:sp>
      </p:grpSp>
      <p:grpSp>
        <p:nvGrpSpPr>
          <p:cNvPr id="35" name="Group 34">
            <a:extLst>
              <a:ext uri="{FF2B5EF4-FFF2-40B4-BE49-F238E27FC236}">
                <a16:creationId xmlns:a16="http://schemas.microsoft.com/office/drawing/2014/main" id="{65F98629-B494-1F33-7195-E92C4378B96F}"/>
              </a:ext>
            </a:extLst>
          </p:cNvPr>
          <p:cNvGrpSpPr/>
          <p:nvPr/>
        </p:nvGrpSpPr>
        <p:grpSpPr>
          <a:xfrm>
            <a:off x="5287413" y="3922501"/>
            <a:ext cx="1839433" cy="1598233"/>
            <a:chOff x="5287413" y="3922501"/>
            <a:chExt cx="1839433" cy="1598233"/>
          </a:xfrm>
        </p:grpSpPr>
        <p:pic>
          <p:nvPicPr>
            <p:cNvPr id="11" name="Graphic 10" descr="Briefcase with solid fill">
              <a:extLst>
                <a:ext uri="{FF2B5EF4-FFF2-40B4-BE49-F238E27FC236}">
                  <a16:creationId xmlns:a16="http://schemas.microsoft.com/office/drawing/2014/main" id="{094C2EBA-8EF7-BA0D-1D51-A1502002496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49930" y="3922501"/>
              <a:ext cx="914400" cy="914400"/>
            </a:xfrm>
            <a:prstGeom prst="rect">
              <a:avLst/>
            </a:prstGeom>
          </p:spPr>
        </p:pic>
        <p:sp>
          <p:nvSpPr>
            <p:cNvPr id="14" name="TextBox 13">
              <a:extLst>
                <a:ext uri="{FF2B5EF4-FFF2-40B4-BE49-F238E27FC236}">
                  <a16:creationId xmlns:a16="http://schemas.microsoft.com/office/drawing/2014/main" id="{25152274-13FD-03E0-A56D-EF4371EDD857}"/>
                </a:ext>
              </a:extLst>
            </p:cNvPr>
            <p:cNvSpPr txBox="1"/>
            <p:nvPr/>
          </p:nvSpPr>
          <p:spPr>
            <a:xfrm>
              <a:off x="5287413" y="4971353"/>
              <a:ext cx="1839433" cy="549381"/>
            </a:xfrm>
            <a:prstGeom prst="rect">
              <a:avLst/>
            </a:prstGeom>
            <a:noFill/>
          </p:spPr>
          <p:txBody>
            <a:bodyPr wrap="square" rtlCol="0">
              <a:spAutoFit/>
            </a:bodyPr>
            <a:lstStyle/>
            <a:p>
              <a:pPr algn="ctr" defTabSz="914411">
                <a:lnSpc>
                  <a:spcPct val="90000"/>
                </a:lnSpc>
                <a:spcBef>
                  <a:spcPts val="1001"/>
                </a:spcBef>
              </a:pPr>
              <a:r>
                <a:rPr lang="en-GB" sz="1100" b="1">
                  <a:solidFill>
                    <a:srgbClr val="2A354D"/>
                  </a:solidFill>
                  <a:latin typeface="Arial" panose="020B0604020202020204" pitchFamily="34" charset="0"/>
                  <a:cs typeface="Arial" panose="020B0604020202020204" pitchFamily="34" charset="0"/>
                </a:rPr>
                <a:t>71 per cent </a:t>
              </a:r>
              <a:r>
                <a:rPr lang="en-GB" sz="1100">
                  <a:solidFill>
                    <a:srgbClr val="2A354D"/>
                  </a:solidFill>
                  <a:latin typeface="Arial" panose="020B0604020202020204" pitchFamily="34" charset="0"/>
                  <a:cs typeface="Arial" panose="020B0604020202020204" pitchFamily="34" charset="0"/>
                </a:rPr>
                <a:t>of Camden residents are employed. </a:t>
              </a:r>
              <a:r>
                <a:rPr lang="en-GB" sz="1100" b="1">
                  <a:solidFill>
                    <a:srgbClr val="2A354D"/>
                  </a:solidFill>
                  <a:latin typeface="Arial" panose="020B0604020202020204" pitchFamily="34" charset="0"/>
                  <a:cs typeface="Arial" panose="020B0604020202020204" pitchFamily="34" charset="0"/>
                </a:rPr>
                <a:t>4 per cent</a:t>
              </a:r>
              <a:r>
                <a:rPr lang="en-GB" sz="1100">
                  <a:solidFill>
                    <a:srgbClr val="2A354D"/>
                  </a:solidFill>
                  <a:latin typeface="Arial" panose="020B0604020202020204" pitchFamily="34" charset="0"/>
                  <a:cs typeface="Arial" panose="020B0604020202020204" pitchFamily="34" charset="0"/>
                </a:rPr>
                <a:t> are unemployed.</a:t>
              </a:r>
            </a:p>
          </p:txBody>
        </p:sp>
      </p:grpSp>
      <p:grpSp>
        <p:nvGrpSpPr>
          <p:cNvPr id="23" name="Group 22">
            <a:extLst>
              <a:ext uri="{FF2B5EF4-FFF2-40B4-BE49-F238E27FC236}">
                <a16:creationId xmlns:a16="http://schemas.microsoft.com/office/drawing/2014/main" id="{94E355D0-970C-1E4A-0113-EC681C7DB169}"/>
              </a:ext>
            </a:extLst>
          </p:cNvPr>
          <p:cNvGrpSpPr/>
          <p:nvPr/>
        </p:nvGrpSpPr>
        <p:grpSpPr>
          <a:xfrm>
            <a:off x="9563635" y="1230860"/>
            <a:ext cx="1839433" cy="1580810"/>
            <a:chOff x="9563635" y="1230860"/>
            <a:chExt cx="1839433" cy="1580810"/>
          </a:xfrm>
        </p:grpSpPr>
        <p:pic>
          <p:nvPicPr>
            <p:cNvPr id="7" name="Graphic 6" descr="Heart with solid fill">
              <a:extLst>
                <a:ext uri="{FF2B5EF4-FFF2-40B4-BE49-F238E27FC236}">
                  <a16:creationId xmlns:a16="http://schemas.microsoft.com/office/drawing/2014/main" id="{5404BFE2-D7C2-CC97-44F1-BA7A7E656CF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08148" y="1230860"/>
              <a:ext cx="914400" cy="914400"/>
            </a:xfrm>
            <a:prstGeom prst="rect">
              <a:avLst/>
            </a:prstGeom>
          </p:spPr>
        </p:pic>
        <p:sp>
          <p:nvSpPr>
            <p:cNvPr id="17" name="TextBox 16">
              <a:extLst>
                <a:ext uri="{FF2B5EF4-FFF2-40B4-BE49-F238E27FC236}">
                  <a16:creationId xmlns:a16="http://schemas.microsoft.com/office/drawing/2014/main" id="{1773154C-FBF8-645B-6826-3AF32F3D1594}"/>
                </a:ext>
              </a:extLst>
            </p:cNvPr>
            <p:cNvSpPr txBox="1"/>
            <p:nvPr/>
          </p:nvSpPr>
          <p:spPr>
            <a:xfrm>
              <a:off x="9563635" y="2262289"/>
              <a:ext cx="1839433" cy="549381"/>
            </a:xfrm>
            <a:prstGeom prst="rect">
              <a:avLst/>
            </a:prstGeom>
            <a:noFill/>
          </p:spPr>
          <p:txBody>
            <a:bodyPr wrap="square" rtlCol="0">
              <a:spAutoFit/>
            </a:bodyPr>
            <a:lstStyle/>
            <a:p>
              <a:pPr algn="ctr" defTabSz="914411">
                <a:lnSpc>
                  <a:spcPct val="90000"/>
                </a:lnSpc>
                <a:spcBef>
                  <a:spcPts val="1001"/>
                </a:spcBef>
              </a:pPr>
              <a:r>
                <a:rPr lang="en-GB" sz="1100">
                  <a:solidFill>
                    <a:srgbClr val="2A354D"/>
                  </a:solidFill>
                  <a:latin typeface="Arial" panose="020B0604020202020204" pitchFamily="34" charset="0"/>
                  <a:cs typeface="Arial" panose="020B0604020202020204" pitchFamily="34" charset="0"/>
                </a:rPr>
                <a:t>Average life expectancy is </a:t>
              </a:r>
              <a:r>
                <a:rPr lang="en-GB" sz="1100" b="1">
                  <a:solidFill>
                    <a:srgbClr val="2A354D"/>
                  </a:solidFill>
                  <a:latin typeface="Arial" panose="020B0604020202020204" pitchFamily="34" charset="0"/>
                  <a:cs typeface="Arial" panose="020B0604020202020204" pitchFamily="34" charset="0"/>
                </a:rPr>
                <a:t>87.7</a:t>
              </a:r>
              <a:r>
                <a:rPr lang="en-GB" sz="1100">
                  <a:solidFill>
                    <a:srgbClr val="2A354D"/>
                  </a:solidFill>
                  <a:latin typeface="Arial" panose="020B0604020202020204" pitchFamily="34" charset="0"/>
                  <a:cs typeface="Arial" panose="020B0604020202020204" pitchFamily="34" charset="0"/>
                </a:rPr>
                <a:t> for women and </a:t>
              </a:r>
              <a:r>
                <a:rPr lang="en-GB" sz="1100" b="1">
                  <a:solidFill>
                    <a:srgbClr val="2A354D"/>
                  </a:solidFill>
                  <a:latin typeface="Arial" panose="020B0604020202020204" pitchFamily="34" charset="0"/>
                  <a:cs typeface="Arial" panose="020B0604020202020204" pitchFamily="34" charset="0"/>
                </a:rPr>
                <a:t>83.1</a:t>
              </a:r>
              <a:r>
                <a:rPr lang="en-GB" sz="1100">
                  <a:solidFill>
                    <a:srgbClr val="2A354D"/>
                  </a:solidFill>
                  <a:latin typeface="Arial" panose="020B0604020202020204" pitchFamily="34" charset="0"/>
                  <a:cs typeface="Arial" panose="020B0604020202020204" pitchFamily="34" charset="0"/>
                </a:rPr>
                <a:t> for men.</a:t>
              </a:r>
              <a:endParaRPr lang="en-GB" sz="1100" b="1">
                <a:solidFill>
                  <a:srgbClr val="2A354D"/>
                </a:solidFill>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7D722827-ACED-FFD9-40D6-329AD4D8B77C}"/>
              </a:ext>
            </a:extLst>
          </p:cNvPr>
          <p:cNvGrpSpPr/>
          <p:nvPr/>
        </p:nvGrpSpPr>
        <p:grpSpPr>
          <a:xfrm>
            <a:off x="3112536" y="3922501"/>
            <a:ext cx="1839433" cy="1902932"/>
            <a:chOff x="3112536" y="3922501"/>
            <a:chExt cx="1839433" cy="1902932"/>
          </a:xfrm>
        </p:grpSpPr>
        <p:pic>
          <p:nvPicPr>
            <p:cNvPr id="10" name="Graphic 9" descr="Earth globe: Americas with solid fill">
              <a:extLst>
                <a:ext uri="{FF2B5EF4-FFF2-40B4-BE49-F238E27FC236}">
                  <a16:creationId xmlns:a16="http://schemas.microsoft.com/office/drawing/2014/main" id="{7F956918-3D48-43CF-29BB-DCF1A16343F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20821" y="3922501"/>
              <a:ext cx="914400" cy="914400"/>
            </a:xfrm>
            <a:prstGeom prst="rect">
              <a:avLst/>
            </a:prstGeom>
          </p:spPr>
        </p:pic>
        <p:sp>
          <p:nvSpPr>
            <p:cNvPr id="22" name="TextBox 21">
              <a:extLst>
                <a:ext uri="{FF2B5EF4-FFF2-40B4-BE49-F238E27FC236}">
                  <a16:creationId xmlns:a16="http://schemas.microsoft.com/office/drawing/2014/main" id="{DD9BC128-C1B6-AE9E-0A23-2F7E299A65C5}"/>
                </a:ext>
              </a:extLst>
            </p:cNvPr>
            <p:cNvSpPr txBox="1"/>
            <p:nvPr/>
          </p:nvSpPr>
          <p:spPr>
            <a:xfrm>
              <a:off x="3112536" y="4971353"/>
              <a:ext cx="1839433" cy="854080"/>
            </a:xfrm>
            <a:prstGeom prst="rect">
              <a:avLst/>
            </a:prstGeom>
            <a:noFill/>
          </p:spPr>
          <p:txBody>
            <a:bodyPr wrap="square" rtlCol="0">
              <a:spAutoFit/>
            </a:bodyPr>
            <a:lstStyle/>
            <a:p>
              <a:pPr algn="ctr" defTabSz="914411">
                <a:lnSpc>
                  <a:spcPct val="90000"/>
                </a:lnSpc>
                <a:spcBef>
                  <a:spcPts val="1001"/>
                </a:spcBef>
              </a:pPr>
              <a:r>
                <a:rPr lang="en-GB" sz="1100" dirty="0">
                  <a:solidFill>
                    <a:srgbClr val="2A354D"/>
                  </a:solidFill>
                  <a:latin typeface="Arial" panose="020B0604020202020204" pitchFamily="34" charset="0"/>
                  <a:cs typeface="Arial" panose="020B0604020202020204" pitchFamily="34" charset="0"/>
                </a:rPr>
                <a:t>Camden’s population is ethnically diverse with </a:t>
              </a:r>
              <a:r>
                <a:rPr lang="en-GB" sz="1100" b="1" dirty="0">
                  <a:solidFill>
                    <a:srgbClr val="2A354D"/>
                  </a:solidFill>
                  <a:latin typeface="Arial" panose="020B0604020202020204" pitchFamily="34" charset="0"/>
                  <a:cs typeface="Arial" panose="020B0604020202020204" pitchFamily="34" charset="0"/>
                </a:rPr>
                <a:t>40.5 per cent </a:t>
              </a:r>
              <a:r>
                <a:rPr lang="en-GB" sz="1100" dirty="0">
                  <a:solidFill>
                    <a:srgbClr val="2A354D"/>
                  </a:solidFill>
                  <a:latin typeface="Arial" panose="020B0604020202020204" pitchFamily="34" charset="0"/>
                  <a:cs typeface="Arial" panose="020B0604020202020204" pitchFamily="34" charset="0"/>
                </a:rPr>
                <a:t>attributed to Black, Asian or other minority ethnic groups. </a:t>
              </a:r>
              <a:endParaRPr lang="en-GB" sz="1100" i="1" dirty="0">
                <a:solidFill>
                  <a:srgbClr val="2A354D"/>
                </a:solidFill>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CF1C8B06-2E7C-D363-44DA-DDBE3ED8F0AB}"/>
              </a:ext>
            </a:extLst>
          </p:cNvPr>
          <p:cNvGrpSpPr/>
          <p:nvPr/>
        </p:nvGrpSpPr>
        <p:grpSpPr>
          <a:xfrm>
            <a:off x="5296416" y="1230860"/>
            <a:ext cx="1839433" cy="1580810"/>
            <a:chOff x="5176283" y="1230860"/>
            <a:chExt cx="1839433" cy="1580810"/>
          </a:xfrm>
        </p:grpSpPr>
        <p:pic>
          <p:nvPicPr>
            <p:cNvPr id="15" name="Graphic 14" descr="Apple with solid fill">
              <a:extLst>
                <a:ext uri="{FF2B5EF4-FFF2-40B4-BE49-F238E27FC236}">
                  <a16:creationId xmlns:a16="http://schemas.microsoft.com/office/drawing/2014/main" id="{E50A0271-98EB-14C2-EB2E-E792B291D3E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38800" y="1230860"/>
              <a:ext cx="914400" cy="914400"/>
            </a:xfrm>
            <a:prstGeom prst="rect">
              <a:avLst/>
            </a:prstGeom>
          </p:spPr>
        </p:pic>
        <p:sp>
          <p:nvSpPr>
            <p:cNvPr id="24" name="TextBox 23">
              <a:extLst>
                <a:ext uri="{FF2B5EF4-FFF2-40B4-BE49-F238E27FC236}">
                  <a16:creationId xmlns:a16="http://schemas.microsoft.com/office/drawing/2014/main" id="{018B762E-67CE-1172-875F-D99F804E6475}"/>
                </a:ext>
              </a:extLst>
            </p:cNvPr>
            <p:cNvSpPr txBox="1"/>
            <p:nvPr/>
          </p:nvSpPr>
          <p:spPr>
            <a:xfrm>
              <a:off x="5176283" y="2262289"/>
              <a:ext cx="1839433" cy="549381"/>
            </a:xfrm>
            <a:prstGeom prst="rect">
              <a:avLst/>
            </a:prstGeom>
            <a:noFill/>
          </p:spPr>
          <p:txBody>
            <a:bodyPr wrap="square" rtlCol="0">
              <a:spAutoFit/>
            </a:bodyPr>
            <a:lstStyle/>
            <a:p>
              <a:pPr algn="ctr" defTabSz="914411">
                <a:lnSpc>
                  <a:spcPct val="90000"/>
                </a:lnSpc>
                <a:spcBef>
                  <a:spcPts val="1001"/>
                </a:spcBef>
              </a:pPr>
              <a:r>
                <a:rPr lang="en-GB" sz="1100" b="1">
                  <a:solidFill>
                    <a:srgbClr val="2A354D"/>
                  </a:solidFill>
                  <a:latin typeface="Arial" panose="020B0604020202020204" pitchFamily="34" charset="0"/>
                  <a:cs typeface="Arial" panose="020B0604020202020204" pitchFamily="34" charset="0"/>
                </a:rPr>
                <a:t>51 per cent </a:t>
              </a:r>
              <a:r>
                <a:rPr lang="en-GB" sz="1100">
                  <a:solidFill>
                    <a:srgbClr val="2A354D"/>
                  </a:solidFill>
                  <a:latin typeface="Arial" panose="020B0604020202020204" pitchFamily="34" charset="0"/>
                  <a:cs typeface="Arial" panose="020B0604020202020204" pitchFamily="34" charset="0"/>
                </a:rPr>
                <a:t>of Camden residents think they are in very good health.</a:t>
              </a:r>
              <a:endParaRPr lang="en-GB" sz="1100" b="1">
                <a:solidFill>
                  <a:srgbClr val="2A354D"/>
                </a:solidFill>
                <a:latin typeface="Arial" panose="020B0604020202020204" pitchFamily="34" charset="0"/>
                <a:cs typeface="Arial" panose="020B0604020202020204" pitchFamily="34" charset="0"/>
              </a:endParaRPr>
            </a:p>
          </p:txBody>
        </p:sp>
      </p:grpSp>
      <p:pic>
        <p:nvPicPr>
          <p:cNvPr id="26" name="Graphic 25" descr="Schoolhouse with solid fill">
            <a:extLst>
              <a:ext uri="{FF2B5EF4-FFF2-40B4-BE49-F238E27FC236}">
                <a16:creationId xmlns:a16="http://schemas.microsoft.com/office/drawing/2014/main" id="{1DA7EFDA-2F0A-54DB-F2AB-EF1573A079B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879039" y="3922501"/>
            <a:ext cx="914400" cy="914400"/>
          </a:xfrm>
          <a:prstGeom prst="rect">
            <a:avLst/>
          </a:prstGeom>
        </p:spPr>
      </p:pic>
      <p:sp>
        <p:nvSpPr>
          <p:cNvPr id="27" name="TextBox 26">
            <a:extLst>
              <a:ext uri="{FF2B5EF4-FFF2-40B4-BE49-F238E27FC236}">
                <a16:creationId xmlns:a16="http://schemas.microsoft.com/office/drawing/2014/main" id="{111D929E-C918-5975-F76F-CDB06642CECD}"/>
              </a:ext>
            </a:extLst>
          </p:cNvPr>
          <p:cNvSpPr txBox="1"/>
          <p:nvPr/>
        </p:nvSpPr>
        <p:spPr>
          <a:xfrm>
            <a:off x="7413268" y="4971353"/>
            <a:ext cx="1839433" cy="854080"/>
          </a:xfrm>
          <a:prstGeom prst="rect">
            <a:avLst/>
          </a:prstGeom>
          <a:noFill/>
        </p:spPr>
        <p:txBody>
          <a:bodyPr wrap="square" rtlCol="0">
            <a:spAutoFit/>
          </a:bodyPr>
          <a:lstStyle/>
          <a:p>
            <a:pPr algn="ctr" defTabSz="914411">
              <a:lnSpc>
                <a:spcPct val="90000"/>
              </a:lnSpc>
              <a:spcBef>
                <a:spcPts val="1001"/>
              </a:spcBef>
            </a:pPr>
            <a:r>
              <a:rPr lang="en-GB" sz="1100">
                <a:solidFill>
                  <a:srgbClr val="2A354D"/>
                </a:solidFill>
                <a:latin typeface="Arial" panose="020B0604020202020204" pitchFamily="34" charset="0"/>
                <a:cs typeface="Arial" panose="020B0604020202020204" pitchFamily="34" charset="0"/>
              </a:rPr>
              <a:t>Camden is home to </a:t>
            </a:r>
            <a:r>
              <a:rPr lang="en-GB" sz="1100" b="1">
                <a:solidFill>
                  <a:srgbClr val="2A354D"/>
                </a:solidFill>
                <a:latin typeface="Arial" panose="020B0604020202020204" pitchFamily="34" charset="0"/>
                <a:cs typeface="Arial" panose="020B0604020202020204" pitchFamily="34" charset="0"/>
              </a:rPr>
              <a:t>11</a:t>
            </a:r>
            <a:r>
              <a:rPr lang="en-GB" sz="1100">
                <a:solidFill>
                  <a:srgbClr val="2A354D"/>
                </a:solidFill>
                <a:latin typeface="Arial" panose="020B0604020202020204" pitchFamily="34" charset="0"/>
                <a:cs typeface="Arial" panose="020B0604020202020204" pitchFamily="34" charset="0"/>
              </a:rPr>
              <a:t> higher education institutions and has the </a:t>
            </a:r>
            <a:r>
              <a:rPr lang="en-GB" sz="1100" b="1">
                <a:solidFill>
                  <a:srgbClr val="2A354D"/>
                </a:solidFill>
                <a:latin typeface="Arial" panose="020B0604020202020204" pitchFamily="34" charset="0"/>
                <a:cs typeface="Arial" panose="020B0604020202020204" pitchFamily="34" charset="0"/>
              </a:rPr>
              <a:t>3rd</a:t>
            </a:r>
            <a:r>
              <a:rPr lang="en-GB" sz="1100">
                <a:solidFill>
                  <a:srgbClr val="2A354D"/>
                </a:solidFill>
                <a:latin typeface="Arial" panose="020B0604020202020204" pitchFamily="34" charset="0"/>
                <a:cs typeface="Arial" panose="020B0604020202020204" pitchFamily="34" charset="0"/>
              </a:rPr>
              <a:t> largest student population in London.</a:t>
            </a:r>
            <a:endParaRPr lang="en-GB" sz="1100" b="1">
              <a:solidFill>
                <a:srgbClr val="2A354D"/>
              </a:solidFill>
              <a:latin typeface="Arial" panose="020B0604020202020204" pitchFamily="34" charset="0"/>
              <a:cs typeface="Arial" panose="020B0604020202020204" pitchFamily="34" charset="0"/>
            </a:endParaRPr>
          </a:p>
        </p:txBody>
      </p:sp>
      <p:pic>
        <p:nvPicPr>
          <p:cNvPr id="29" name="Graphic 28" descr="Person in wheelchair with solid fill">
            <a:extLst>
              <a:ext uri="{FF2B5EF4-FFF2-40B4-BE49-F238E27FC236}">
                <a16:creationId xmlns:a16="http://schemas.microsoft.com/office/drawing/2014/main" id="{1FF4992E-C6C4-D8AF-A51A-216B7A89A0F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008148" y="3933134"/>
            <a:ext cx="914400" cy="914400"/>
          </a:xfrm>
          <a:prstGeom prst="rect">
            <a:avLst/>
          </a:prstGeom>
        </p:spPr>
      </p:pic>
      <p:sp>
        <p:nvSpPr>
          <p:cNvPr id="30" name="TextBox 29">
            <a:extLst>
              <a:ext uri="{FF2B5EF4-FFF2-40B4-BE49-F238E27FC236}">
                <a16:creationId xmlns:a16="http://schemas.microsoft.com/office/drawing/2014/main" id="{6A8EF218-96D4-A8BD-4E8C-FDB9DC8A4F08}"/>
              </a:ext>
            </a:extLst>
          </p:cNvPr>
          <p:cNvSpPr txBox="1"/>
          <p:nvPr/>
        </p:nvSpPr>
        <p:spPr>
          <a:xfrm>
            <a:off x="9563635" y="4971353"/>
            <a:ext cx="1839433" cy="854080"/>
          </a:xfrm>
          <a:prstGeom prst="rect">
            <a:avLst/>
          </a:prstGeom>
          <a:noFill/>
        </p:spPr>
        <p:txBody>
          <a:bodyPr wrap="square" rtlCol="0">
            <a:spAutoFit/>
          </a:bodyPr>
          <a:lstStyle/>
          <a:p>
            <a:pPr algn="ctr" defTabSz="914411">
              <a:lnSpc>
                <a:spcPct val="90000"/>
              </a:lnSpc>
              <a:spcBef>
                <a:spcPts val="1001"/>
              </a:spcBef>
            </a:pPr>
            <a:r>
              <a:rPr lang="en-GB" sz="1100" b="1" dirty="0">
                <a:solidFill>
                  <a:srgbClr val="2A354D"/>
                </a:solidFill>
                <a:latin typeface="Arial" panose="020B0604020202020204" pitchFamily="34" charset="0"/>
                <a:cs typeface="Arial" panose="020B0604020202020204" pitchFamily="34" charset="0"/>
              </a:rPr>
              <a:t>15 per cent </a:t>
            </a:r>
            <a:r>
              <a:rPr lang="en-GB" sz="1100" dirty="0">
                <a:solidFill>
                  <a:srgbClr val="2A354D"/>
                </a:solidFill>
                <a:latin typeface="Arial" panose="020B0604020202020204" pitchFamily="34" charset="0"/>
                <a:cs typeface="Arial" panose="020B0604020202020204" pitchFamily="34" charset="0"/>
              </a:rPr>
              <a:t>of</a:t>
            </a:r>
            <a:r>
              <a:rPr lang="en-GB" sz="1100" b="1" dirty="0">
                <a:solidFill>
                  <a:srgbClr val="2A354D"/>
                </a:solidFill>
                <a:latin typeface="Arial" panose="020B0604020202020204" pitchFamily="34" charset="0"/>
                <a:cs typeface="Arial" panose="020B0604020202020204" pitchFamily="34" charset="0"/>
              </a:rPr>
              <a:t> </a:t>
            </a:r>
            <a:r>
              <a:rPr lang="en-GB" sz="1100" dirty="0">
                <a:solidFill>
                  <a:srgbClr val="2A354D"/>
                </a:solidFill>
                <a:latin typeface="Arial" panose="020B0604020202020204" pitchFamily="34" charset="0"/>
                <a:cs typeface="Arial" panose="020B0604020202020204" pitchFamily="34" charset="0"/>
              </a:rPr>
              <a:t>the population have a disability or long-term condition that limits their day-to-day activities.</a:t>
            </a:r>
          </a:p>
        </p:txBody>
      </p:sp>
      <p:grpSp>
        <p:nvGrpSpPr>
          <p:cNvPr id="21" name="Group 20">
            <a:extLst>
              <a:ext uri="{FF2B5EF4-FFF2-40B4-BE49-F238E27FC236}">
                <a16:creationId xmlns:a16="http://schemas.microsoft.com/office/drawing/2014/main" id="{6061330B-AA14-E5AC-8CEF-D6D42F54CD25}"/>
              </a:ext>
            </a:extLst>
          </p:cNvPr>
          <p:cNvGrpSpPr/>
          <p:nvPr/>
        </p:nvGrpSpPr>
        <p:grpSpPr>
          <a:xfrm>
            <a:off x="7430026" y="1230860"/>
            <a:ext cx="1839433" cy="2037858"/>
            <a:chOff x="7532153" y="1230860"/>
            <a:chExt cx="1839433" cy="2037858"/>
          </a:xfrm>
        </p:grpSpPr>
        <p:pic>
          <p:nvPicPr>
            <p:cNvPr id="5" name="Graphic 4" descr="Handcuffs with solid fill">
              <a:extLst>
                <a:ext uri="{FF2B5EF4-FFF2-40B4-BE49-F238E27FC236}">
                  <a16:creationId xmlns:a16="http://schemas.microsoft.com/office/drawing/2014/main" id="{13FD8958-D9A3-5904-9A99-2FD2F9DF0212}"/>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7994670" y="1230860"/>
              <a:ext cx="914400" cy="914401"/>
            </a:xfrm>
            <a:prstGeom prst="rect">
              <a:avLst/>
            </a:prstGeom>
          </p:spPr>
        </p:pic>
        <p:sp>
          <p:nvSpPr>
            <p:cNvPr id="32" name="TextBox 31">
              <a:extLst>
                <a:ext uri="{FF2B5EF4-FFF2-40B4-BE49-F238E27FC236}">
                  <a16:creationId xmlns:a16="http://schemas.microsoft.com/office/drawing/2014/main" id="{A10DD86E-4C21-74F6-84FF-EA21A5256664}"/>
                </a:ext>
              </a:extLst>
            </p:cNvPr>
            <p:cNvSpPr txBox="1"/>
            <p:nvPr/>
          </p:nvSpPr>
          <p:spPr>
            <a:xfrm>
              <a:off x="7532153" y="2262289"/>
              <a:ext cx="1839433" cy="1006429"/>
            </a:xfrm>
            <a:prstGeom prst="rect">
              <a:avLst/>
            </a:prstGeom>
            <a:noFill/>
          </p:spPr>
          <p:txBody>
            <a:bodyPr wrap="square" rtlCol="0">
              <a:spAutoFit/>
            </a:bodyPr>
            <a:lstStyle/>
            <a:p>
              <a:pPr algn="ctr" defTabSz="914411">
                <a:lnSpc>
                  <a:spcPct val="90000"/>
                </a:lnSpc>
                <a:spcBef>
                  <a:spcPts val="1001"/>
                </a:spcBef>
              </a:pPr>
              <a:r>
                <a:rPr lang="en-GB" sz="1100">
                  <a:solidFill>
                    <a:srgbClr val="2A354D"/>
                  </a:solidFill>
                  <a:latin typeface="Arial" panose="020B0604020202020204" pitchFamily="34" charset="0"/>
                  <a:cs typeface="Arial" panose="020B0604020202020204" pitchFamily="34" charset="0"/>
                </a:rPr>
                <a:t>The total number of reported criminal offences in 2022/3 was </a:t>
              </a:r>
              <a:r>
                <a:rPr lang="en-GB" sz="1100" b="1">
                  <a:solidFill>
                    <a:srgbClr val="2A354D"/>
                  </a:solidFill>
                  <a:latin typeface="Arial" panose="020B0604020202020204" pitchFamily="34" charset="0"/>
                  <a:cs typeface="Arial" panose="020B0604020202020204" pitchFamily="34" charset="0"/>
                </a:rPr>
                <a:t>36,649</a:t>
              </a:r>
              <a:r>
                <a:rPr lang="en-GB" sz="1100">
                  <a:solidFill>
                    <a:srgbClr val="2A354D"/>
                  </a:solidFill>
                  <a:latin typeface="Arial" panose="020B0604020202020204" pitchFamily="34" charset="0"/>
                  <a:cs typeface="Arial" panose="020B0604020202020204" pitchFamily="34" charset="0"/>
                </a:rPr>
                <a:t> with Theft, Violence Against the Person and Vehicle Offences most common. </a:t>
              </a:r>
            </a:p>
          </p:txBody>
        </p:sp>
      </p:grpSp>
    </p:spTree>
    <p:extLst>
      <p:ext uri="{BB962C8B-B14F-4D97-AF65-F5344CB8AC3E}">
        <p14:creationId xmlns:p14="http://schemas.microsoft.com/office/powerpoint/2010/main" val="3542195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183F9-53EF-F7E2-B922-392D06FB660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B52EAF-26DB-EE89-A516-A1F62A20E536}"/>
              </a:ext>
            </a:extLst>
          </p:cNvPr>
          <p:cNvSpPr>
            <a:spLocks noGrp="1"/>
          </p:cNvSpPr>
          <p:nvPr>
            <p:ph type="sldNum" sz="quarter" idx="10"/>
          </p:nvPr>
        </p:nvSpPr>
        <p:spPr/>
        <p:txBody>
          <a:bodyPr/>
          <a:lstStyle/>
          <a:p>
            <a:fld id="{983CACB7-BD5B-E04E-9F7F-67AC39F2F8F1}" type="slidenum">
              <a:rPr lang="en-US" smtClean="0"/>
              <a:pPr/>
              <a:t>6</a:t>
            </a:fld>
            <a:endParaRPr lang="en-US"/>
          </a:p>
        </p:txBody>
      </p:sp>
      <p:sp>
        <p:nvSpPr>
          <p:cNvPr id="3" name="Title 2">
            <a:extLst>
              <a:ext uri="{FF2B5EF4-FFF2-40B4-BE49-F238E27FC236}">
                <a16:creationId xmlns:a16="http://schemas.microsoft.com/office/drawing/2014/main" id="{EB01086E-4F24-C329-930C-C6CAAA63603A}"/>
              </a:ext>
            </a:extLst>
          </p:cNvPr>
          <p:cNvSpPr>
            <a:spLocks noGrp="1"/>
          </p:cNvSpPr>
          <p:nvPr>
            <p:ph type="title"/>
          </p:nvPr>
        </p:nvSpPr>
        <p:spPr>
          <a:xfrm>
            <a:off x="1080001" y="308635"/>
            <a:ext cx="10515600" cy="747897"/>
          </a:xfrm>
        </p:spPr>
        <p:txBody>
          <a:bodyPr/>
          <a:lstStyle/>
          <a:p>
            <a:r>
              <a:rPr lang="en-GB" sz="1801" dirty="0">
                <a:latin typeface="Arial" panose="020B0604020202020204" pitchFamily="34" charset="0"/>
                <a:cs typeface="Arial" panose="020B0604020202020204" pitchFamily="34" charset="0"/>
              </a:rPr>
              <a:t>Strategic Assessment 2023-2024</a:t>
            </a:r>
          </a:p>
        </p:txBody>
      </p:sp>
      <p:grpSp>
        <p:nvGrpSpPr>
          <p:cNvPr id="63" name="Group 62">
            <a:extLst>
              <a:ext uri="{FF2B5EF4-FFF2-40B4-BE49-F238E27FC236}">
                <a16:creationId xmlns:a16="http://schemas.microsoft.com/office/drawing/2014/main" id="{A33F8592-3545-103A-CAE8-20F515B13CE1}"/>
              </a:ext>
            </a:extLst>
          </p:cNvPr>
          <p:cNvGrpSpPr/>
          <p:nvPr/>
        </p:nvGrpSpPr>
        <p:grpSpPr>
          <a:xfrm>
            <a:off x="1073054" y="1056532"/>
            <a:ext cx="3059108" cy="5112773"/>
            <a:chOff x="1073054" y="1056532"/>
            <a:chExt cx="3059108" cy="5112773"/>
          </a:xfrm>
        </p:grpSpPr>
        <p:grpSp>
          <p:nvGrpSpPr>
            <p:cNvPr id="34" name="Group 33">
              <a:extLst>
                <a:ext uri="{FF2B5EF4-FFF2-40B4-BE49-F238E27FC236}">
                  <a16:creationId xmlns:a16="http://schemas.microsoft.com/office/drawing/2014/main" id="{E1A16A6D-9AEB-55E0-1D6E-EA104133119D}"/>
                </a:ext>
              </a:extLst>
            </p:cNvPr>
            <p:cNvGrpSpPr/>
            <p:nvPr/>
          </p:nvGrpSpPr>
          <p:grpSpPr>
            <a:xfrm>
              <a:off x="1073055" y="1056532"/>
              <a:ext cx="3059107" cy="5112773"/>
              <a:chOff x="1073055" y="1056532"/>
              <a:chExt cx="3059107" cy="5112773"/>
            </a:xfrm>
          </p:grpSpPr>
          <p:grpSp>
            <p:nvGrpSpPr>
              <p:cNvPr id="29" name="Group 28">
                <a:extLst>
                  <a:ext uri="{FF2B5EF4-FFF2-40B4-BE49-F238E27FC236}">
                    <a16:creationId xmlns:a16="http://schemas.microsoft.com/office/drawing/2014/main" id="{ED4A3A9B-1D24-E1A7-9F40-927A9F7853F1}"/>
                  </a:ext>
                </a:extLst>
              </p:cNvPr>
              <p:cNvGrpSpPr/>
              <p:nvPr/>
            </p:nvGrpSpPr>
            <p:grpSpPr>
              <a:xfrm>
                <a:off x="1073055" y="1056532"/>
                <a:ext cx="3059107" cy="5112773"/>
                <a:chOff x="1073055" y="1056532"/>
                <a:chExt cx="3059107" cy="5112773"/>
              </a:xfrm>
            </p:grpSpPr>
            <p:sp>
              <p:nvSpPr>
                <p:cNvPr id="11" name="Flowchart: Process 10">
                  <a:extLst>
                    <a:ext uri="{FF2B5EF4-FFF2-40B4-BE49-F238E27FC236}">
                      <a16:creationId xmlns:a16="http://schemas.microsoft.com/office/drawing/2014/main" id="{7BD2268B-0567-EE8D-C634-4C251E3212FB}"/>
                    </a:ext>
                  </a:extLst>
                </p:cNvPr>
                <p:cNvSpPr/>
                <p:nvPr/>
              </p:nvSpPr>
              <p:spPr>
                <a:xfrm>
                  <a:off x="1073055" y="1056532"/>
                  <a:ext cx="3059107" cy="5112773"/>
                </a:xfrm>
                <a:prstGeom prst="flowChartProcess">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Process 15">
                  <a:extLst>
                    <a:ext uri="{FF2B5EF4-FFF2-40B4-BE49-F238E27FC236}">
                      <a16:creationId xmlns:a16="http://schemas.microsoft.com/office/drawing/2014/main" id="{48064570-D78A-A061-9BCF-C38DB50046A7}"/>
                    </a:ext>
                  </a:extLst>
                </p:cNvPr>
                <p:cNvSpPr/>
                <p:nvPr/>
              </p:nvSpPr>
              <p:spPr>
                <a:xfrm>
                  <a:off x="1080002" y="1056533"/>
                  <a:ext cx="3052160" cy="621796"/>
                </a:xfrm>
                <a:prstGeom prst="flowChartProcess">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latin typeface="Arial" panose="020B0604020202020204" pitchFamily="34" charset="0"/>
                      <a:cs typeface="Arial" panose="020B0604020202020204" pitchFamily="34" charset="0"/>
                    </a:rPr>
                    <a:t>Antisocial Behaviour</a:t>
                  </a:r>
                </a:p>
              </p:txBody>
            </p:sp>
          </p:grpSp>
          <p:grpSp>
            <p:nvGrpSpPr>
              <p:cNvPr id="33" name="Group 32">
                <a:extLst>
                  <a:ext uri="{FF2B5EF4-FFF2-40B4-BE49-F238E27FC236}">
                    <a16:creationId xmlns:a16="http://schemas.microsoft.com/office/drawing/2014/main" id="{7EF2937E-06DD-CCE3-ED17-E85C063ED9AC}"/>
                  </a:ext>
                </a:extLst>
              </p:cNvPr>
              <p:cNvGrpSpPr/>
              <p:nvPr/>
            </p:nvGrpSpPr>
            <p:grpSpPr>
              <a:xfrm>
                <a:off x="2145407" y="1790912"/>
                <a:ext cx="914400" cy="914400"/>
                <a:chOff x="2145407" y="1790912"/>
                <a:chExt cx="914400" cy="914400"/>
              </a:xfrm>
            </p:grpSpPr>
            <p:sp>
              <p:nvSpPr>
                <p:cNvPr id="22" name="Oval 21">
                  <a:extLst>
                    <a:ext uri="{FF2B5EF4-FFF2-40B4-BE49-F238E27FC236}">
                      <a16:creationId xmlns:a16="http://schemas.microsoft.com/office/drawing/2014/main" id="{5FDC588E-A5DA-FB97-B54D-C4B48AC2F24E}"/>
                    </a:ext>
                  </a:extLst>
                </p:cNvPr>
                <p:cNvSpPr/>
                <p:nvPr/>
              </p:nvSpPr>
              <p:spPr>
                <a:xfrm>
                  <a:off x="2145407" y="1790912"/>
                  <a:ext cx="914400" cy="9144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Scales of justice outline">
                  <a:extLst>
                    <a:ext uri="{FF2B5EF4-FFF2-40B4-BE49-F238E27FC236}">
                      <a16:creationId xmlns:a16="http://schemas.microsoft.com/office/drawing/2014/main" id="{02CC8DAA-0A9E-A231-1C15-391D8ED389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3961" y="1809450"/>
                  <a:ext cx="817291" cy="817291"/>
                </a:xfrm>
                <a:prstGeom prst="rect">
                  <a:avLst/>
                </a:prstGeom>
              </p:spPr>
            </p:pic>
          </p:grpSp>
        </p:grpSp>
        <p:sp>
          <p:nvSpPr>
            <p:cNvPr id="28" name="TextBox 27">
              <a:extLst>
                <a:ext uri="{FF2B5EF4-FFF2-40B4-BE49-F238E27FC236}">
                  <a16:creationId xmlns:a16="http://schemas.microsoft.com/office/drawing/2014/main" id="{0F43A104-E7AB-BA96-3E05-34BE375B1D1A}"/>
                </a:ext>
              </a:extLst>
            </p:cNvPr>
            <p:cNvSpPr txBox="1"/>
            <p:nvPr/>
          </p:nvSpPr>
          <p:spPr>
            <a:xfrm>
              <a:off x="1073054" y="3068909"/>
              <a:ext cx="3059107" cy="2599686"/>
            </a:xfrm>
            <a:prstGeom prst="rect">
              <a:avLst/>
            </a:prstGeom>
            <a:noFill/>
          </p:spPr>
          <p:txBody>
            <a:bodyPr wrap="square" rtlCol="0">
              <a:spAutoFit/>
            </a:bodyPr>
            <a:lstStyle/>
            <a:p>
              <a:pPr marR="0" algn="ctr" defTabSz="914400" rtl="0" eaLnBrk="1" fontAlgn="auto" latinLnBrk="0" hangingPunct="1">
                <a:lnSpc>
                  <a:spcPct val="90000"/>
                </a:lnSpc>
                <a:spcBef>
                  <a:spcPts val="1000"/>
                </a:spcBef>
                <a:spcAft>
                  <a:spcPts val="0"/>
                </a:spcAft>
                <a:buClrTx/>
                <a:buSzTx/>
                <a:tabLst/>
              </a:pPr>
              <a:r>
                <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The Community Safety Team received 2276 reports of antisocial behaviour in 2023.</a:t>
              </a:r>
            </a:p>
            <a:p>
              <a:pPr marR="0" algn="ctr" defTabSz="914400" rtl="0" eaLnBrk="1" fontAlgn="auto" latinLnBrk="0" hangingPunct="1">
                <a:lnSpc>
                  <a:spcPct val="90000"/>
                </a:lnSpc>
                <a:spcBef>
                  <a:spcPts val="1000"/>
                </a:spcBef>
                <a:spcAft>
                  <a:spcPts val="0"/>
                </a:spcAft>
                <a:buClrTx/>
                <a:buSzTx/>
                <a:tabLst/>
              </a:pPr>
              <a:endPar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endParaRPr>
            </a:p>
            <a:p>
              <a:pPr marR="0" algn="ctr" defTabSz="914400" rtl="0" eaLnBrk="1" fontAlgn="auto" latinLnBrk="0" hangingPunct="1">
                <a:lnSpc>
                  <a:spcPct val="90000"/>
                </a:lnSpc>
                <a:spcBef>
                  <a:spcPts val="1000"/>
                </a:spcBef>
                <a:spcAft>
                  <a:spcPts val="0"/>
                </a:spcAft>
                <a:buClrTx/>
                <a:buSzTx/>
                <a:tabLst/>
              </a:pPr>
              <a:r>
                <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8% of reports were youth-related, a decrease from the previous year. 82% of reports were adult related, a significant increase from previous year.</a:t>
              </a:r>
            </a:p>
            <a:p>
              <a:pPr marR="0" algn="ctr" defTabSz="914400" rtl="0" eaLnBrk="1" fontAlgn="auto" latinLnBrk="0" hangingPunct="1">
                <a:lnSpc>
                  <a:spcPct val="90000"/>
                </a:lnSpc>
                <a:spcBef>
                  <a:spcPts val="1000"/>
                </a:spcBef>
                <a:spcAft>
                  <a:spcPts val="0"/>
                </a:spcAft>
                <a:buClrTx/>
                <a:buSzTx/>
                <a:tabLst/>
              </a:pPr>
              <a:endPar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endParaRPr>
            </a:p>
            <a:p>
              <a:pPr marR="0" algn="ctr" defTabSz="914400" rtl="0" eaLnBrk="1" fontAlgn="auto" latinLnBrk="0" hangingPunct="1">
                <a:lnSpc>
                  <a:spcPct val="90000"/>
                </a:lnSpc>
                <a:spcBef>
                  <a:spcPts val="1000"/>
                </a:spcBef>
                <a:spcAft>
                  <a:spcPts val="0"/>
                </a:spcAft>
                <a:buClrTx/>
                <a:buSzTx/>
                <a:tabLst/>
              </a:pPr>
              <a:r>
                <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Drug use is still the most reported type of antisocial behaviour and accounts for a third of all incidents.</a:t>
              </a:r>
              <a:endParaRPr kumimoji="0" lang="en-GB" b="0" i="0" u="none" strike="noStrike" kern="1200" cap="none" spc="0" normalizeH="0" baseline="0" noProof="0" dirty="0">
                <a:ln>
                  <a:noFill/>
                </a:ln>
                <a:solidFill>
                  <a:srgbClr val="2A354D"/>
                </a:solidFill>
                <a:effectLst/>
                <a:uLnTx/>
                <a:uFillTx/>
                <a:latin typeface="Montserrat" panose="00000500000000000000" pitchFamily="2" charset="0"/>
              </a:endParaRPr>
            </a:p>
          </p:txBody>
        </p:sp>
      </p:grpSp>
      <p:grpSp>
        <p:nvGrpSpPr>
          <p:cNvPr id="62" name="Group 61">
            <a:extLst>
              <a:ext uri="{FF2B5EF4-FFF2-40B4-BE49-F238E27FC236}">
                <a16:creationId xmlns:a16="http://schemas.microsoft.com/office/drawing/2014/main" id="{C5EDF5AD-65FD-DCDF-3B6F-8297D8AC5B65}"/>
              </a:ext>
            </a:extLst>
          </p:cNvPr>
          <p:cNvGrpSpPr/>
          <p:nvPr/>
        </p:nvGrpSpPr>
        <p:grpSpPr>
          <a:xfrm>
            <a:off x="4657108" y="1056530"/>
            <a:ext cx="3059107" cy="5112773"/>
            <a:chOff x="4533617" y="1056530"/>
            <a:chExt cx="3059107" cy="5112773"/>
          </a:xfrm>
        </p:grpSpPr>
        <p:grpSp>
          <p:nvGrpSpPr>
            <p:cNvPr id="57" name="Group 56">
              <a:extLst>
                <a:ext uri="{FF2B5EF4-FFF2-40B4-BE49-F238E27FC236}">
                  <a16:creationId xmlns:a16="http://schemas.microsoft.com/office/drawing/2014/main" id="{50DF3593-BB39-847E-7E8B-D0617C06338D}"/>
                </a:ext>
              </a:extLst>
            </p:cNvPr>
            <p:cNvGrpSpPr/>
            <p:nvPr/>
          </p:nvGrpSpPr>
          <p:grpSpPr>
            <a:xfrm>
              <a:off x="4533617" y="1056530"/>
              <a:ext cx="3059107" cy="5112773"/>
              <a:chOff x="4533617" y="1056530"/>
              <a:chExt cx="3059107" cy="5112773"/>
            </a:xfrm>
          </p:grpSpPr>
          <p:grpSp>
            <p:nvGrpSpPr>
              <p:cNvPr id="56" name="Group 55">
                <a:extLst>
                  <a:ext uri="{FF2B5EF4-FFF2-40B4-BE49-F238E27FC236}">
                    <a16:creationId xmlns:a16="http://schemas.microsoft.com/office/drawing/2014/main" id="{E1AF809C-BE40-B45C-C740-7AC5503F6BF4}"/>
                  </a:ext>
                </a:extLst>
              </p:cNvPr>
              <p:cNvGrpSpPr/>
              <p:nvPr/>
            </p:nvGrpSpPr>
            <p:grpSpPr>
              <a:xfrm>
                <a:off x="4533617" y="1056530"/>
                <a:ext cx="3059107" cy="5112773"/>
                <a:chOff x="4533617" y="1056530"/>
                <a:chExt cx="3059107" cy="5112773"/>
              </a:xfrm>
            </p:grpSpPr>
            <p:grpSp>
              <p:nvGrpSpPr>
                <p:cNvPr id="35" name="Group 34">
                  <a:extLst>
                    <a:ext uri="{FF2B5EF4-FFF2-40B4-BE49-F238E27FC236}">
                      <a16:creationId xmlns:a16="http://schemas.microsoft.com/office/drawing/2014/main" id="{A4FBDEA6-0065-2B71-C966-B987288F151B}"/>
                    </a:ext>
                  </a:extLst>
                </p:cNvPr>
                <p:cNvGrpSpPr/>
                <p:nvPr/>
              </p:nvGrpSpPr>
              <p:grpSpPr>
                <a:xfrm>
                  <a:off x="4533617" y="1056530"/>
                  <a:ext cx="3059107" cy="5112773"/>
                  <a:chOff x="1073055" y="1056532"/>
                  <a:chExt cx="3059107" cy="5112773"/>
                </a:xfrm>
                <a:solidFill>
                  <a:schemeClr val="accent2">
                    <a:lumMod val="75000"/>
                  </a:schemeClr>
                </a:solidFill>
              </p:grpSpPr>
              <p:sp>
                <p:nvSpPr>
                  <p:cNvPr id="36" name="Flowchart: Process 35">
                    <a:extLst>
                      <a:ext uri="{FF2B5EF4-FFF2-40B4-BE49-F238E27FC236}">
                        <a16:creationId xmlns:a16="http://schemas.microsoft.com/office/drawing/2014/main" id="{80DB2AF8-A464-5D46-6DEE-C08560A564C4}"/>
                      </a:ext>
                    </a:extLst>
                  </p:cNvPr>
                  <p:cNvSpPr/>
                  <p:nvPr/>
                </p:nvSpPr>
                <p:spPr>
                  <a:xfrm>
                    <a:off x="1073055" y="1056532"/>
                    <a:ext cx="3059107" cy="5112773"/>
                  </a:xfrm>
                  <a:prstGeom prst="flowChartProcess">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lowchart: Process 36">
                    <a:extLst>
                      <a:ext uri="{FF2B5EF4-FFF2-40B4-BE49-F238E27FC236}">
                        <a16:creationId xmlns:a16="http://schemas.microsoft.com/office/drawing/2014/main" id="{927DD3B5-5565-FF2D-C0B9-8AD146A12BF4}"/>
                      </a:ext>
                    </a:extLst>
                  </p:cNvPr>
                  <p:cNvSpPr/>
                  <p:nvPr/>
                </p:nvSpPr>
                <p:spPr>
                  <a:xfrm>
                    <a:off x="1080002" y="1056533"/>
                    <a:ext cx="3052160" cy="621796"/>
                  </a:xfrm>
                  <a:prstGeom prst="flowChartProces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latin typeface="Arial" panose="020B0604020202020204" pitchFamily="34" charset="0"/>
                        <a:cs typeface="Arial" panose="020B0604020202020204" pitchFamily="34" charset="0"/>
                      </a:rPr>
                      <a:t>No Place for Hate</a:t>
                    </a:r>
                  </a:p>
                </p:txBody>
              </p:sp>
            </p:grpSp>
            <p:sp>
              <p:nvSpPr>
                <p:cNvPr id="43" name="TextBox 42">
                  <a:extLst>
                    <a:ext uri="{FF2B5EF4-FFF2-40B4-BE49-F238E27FC236}">
                      <a16:creationId xmlns:a16="http://schemas.microsoft.com/office/drawing/2014/main" id="{96D59C8E-F7F5-D6E9-D1BB-FDCEE94D266A}"/>
                    </a:ext>
                  </a:extLst>
                </p:cNvPr>
                <p:cNvSpPr txBox="1"/>
                <p:nvPr/>
              </p:nvSpPr>
              <p:spPr>
                <a:xfrm>
                  <a:off x="4533617" y="3068909"/>
                  <a:ext cx="3059107" cy="2644827"/>
                </a:xfrm>
                <a:prstGeom prst="rect">
                  <a:avLst/>
                </a:prstGeom>
                <a:noFill/>
              </p:spPr>
              <p:txBody>
                <a:bodyPr wrap="square" rtlCol="0">
                  <a:spAutoFit/>
                </a:bodyPr>
                <a:lstStyle/>
                <a:p>
                  <a:pPr marR="0" algn="ctr" defTabSz="914400" rtl="0" eaLnBrk="1" fontAlgn="auto" latinLnBrk="0" hangingPunct="1">
                    <a:lnSpc>
                      <a:spcPct val="90000"/>
                    </a:lnSpc>
                    <a:spcBef>
                      <a:spcPts val="1000"/>
                    </a:spcBef>
                    <a:spcAft>
                      <a:spcPts val="0"/>
                    </a:spcAft>
                    <a:buClrTx/>
                    <a:buSzTx/>
                    <a:tabLst/>
                  </a:pPr>
                  <a:r>
                    <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Hate crime offences fell by 7% in 2022 and increased by 20% in 2023.</a:t>
                  </a:r>
                </a:p>
                <a:p>
                  <a:pPr marR="0" algn="ctr" defTabSz="914400" rtl="0" eaLnBrk="1" fontAlgn="auto" latinLnBrk="0" hangingPunct="1">
                    <a:lnSpc>
                      <a:spcPct val="90000"/>
                    </a:lnSpc>
                    <a:spcBef>
                      <a:spcPts val="1000"/>
                    </a:spcBef>
                    <a:spcAft>
                      <a:spcPts val="0"/>
                    </a:spcAft>
                    <a:buClrTx/>
                    <a:buSzTx/>
                    <a:tabLst/>
                  </a:pPr>
                  <a:endPar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endParaRPr>
                </a:p>
                <a:p>
                  <a:pPr marR="0" algn="ctr" defTabSz="914400" rtl="0" eaLnBrk="1" fontAlgn="auto" latinLnBrk="0" hangingPunct="1">
                    <a:lnSpc>
                      <a:spcPct val="90000"/>
                    </a:lnSpc>
                    <a:spcBef>
                      <a:spcPts val="1000"/>
                    </a:spcBef>
                    <a:spcAft>
                      <a:spcPts val="0"/>
                    </a:spcAft>
                    <a:buClrTx/>
                    <a:buSzTx/>
                    <a:tabLst/>
                  </a:pPr>
                  <a:r>
                    <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Fluctuations in rates correspond to national and international events. </a:t>
                  </a:r>
                </a:p>
                <a:p>
                  <a:pPr marR="0" algn="ctr" defTabSz="914400" rtl="0" eaLnBrk="1" fontAlgn="auto" latinLnBrk="0" hangingPunct="1">
                    <a:lnSpc>
                      <a:spcPct val="90000"/>
                    </a:lnSpc>
                    <a:spcBef>
                      <a:spcPts val="1000"/>
                    </a:spcBef>
                    <a:spcAft>
                      <a:spcPts val="0"/>
                    </a:spcAft>
                    <a:buClrTx/>
                    <a:buSzTx/>
                    <a:tabLst/>
                  </a:pPr>
                  <a:endPar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endParaRPr>
                </a:p>
                <a:p>
                  <a:pPr marR="0" algn="ctr" defTabSz="914400" rtl="0" eaLnBrk="1" fontAlgn="auto" latinLnBrk="0" hangingPunct="1">
                    <a:lnSpc>
                      <a:spcPct val="90000"/>
                    </a:lnSpc>
                    <a:spcBef>
                      <a:spcPts val="1000"/>
                    </a:spcBef>
                    <a:spcAft>
                      <a:spcPts val="0"/>
                    </a:spcAft>
                    <a:buClrTx/>
                    <a:buSzTx/>
                    <a:tabLst/>
                  </a:pPr>
                  <a:r>
                    <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The most frequently applied hate crime flags were racism, homophobia and antisemitism which mirrors the overall trend in London.</a:t>
                  </a:r>
                </a:p>
                <a:p>
                  <a:pPr marR="0" algn="l" defTabSz="914400" rtl="0" eaLnBrk="1" fontAlgn="auto" latinLnBrk="0" hangingPunct="1">
                    <a:lnSpc>
                      <a:spcPct val="90000"/>
                    </a:lnSpc>
                    <a:spcBef>
                      <a:spcPts val="1000"/>
                    </a:spcBef>
                    <a:spcAft>
                      <a:spcPts val="0"/>
                    </a:spcAft>
                    <a:buClrTx/>
                    <a:buSzTx/>
                    <a:tabLst/>
                  </a:pPr>
                  <a:endParaRPr kumimoji="0" lang="en-GB" b="0" i="0" u="none" strike="noStrike" kern="1200" cap="none" spc="0" normalizeH="0" baseline="0" noProof="0" dirty="0">
                    <a:ln>
                      <a:noFill/>
                    </a:ln>
                    <a:solidFill>
                      <a:srgbClr val="2A354D"/>
                    </a:solidFill>
                    <a:effectLst/>
                    <a:uLnTx/>
                    <a:uFillTx/>
                    <a:latin typeface="Montserrat" panose="00000500000000000000" pitchFamily="2" charset="0"/>
                  </a:endParaRPr>
                </a:p>
              </p:txBody>
            </p:sp>
          </p:grpSp>
          <p:sp>
            <p:nvSpPr>
              <p:cNvPr id="41" name="Oval 40">
                <a:extLst>
                  <a:ext uri="{FF2B5EF4-FFF2-40B4-BE49-F238E27FC236}">
                    <a16:creationId xmlns:a16="http://schemas.microsoft.com/office/drawing/2014/main" id="{BC5365EE-64CB-630C-548A-852968F56B51}"/>
                  </a:ext>
                </a:extLst>
              </p:cNvPr>
              <p:cNvSpPr/>
              <p:nvPr/>
            </p:nvSpPr>
            <p:spPr>
              <a:xfrm>
                <a:off x="5607692" y="1804428"/>
                <a:ext cx="914400" cy="9144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0" name="Graphic 49" descr="Cheers outline">
              <a:extLst>
                <a:ext uri="{FF2B5EF4-FFF2-40B4-BE49-F238E27FC236}">
                  <a16:creationId xmlns:a16="http://schemas.microsoft.com/office/drawing/2014/main" id="{15D4C250-A6F5-4244-A16A-47C274FB7E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54525" y="1877670"/>
              <a:ext cx="817291" cy="817291"/>
            </a:xfrm>
            <a:prstGeom prst="rect">
              <a:avLst/>
            </a:prstGeom>
          </p:spPr>
        </p:pic>
      </p:grpSp>
      <p:grpSp>
        <p:nvGrpSpPr>
          <p:cNvPr id="61" name="Group 60">
            <a:extLst>
              <a:ext uri="{FF2B5EF4-FFF2-40B4-BE49-F238E27FC236}">
                <a16:creationId xmlns:a16="http://schemas.microsoft.com/office/drawing/2014/main" id="{1EEF6929-7941-5EBF-894D-075D96EF5C0C}"/>
              </a:ext>
            </a:extLst>
          </p:cNvPr>
          <p:cNvGrpSpPr/>
          <p:nvPr/>
        </p:nvGrpSpPr>
        <p:grpSpPr>
          <a:xfrm>
            <a:off x="8241162" y="1056530"/>
            <a:ext cx="3066054" cy="5112773"/>
            <a:chOff x="8241162" y="1056530"/>
            <a:chExt cx="3066054" cy="5112773"/>
          </a:xfrm>
        </p:grpSpPr>
        <p:grpSp>
          <p:nvGrpSpPr>
            <p:cNvPr id="60" name="Group 59">
              <a:extLst>
                <a:ext uri="{FF2B5EF4-FFF2-40B4-BE49-F238E27FC236}">
                  <a16:creationId xmlns:a16="http://schemas.microsoft.com/office/drawing/2014/main" id="{40DF4034-E8D1-C749-1884-7F24E39E4E7B}"/>
                </a:ext>
              </a:extLst>
            </p:cNvPr>
            <p:cNvGrpSpPr/>
            <p:nvPr/>
          </p:nvGrpSpPr>
          <p:grpSpPr>
            <a:xfrm>
              <a:off x="8241162" y="1056530"/>
              <a:ext cx="3066054" cy="5112773"/>
              <a:chOff x="7994178" y="1056531"/>
              <a:chExt cx="3066054" cy="5112773"/>
            </a:xfrm>
          </p:grpSpPr>
          <p:grpSp>
            <p:nvGrpSpPr>
              <p:cNvPr id="38" name="Group 37">
                <a:extLst>
                  <a:ext uri="{FF2B5EF4-FFF2-40B4-BE49-F238E27FC236}">
                    <a16:creationId xmlns:a16="http://schemas.microsoft.com/office/drawing/2014/main" id="{9CF99AE6-747B-7C46-B5AD-833817FF9B6D}"/>
                  </a:ext>
                </a:extLst>
              </p:cNvPr>
              <p:cNvGrpSpPr/>
              <p:nvPr/>
            </p:nvGrpSpPr>
            <p:grpSpPr>
              <a:xfrm>
                <a:off x="7994178" y="1056531"/>
                <a:ext cx="3059107" cy="5112773"/>
                <a:chOff x="1073055" y="1056532"/>
                <a:chExt cx="3059107" cy="5112773"/>
              </a:xfrm>
            </p:grpSpPr>
            <p:sp>
              <p:nvSpPr>
                <p:cNvPr id="39" name="Flowchart: Process 38">
                  <a:extLst>
                    <a:ext uri="{FF2B5EF4-FFF2-40B4-BE49-F238E27FC236}">
                      <a16:creationId xmlns:a16="http://schemas.microsoft.com/office/drawing/2014/main" id="{B1592160-A45E-E50B-A75D-0BA3B3FF63F1}"/>
                    </a:ext>
                  </a:extLst>
                </p:cNvPr>
                <p:cNvSpPr/>
                <p:nvPr/>
              </p:nvSpPr>
              <p:spPr>
                <a:xfrm>
                  <a:off x="1073055" y="1056532"/>
                  <a:ext cx="3059107" cy="5112773"/>
                </a:xfrm>
                <a:prstGeom prst="flowChartProcess">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lowchart: Process 39">
                  <a:extLst>
                    <a:ext uri="{FF2B5EF4-FFF2-40B4-BE49-F238E27FC236}">
                      <a16:creationId xmlns:a16="http://schemas.microsoft.com/office/drawing/2014/main" id="{091DE6F9-C0B2-A36F-DADE-227030A4F7A8}"/>
                    </a:ext>
                  </a:extLst>
                </p:cNvPr>
                <p:cNvSpPr/>
                <p:nvPr/>
              </p:nvSpPr>
              <p:spPr>
                <a:xfrm>
                  <a:off x="1080002" y="1056533"/>
                  <a:ext cx="3052160" cy="621796"/>
                </a:xfrm>
                <a:prstGeom prst="flowChartProcess">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latin typeface="Arial" panose="020B0604020202020204" pitchFamily="34" charset="0"/>
                      <a:cs typeface="Arial" panose="020B0604020202020204" pitchFamily="34" charset="0"/>
                    </a:rPr>
                    <a:t>Women’s Safety in the Public Realm</a:t>
                  </a:r>
                </a:p>
              </p:txBody>
            </p:sp>
          </p:grpSp>
          <p:sp>
            <p:nvSpPr>
              <p:cNvPr id="44" name="TextBox 43">
                <a:extLst>
                  <a:ext uri="{FF2B5EF4-FFF2-40B4-BE49-F238E27FC236}">
                    <a16:creationId xmlns:a16="http://schemas.microsoft.com/office/drawing/2014/main" id="{C632F856-8E10-BC40-CDAC-EB7DFF3425D9}"/>
                  </a:ext>
                </a:extLst>
              </p:cNvPr>
              <p:cNvSpPr txBox="1"/>
              <p:nvPr/>
            </p:nvSpPr>
            <p:spPr>
              <a:xfrm>
                <a:off x="8001125" y="3068909"/>
                <a:ext cx="3059107" cy="2599686"/>
              </a:xfrm>
              <a:prstGeom prst="rect">
                <a:avLst/>
              </a:prstGeom>
              <a:noFill/>
            </p:spPr>
            <p:txBody>
              <a:bodyPr wrap="square" rtlCol="0">
                <a:spAutoFit/>
              </a:bodyPr>
              <a:lstStyle/>
              <a:p>
                <a:pPr marR="0" algn="ctr" defTabSz="914400" rtl="0" eaLnBrk="1" fontAlgn="auto" latinLnBrk="0" hangingPunct="1">
                  <a:lnSpc>
                    <a:spcPct val="90000"/>
                  </a:lnSpc>
                  <a:spcBef>
                    <a:spcPts val="1000"/>
                  </a:spcBef>
                  <a:spcAft>
                    <a:spcPts val="0"/>
                  </a:spcAft>
                  <a:buClrTx/>
                  <a:buSzTx/>
                  <a:tabLst/>
                </a:pPr>
                <a:r>
                  <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Resident feedback indicates that more than 70% of women feel unsafe at night.</a:t>
                </a:r>
              </a:p>
              <a:p>
                <a:pPr marR="0" algn="ctr" defTabSz="914400" rtl="0" eaLnBrk="1" fontAlgn="auto" latinLnBrk="0" hangingPunct="1">
                  <a:lnSpc>
                    <a:spcPct val="90000"/>
                  </a:lnSpc>
                  <a:spcBef>
                    <a:spcPts val="1000"/>
                  </a:spcBef>
                  <a:spcAft>
                    <a:spcPts val="0"/>
                  </a:spcAft>
                  <a:buClrTx/>
                  <a:buSzTx/>
                  <a:tabLst/>
                </a:pPr>
                <a:endPar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endParaRPr>
              </a:p>
              <a:p>
                <a:pPr marR="0" algn="ctr" defTabSz="914400" rtl="0" eaLnBrk="1" fontAlgn="auto" latinLnBrk="0" hangingPunct="1">
                  <a:lnSpc>
                    <a:spcPct val="90000"/>
                  </a:lnSpc>
                  <a:spcBef>
                    <a:spcPts val="1000"/>
                  </a:spcBef>
                  <a:spcAft>
                    <a:spcPts val="0"/>
                  </a:spcAft>
                  <a:buClrTx/>
                  <a:buSzTx/>
                  <a:tabLst/>
                </a:pPr>
                <a:r>
                  <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A Women’s Safety Public Realm Action Plan has been created to address VAWG focussing on offending behaviour, the night-time economy, and public space management</a:t>
                </a:r>
              </a:p>
              <a:p>
                <a:pPr marR="0" algn="ctr" defTabSz="914400" rtl="0" eaLnBrk="1" fontAlgn="auto" latinLnBrk="0" hangingPunct="1">
                  <a:lnSpc>
                    <a:spcPct val="90000"/>
                  </a:lnSpc>
                  <a:spcBef>
                    <a:spcPts val="1000"/>
                  </a:spcBef>
                  <a:spcAft>
                    <a:spcPts val="0"/>
                  </a:spcAft>
                  <a:buClrTx/>
                  <a:buSzTx/>
                  <a:tabLst/>
                </a:pPr>
                <a:endPar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endParaRPr>
              </a:p>
              <a:p>
                <a:pPr marR="0" algn="ctr" defTabSz="914400" rtl="0" eaLnBrk="1" fontAlgn="auto" latinLnBrk="0" hangingPunct="1">
                  <a:lnSpc>
                    <a:spcPct val="90000"/>
                  </a:lnSpc>
                  <a:spcBef>
                    <a:spcPts val="1000"/>
                  </a:spcBef>
                  <a:spcAft>
                    <a:spcPts val="0"/>
                  </a:spcAft>
                  <a:buClrTx/>
                  <a:buSzTx/>
                  <a:tabLst/>
                </a:pPr>
                <a:r>
                  <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In 2022/23, 1470 referrals were made to Camden Safety Net, the borough’s front-line domestic abuse service.</a:t>
                </a:r>
                <a:endParaRPr kumimoji="0" lang="en-GB" b="0" i="0" u="none" strike="noStrike" kern="1200" cap="none" spc="0" normalizeH="0" baseline="0" noProof="0" dirty="0">
                  <a:ln>
                    <a:noFill/>
                  </a:ln>
                  <a:solidFill>
                    <a:srgbClr val="2A354D"/>
                  </a:solidFill>
                  <a:effectLst/>
                  <a:uLnTx/>
                  <a:uFillTx/>
                  <a:latin typeface="Montserrat" panose="00000500000000000000" pitchFamily="2" charset="0"/>
                </a:endParaRPr>
              </a:p>
            </p:txBody>
          </p:sp>
        </p:grpSp>
        <p:grpSp>
          <p:nvGrpSpPr>
            <p:cNvPr id="59" name="Group 58">
              <a:extLst>
                <a:ext uri="{FF2B5EF4-FFF2-40B4-BE49-F238E27FC236}">
                  <a16:creationId xmlns:a16="http://schemas.microsoft.com/office/drawing/2014/main" id="{FB51FFE8-4A89-8536-3B77-AAE4CD4C072B}"/>
                </a:ext>
              </a:extLst>
            </p:cNvPr>
            <p:cNvGrpSpPr/>
            <p:nvPr/>
          </p:nvGrpSpPr>
          <p:grpSpPr>
            <a:xfrm>
              <a:off x="9320462" y="1804427"/>
              <a:ext cx="914400" cy="914400"/>
              <a:chOff x="9066531" y="1804428"/>
              <a:chExt cx="914400" cy="914400"/>
            </a:xfrm>
          </p:grpSpPr>
          <p:sp>
            <p:nvSpPr>
              <p:cNvPr id="42" name="Oval 41">
                <a:extLst>
                  <a:ext uri="{FF2B5EF4-FFF2-40B4-BE49-F238E27FC236}">
                    <a16:creationId xmlns:a16="http://schemas.microsoft.com/office/drawing/2014/main" id="{A9D23DD3-15F7-6FF7-4695-50FB69F4F406}"/>
                  </a:ext>
                </a:extLst>
              </p:cNvPr>
              <p:cNvSpPr/>
              <p:nvPr/>
            </p:nvSpPr>
            <p:spPr>
              <a:xfrm>
                <a:off x="9066531" y="1804428"/>
                <a:ext cx="914400" cy="914400"/>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Graphic 53" descr="Female Profile outline">
                <a:extLst>
                  <a:ext uri="{FF2B5EF4-FFF2-40B4-BE49-F238E27FC236}">
                    <a16:creationId xmlns:a16="http://schemas.microsoft.com/office/drawing/2014/main" id="{941798E9-7F26-0FC3-9199-62B95F4661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17000" y="1808257"/>
                <a:ext cx="813462" cy="813462"/>
              </a:xfrm>
              <a:prstGeom prst="rect">
                <a:avLst/>
              </a:prstGeom>
            </p:spPr>
          </p:pic>
        </p:grpSp>
      </p:grpSp>
    </p:spTree>
    <p:extLst>
      <p:ext uri="{BB962C8B-B14F-4D97-AF65-F5344CB8AC3E}">
        <p14:creationId xmlns:p14="http://schemas.microsoft.com/office/powerpoint/2010/main" val="1381480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C54F2-2DE4-102C-E9A9-C09FD2B9C1A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6E6EF7-27E8-6CF8-F582-D7F621CC0949}"/>
              </a:ext>
            </a:extLst>
          </p:cNvPr>
          <p:cNvSpPr>
            <a:spLocks noGrp="1"/>
          </p:cNvSpPr>
          <p:nvPr>
            <p:ph type="sldNum" sz="quarter" idx="10"/>
          </p:nvPr>
        </p:nvSpPr>
        <p:spPr/>
        <p:txBody>
          <a:bodyPr/>
          <a:lstStyle/>
          <a:p>
            <a:fld id="{983CACB7-BD5B-E04E-9F7F-67AC39F2F8F1}" type="slidenum">
              <a:rPr lang="en-US" smtClean="0"/>
              <a:pPr/>
              <a:t>7</a:t>
            </a:fld>
            <a:endParaRPr lang="en-US"/>
          </a:p>
        </p:txBody>
      </p:sp>
      <p:sp>
        <p:nvSpPr>
          <p:cNvPr id="3" name="Title 2">
            <a:extLst>
              <a:ext uri="{FF2B5EF4-FFF2-40B4-BE49-F238E27FC236}">
                <a16:creationId xmlns:a16="http://schemas.microsoft.com/office/drawing/2014/main" id="{0DFEAA9A-1686-0724-12DC-2F42A3D517B9}"/>
              </a:ext>
            </a:extLst>
          </p:cNvPr>
          <p:cNvSpPr>
            <a:spLocks noGrp="1"/>
          </p:cNvSpPr>
          <p:nvPr>
            <p:ph type="title"/>
          </p:nvPr>
        </p:nvSpPr>
        <p:spPr>
          <a:xfrm>
            <a:off x="1080001" y="308635"/>
            <a:ext cx="10515600" cy="747897"/>
          </a:xfrm>
        </p:spPr>
        <p:txBody>
          <a:bodyPr/>
          <a:lstStyle/>
          <a:p>
            <a:r>
              <a:rPr lang="en-GB" sz="1801">
                <a:latin typeface="Arial" panose="020B0604020202020204" pitchFamily="34" charset="0"/>
                <a:cs typeface="Arial" panose="020B0604020202020204" pitchFamily="34" charset="0"/>
              </a:rPr>
              <a:t>Strategic Assessment 2023-2024</a:t>
            </a:r>
          </a:p>
        </p:txBody>
      </p:sp>
      <p:grpSp>
        <p:nvGrpSpPr>
          <p:cNvPr id="34" name="Group 33">
            <a:extLst>
              <a:ext uri="{FF2B5EF4-FFF2-40B4-BE49-F238E27FC236}">
                <a16:creationId xmlns:a16="http://schemas.microsoft.com/office/drawing/2014/main" id="{368ECA75-AAEC-D7ED-DD24-823BE50B49D4}"/>
              </a:ext>
            </a:extLst>
          </p:cNvPr>
          <p:cNvGrpSpPr/>
          <p:nvPr/>
        </p:nvGrpSpPr>
        <p:grpSpPr>
          <a:xfrm>
            <a:off x="1073055" y="1056532"/>
            <a:ext cx="3059107" cy="5112773"/>
            <a:chOff x="1073055" y="1056532"/>
            <a:chExt cx="3059107" cy="5112773"/>
          </a:xfrm>
        </p:grpSpPr>
        <p:grpSp>
          <p:nvGrpSpPr>
            <p:cNvPr id="29" name="Group 28">
              <a:extLst>
                <a:ext uri="{FF2B5EF4-FFF2-40B4-BE49-F238E27FC236}">
                  <a16:creationId xmlns:a16="http://schemas.microsoft.com/office/drawing/2014/main" id="{3D8B268A-E389-B781-7BA0-89CB576B58E5}"/>
                </a:ext>
              </a:extLst>
            </p:cNvPr>
            <p:cNvGrpSpPr/>
            <p:nvPr/>
          </p:nvGrpSpPr>
          <p:grpSpPr>
            <a:xfrm>
              <a:off x="1073055" y="1056532"/>
              <a:ext cx="3059107" cy="5112773"/>
              <a:chOff x="1073055" y="1056532"/>
              <a:chExt cx="3059107" cy="5112773"/>
            </a:xfrm>
          </p:grpSpPr>
          <p:sp>
            <p:nvSpPr>
              <p:cNvPr id="11" name="Flowchart: Process 10">
                <a:extLst>
                  <a:ext uri="{FF2B5EF4-FFF2-40B4-BE49-F238E27FC236}">
                    <a16:creationId xmlns:a16="http://schemas.microsoft.com/office/drawing/2014/main" id="{D68C5AEE-9A0B-42B6-F9DC-E882CD59BF5A}"/>
                  </a:ext>
                </a:extLst>
              </p:cNvPr>
              <p:cNvSpPr/>
              <p:nvPr/>
            </p:nvSpPr>
            <p:spPr>
              <a:xfrm>
                <a:off x="1073055" y="1056532"/>
                <a:ext cx="3059107" cy="5112773"/>
              </a:xfrm>
              <a:prstGeom prst="flowChartProcess">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Process 15">
                <a:extLst>
                  <a:ext uri="{FF2B5EF4-FFF2-40B4-BE49-F238E27FC236}">
                    <a16:creationId xmlns:a16="http://schemas.microsoft.com/office/drawing/2014/main" id="{B1450142-69F4-D9E1-A74A-36B756F17817}"/>
                  </a:ext>
                </a:extLst>
              </p:cNvPr>
              <p:cNvSpPr/>
              <p:nvPr/>
            </p:nvSpPr>
            <p:spPr>
              <a:xfrm>
                <a:off x="1080002" y="1056533"/>
                <a:ext cx="3052160" cy="621796"/>
              </a:xfrm>
              <a:prstGeom prst="flowChartProcess">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latin typeface="Arial" panose="020B0604020202020204" pitchFamily="34" charset="0"/>
                    <a:cs typeface="Arial" panose="020B0604020202020204" pitchFamily="34" charset="0"/>
                  </a:rPr>
                  <a:t>Drug Related Activity</a:t>
                </a:r>
              </a:p>
            </p:txBody>
          </p:sp>
        </p:grpSp>
        <p:sp>
          <p:nvSpPr>
            <p:cNvPr id="22" name="Oval 21">
              <a:extLst>
                <a:ext uri="{FF2B5EF4-FFF2-40B4-BE49-F238E27FC236}">
                  <a16:creationId xmlns:a16="http://schemas.microsoft.com/office/drawing/2014/main" id="{BF7E2304-3AD9-8AC1-803D-7CE0F23E05FD}"/>
                </a:ext>
              </a:extLst>
            </p:cNvPr>
            <p:cNvSpPr/>
            <p:nvPr/>
          </p:nvSpPr>
          <p:spPr>
            <a:xfrm>
              <a:off x="2145407" y="1804427"/>
              <a:ext cx="886174" cy="914400"/>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92430020-600C-69A1-EDA9-53DFCE590AEF}"/>
              </a:ext>
            </a:extLst>
          </p:cNvPr>
          <p:cNvGrpSpPr/>
          <p:nvPr/>
        </p:nvGrpSpPr>
        <p:grpSpPr>
          <a:xfrm>
            <a:off x="4657108" y="1056530"/>
            <a:ext cx="3059107" cy="5112773"/>
            <a:chOff x="4533617" y="1056530"/>
            <a:chExt cx="3059107" cy="5112773"/>
          </a:xfrm>
        </p:grpSpPr>
        <p:grpSp>
          <p:nvGrpSpPr>
            <p:cNvPr id="56" name="Group 55">
              <a:extLst>
                <a:ext uri="{FF2B5EF4-FFF2-40B4-BE49-F238E27FC236}">
                  <a16:creationId xmlns:a16="http://schemas.microsoft.com/office/drawing/2014/main" id="{6FE4A019-39D6-9DA3-111F-6601638269DC}"/>
                </a:ext>
              </a:extLst>
            </p:cNvPr>
            <p:cNvGrpSpPr/>
            <p:nvPr/>
          </p:nvGrpSpPr>
          <p:grpSpPr>
            <a:xfrm>
              <a:off x="4533617" y="1056530"/>
              <a:ext cx="3059107" cy="5112773"/>
              <a:chOff x="4533617" y="1056530"/>
              <a:chExt cx="3059107" cy="5112773"/>
            </a:xfrm>
          </p:grpSpPr>
          <p:grpSp>
            <p:nvGrpSpPr>
              <p:cNvPr id="35" name="Group 34">
                <a:extLst>
                  <a:ext uri="{FF2B5EF4-FFF2-40B4-BE49-F238E27FC236}">
                    <a16:creationId xmlns:a16="http://schemas.microsoft.com/office/drawing/2014/main" id="{AFE9F918-E2CF-62BA-6C47-40A41CEC2B3F}"/>
                  </a:ext>
                </a:extLst>
              </p:cNvPr>
              <p:cNvGrpSpPr/>
              <p:nvPr/>
            </p:nvGrpSpPr>
            <p:grpSpPr>
              <a:xfrm>
                <a:off x="4533617" y="1056530"/>
                <a:ext cx="3059107" cy="5112773"/>
                <a:chOff x="1073055" y="1056532"/>
                <a:chExt cx="3059107" cy="5112773"/>
              </a:xfrm>
              <a:solidFill>
                <a:schemeClr val="accent2">
                  <a:lumMod val="75000"/>
                </a:schemeClr>
              </a:solidFill>
            </p:grpSpPr>
            <p:sp>
              <p:nvSpPr>
                <p:cNvPr id="36" name="Flowchart: Process 35">
                  <a:extLst>
                    <a:ext uri="{FF2B5EF4-FFF2-40B4-BE49-F238E27FC236}">
                      <a16:creationId xmlns:a16="http://schemas.microsoft.com/office/drawing/2014/main" id="{8E8D8983-408B-9B7F-A32D-C6CEBD5D2F95}"/>
                    </a:ext>
                  </a:extLst>
                </p:cNvPr>
                <p:cNvSpPr/>
                <p:nvPr/>
              </p:nvSpPr>
              <p:spPr>
                <a:xfrm>
                  <a:off x="1073055" y="1056532"/>
                  <a:ext cx="3059107" cy="5112773"/>
                </a:xfrm>
                <a:prstGeom prst="flowChartProcess">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lowchart: Process 36">
                  <a:extLst>
                    <a:ext uri="{FF2B5EF4-FFF2-40B4-BE49-F238E27FC236}">
                      <a16:creationId xmlns:a16="http://schemas.microsoft.com/office/drawing/2014/main" id="{0E7444B0-9984-5C5A-D0FF-19C07FBEF9FB}"/>
                    </a:ext>
                  </a:extLst>
                </p:cNvPr>
                <p:cNvSpPr/>
                <p:nvPr/>
              </p:nvSpPr>
              <p:spPr>
                <a:xfrm>
                  <a:off x="1080002" y="1056533"/>
                  <a:ext cx="3052160" cy="621796"/>
                </a:xfrm>
                <a:prstGeom prst="flowChartProcess">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latin typeface="Arial" panose="020B0604020202020204" pitchFamily="34" charset="0"/>
                      <a:cs typeface="Arial" panose="020B0604020202020204" pitchFamily="34" charset="0"/>
                    </a:rPr>
                    <a:t>Serious Violence</a:t>
                  </a:r>
                </a:p>
              </p:txBody>
            </p:sp>
          </p:grpSp>
          <p:sp>
            <p:nvSpPr>
              <p:cNvPr id="43" name="TextBox 42">
                <a:extLst>
                  <a:ext uri="{FF2B5EF4-FFF2-40B4-BE49-F238E27FC236}">
                    <a16:creationId xmlns:a16="http://schemas.microsoft.com/office/drawing/2014/main" id="{D5D5C1F8-C53F-65B2-11A8-ED10817B63F3}"/>
                  </a:ext>
                </a:extLst>
              </p:cNvPr>
              <p:cNvSpPr txBox="1"/>
              <p:nvPr/>
            </p:nvSpPr>
            <p:spPr>
              <a:xfrm>
                <a:off x="4533617" y="3068909"/>
                <a:ext cx="3059107" cy="2907463"/>
              </a:xfrm>
              <a:prstGeom prst="rect">
                <a:avLst/>
              </a:prstGeom>
              <a:noFill/>
            </p:spPr>
            <p:txBody>
              <a:bodyPr wrap="square" rtlCol="0">
                <a:spAutoFit/>
              </a:bodyPr>
              <a:lstStyle/>
              <a:p>
                <a:pPr marR="0" algn="ctr" defTabSz="914400" rtl="0" eaLnBrk="1" fontAlgn="auto" latinLnBrk="0" hangingPunct="1">
                  <a:lnSpc>
                    <a:spcPct val="90000"/>
                  </a:lnSpc>
                  <a:spcAft>
                    <a:spcPts val="0"/>
                  </a:spcAft>
                  <a:buClrTx/>
                  <a:buSzTx/>
                  <a:tabLst/>
                </a:pPr>
                <a:r>
                  <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There is a correlation between violent crime and the night-time economy, with Saturday being the weekly peak. </a:t>
                </a:r>
              </a:p>
              <a:p>
                <a:pPr marR="0" algn="ctr" defTabSz="914400" rtl="0" eaLnBrk="1" fontAlgn="auto" latinLnBrk="0" hangingPunct="1">
                  <a:lnSpc>
                    <a:spcPct val="90000"/>
                  </a:lnSpc>
                  <a:spcAft>
                    <a:spcPts val="0"/>
                  </a:spcAft>
                  <a:buClrTx/>
                  <a:buSzTx/>
                  <a:tabLst/>
                </a:pPr>
                <a:endParaRPr kumimoji="0" lang="en-GB" sz="16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endParaRPr>
              </a:p>
              <a:p>
                <a:pPr marR="0" algn="ctr" defTabSz="914400" rtl="0" eaLnBrk="1" fontAlgn="auto" latinLnBrk="0" hangingPunct="1">
                  <a:lnSpc>
                    <a:spcPct val="90000"/>
                  </a:lnSpc>
                  <a:spcAft>
                    <a:spcPts val="0"/>
                  </a:spcAft>
                  <a:buClrTx/>
                  <a:buSzTx/>
                  <a:tabLst/>
                </a:pPr>
                <a:endPar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endParaRPr>
              </a:p>
              <a:p>
                <a:pPr marR="0" algn="ctr" defTabSz="914400" rtl="0" eaLnBrk="1" fontAlgn="auto" latinLnBrk="0" hangingPunct="1">
                  <a:lnSpc>
                    <a:spcPct val="90000"/>
                  </a:lnSpc>
                  <a:spcAft>
                    <a:spcPts val="0"/>
                  </a:spcAft>
                  <a:buClrTx/>
                  <a:buSzTx/>
                  <a:tabLst/>
                </a:pPr>
                <a:r>
                  <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Robbery rates continue to be high in Camden, placing it within the top 5 boroughs in London.</a:t>
                </a:r>
              </a:p>
              <a:p>
                <a:pPr marR="0" algn="ctr" defTabSz="914400" rtl="0" eaLnBrk="1" fontAlgn="auto" latinLnBrk="0" hangingPunct="1">
                  <a:lnSpc>
                    <a:spcPct val="90000"/>
                  </a:lnSpc>
                  <a:spcAft>
                    <a:spcPts val="0"/>
                  </a:spcAft>
                  <a:buClrTx/>
                  <a:buSzTx/>
                  <a:tabLst/>
                </a:pPr>
                <a:endParaRPr kumimoji="0" lang="en-GB" sz="16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endParaRPr>
              </a:p>
              <a:p>
                <a:pPr marR="0" algn="ctr" defTabSz="914400" rtl="0" eaLnBrk="1" fontAlgn="auto" latinLnBrk="0" hangingPunct="1">
                  <a:lnSpc>
                    <a:spcPct val="90000"/>
                  </a:lnSpc>
                  <a:spcAft>
                    <a:spcPts val="0"/>
                  </a:spcAft>
                  <a:buClrTx/>
                  <a:buSzTx/>
                  <a:tabLst/>
                </a:pPr>
                <a:endPar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endParaRPr>
              </a:p>
              <a:p>
                <a:pPr marR="0" algn="ctr" defTabSz="914400" rtl="0" eaLnBrk="1" fontAlgn="auto" latinLnBrk="0" hangingPunct="1">
                  <a:lnSpc>
                    <a:spcPct val="90000"/>
                  </a:lnSpc>
                  <a:spcAft>
                    <a:spcPts val="0"/>
                  </a:spcAft>
                  <a:buClrTx/>
                  <a:buSzTx/>
                  <a:tabLst/>
                </a:pPr>
                <a:r>
                  <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The Gangs Resettlement Panel and Multi-Agency Child Exploitation (MACE) panel continue to play crucial roles in safeguarding individuals and communities.</a:t>
                </a:r>
              </a:p>
              <a:p>
                <a:pPr marR="0" algn="l" defTabSz="914400" rtl="0" eaLnBrk="1" fontAlgn="auto" latinLnBrk="0" hangingPunct="1">
                  <a:lnSpc>
                    <a:spcPct val="90000"/>
                  </a:lnSpc>
                  <a:spcBef>
                    <a:spcPts val="1000"/>
                  </a:spcBef>
                  <a:spcAft>
                    <a:spcPts val="0"/>
                  </a:spcAft>
                  <a:buClrTx/>
                  <a:buSzTx/>
                  <a:tabLst/>
                </a:pPr>
                <a:endParaRPr kumimoji="0" lang="en-GB" b="0" i="0" u="none" strike="noStrike" kern="1200" cap="none" spc="0" normalizeH="0" baseline="0" noProof="0" dirty="0">
                  <a:ln>
                    <a:noFill/>
                  </a:ln>
                  <a:solidFill>
                    <a:srgbClr val="2A354D"/>
                  </a:solidFill>
                  <a:effectLst/>
                  <a:uLnTx/>
                  <a:uFillTx/>
                  <a:latin typeface="Montserrat" panose="00000500000000000000" pitchFamily="2" charset="0"/>
                </a:endParaRPr>
              </a:p>
            </p:txBody>
          </p:sp>
        </p:grpSp>
        <p:sp>
          <p:nvSpPr>
            <p:cNvPr id="41" name="Oval 40">
              <a:extLst>
                <a:ext uri="{FF2B5EF4-FFF2-40B4-BE49-F238E27FC236}">
                  <a16:creationId xmlns:a16="http://schemas.microsoft.com/office/drawing/2014/main" id="{5761A8DC-AF6A-9903-2E07-3492B426C480}"/>
                </a:ext>
              </a:extLst>
            </p:cNvPr>
            <p:cNvSpPr/>
            <p:nvPr/>
          </p:nvSpPr>
          <p:spPr>
            <a:xfrm>
              <a:off x="5607692" y="1804428"/>
              <a:ext cx="914400" cy="9144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 name="Group 60">
            <a:extLst>
              <a:ext uri="{FF2B5EF4-FFF2-40B4-BE49-F238E27FC236}">
                <a16:creationId xmlns:a16="http://schemas.microsoft.com/office/drawing/2014/main" id="{DC19CCCA-EA46-2958-7DA1-2B9993AD2D7A}"/>
              </a:ext>
            </a:extLst>
          </p:cNvPr>
          <p:cNvGrpSpPr/>
          <p:nvPr/>
        </p:nvGrpSpPr>
        <p:grpSpPr>
          <a:xfrm>
            <a:off x="8241162" y="1056530"/>
            <a:ext cx="3066054" cy="5529238"/>
            <a:chOff x="8241162" y="1056530"/>
            <a:chExt cx="3066054" cy="5529238"/>
          </a:xfrm>
        </p:grpSpPr>
        <p:grpSp>
          <p:nvGrpSpPr>
            <p:cNvPr id="60" name="Group 59">
              <a:extLst>
                <a:ext uri="{FF2B5EF4-FFF2-40B4-BE49-F238E27FC236}">
                  <a16:creationId xmlns:a16="http://schemas.microsoft.com/office/drawing/2014/main" id="{43243E86-C59A-81D5-A570-56034085C25A}"/>
                </a:ext>
              </a:extLst>
            </p:cNvPr>
            <p:cNvGrpSpPr/>
            <p:nvPr/>
          </p:nvGrpSpPr>
          <p:grpSpPr>
            <a:xfrm>
              <a:off x="8241162" y="1056530"/>
              <a:ext cx="3066054" cy="5529238"/>
              <a:chOff x="7994178" y="1056531"/>
              <a:chExt cx="3066054" cy="5529238"/>
            </a:xfrm>
          </p:grpSpPr>
          <p:grpSp>
            <p:nvGrpSpPr>
              <p:cNvPr id="38" name="Group 37">
                <a:extLst>
                  <a:ext uri="{FF2B5EF4-FFF2-40B4-BE49-F238E27FC236}">
                    <a16:creationId xmlns:a16="http://schemas.microsoft.com/office/drawing/2014/main" id="{838704D2-6886-ED2D-ED02-739641B4693F}"/>
                  </a:ext>
                </a:extLst>
              </p:cNvPr>
              <p:cNvGrpSpPr/>
              <p:nvPr/>
            </p:nvGrpSpPr>
            <p:grpSpPr>
              <a:xfrm>
                <a:off x="7994178" y="1056531"/>
                <a:ext cx="3059107" cy="5112773"/>
                <a:chOff x="1073055" y="1056532"/>
                <a:chExt cx="3059107" cy="5112773"/>
              </a:xfrm>
            </p:grpSpPr>
            <p:sp>
              <p:nvSpPr>
                <p:cNvPr id="39" name="Flowchart: Process 38">
                  <a:extLst>
                    <a:ext uri="{FF2B5EF4-FFF2-40B4-BE49-F238E27FC236}">
                      <a16:creationId xmlns:a16="http://schemas.microsoft.com/office/drawing/2014/main" id="{477FE9BA-7F3B-7E23-2ACF-BC5F61EFF780}"/>
                    </a:ext>
                  </a:extLst>
                </p:cNvPr>
                <p:cNvSpPr/>
                <p:nvPr/>
              </p:nvSpPr>
              <p:spPr>
                <a:xfrm>
                  <a:off x="1073055" y="1056532"/>
                  <a:ext cx="3059107" cy="5112773"/>
                </a:xfrm>
                <a:prstGeom prst="flowChartProcess">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lowchart: Process 39">
                  <a:extLst>
                    <a:ext uri="{FF2B5EF4-FFF2-40B4-BE49-F238E27FC236}">
                      <a16:creationId xmlns:a16="http://schemas.microsoft.com/office/drawing/2014/main" id="{DD788976-1641-8875-AB85-D2FF839E520F}"/>
                    </a:ext>
                  </a:extLst>
                </p:cNvPr>
                <p:cNvSpPr/>
                <p:nvPr/>
              </p:nvSpPr>
              <p:spPr>
                <a:xfrm>
                  <a:off x="1080002" y="1056533"/>
                  <a:ext cx="3052160" cy="621796"/>
                </a:xfrm>
                <a:prstGeom prst="flowChartProcess">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latin typeface="Arial" panose="020B0604020202020204" pitchFamily="34" charset="0"/>
                      <a:cs typeface="Arial" panose="020B0604020202020204" pitchFamily="34" charset="0"/>
                    </a:rPr>
                    <a:t>Overall Crime</a:t>
                  </a:r>
                </a:p>
              </p:txBody>
            </p:sp>
          </p:grpSp>
          <p:sp>
            <p:nvSpPr>
              <p:cNvPr id="44" name="TextBox 43">
                <a:extLst>
                  <a:ext uri="{FF2B5EF4-FFF2-40B4-BE49-F238E27FC236}">
                    <a16:creationId xmlns:a16="http://schemas.microsoft.com/office/drawing/2014/main" id="{C863F560-5D64-A132-B25A-4A827F532FA4}"/>
                  </a:ext>
                </a:extLst>
              </p:cNvPr>
              <p:cNvSpPr txBox="1"/>
              <p:nvPr/>
            </p:nvSpPr>
            <p:spPr>
              <a:xfrm>
                <a:off x="8001125" y="3068909"/>
                <a:ext cx="3059107" cy="3516860"/>
              </a:xfrm>
              <a:prstGeom prst="rect">
                <a:avLst/>
              </a:prstGeom>
              <a:noFill/>
            </p:spPr>
            <p:txBody>
              <a:bodyPr wrap="square" rtlCol="0">
                <a:spAutoFit/>
              </a:bodyPr>
              <a:lstStyle/>
              <a:p>
                <a:pPr marR="0" algn="ctr" defTabSz="914400" rtl="0" eaLnBrk="1" fontAlgn="auto" latinLnBrk="0" hangingPunct="1">
                  <a:lnSpc>
                    <a:spcPct val="90000"/>
                  </a:lnSpc>
                  <a:spcAft>
                    <a:spcPts val="0"/>
                  </a:spcAft>
                  <a:buClrTx/>
                  <a:buSzTx/>
                  <a:tabLst/>
                </a:pPr>
                <a:r>
                  <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Crime levels in Camden have risen by 1.8%, slightly exceeding pre-pandemic levels, in line with the broader trend across London which has seen a 2.2% increase.</a:t>
                </a:r>
              </a:p>
              <a:p>
                <a:pPr marR="0" algn="ctr" defTabSz="914400" rtl="0" eaLnBrk="1" fontAlgn="auto" latinLnBrk="0" hangingPunct="1">
                  <a:lnSpc>
                    <a:spcPct val="90000"/>
                  </a:lnSpc>
                  <a:spcAft>
                    <a:spcPts val="0"/>
                  </a:spcAft>
                  <a:buClrTx/>
                  <a:buSzTx/>
                  <a:tabLst/>
                </a:pPr>
                <a:endParaRPr lang="en-GB" sz="1400" i="1" dirty="0">
                  <a:solidFill>
                    <a:srgbClr val="2A354D"/>
                  </a:solidFill>
                  <a:latin typeface="Arial" panose="020B0604020202020204" pitchFamily="34" charset="0"/>
                  <a:cs typeface="Arial" panose="020B0604020202020204" pitchFamily="34" charset="0"/>
                </a:endParaRPr>
              </a:p>
              <a:p>
                <a:pPr marR="0" algn="ctr" defTabSz="914400" rtl="0" eaLnBrk="1" fontAlgn="auto" latinLnBrk="0" hangingPunct="1">
                  <a:lnSpc>
                    <a:spcPct val="90000"/>
                  </a:lnSpc>
                  <a:spcAft>
                    <a:spcPts val="0"/>
                  </a:spcAft>
                  <a:buClrTx/>
                  <a:buSzTx/>
                  <a:tabLst/>
                </a:pPr>
                <a:r>
                  <a:rPr lang="en-GB" sz="1200" dirty="0">
                    <a:solidFill>
                      <a:srgbClr val="2A354D"/>
                    </a:solidFill>
                    <a:latin typeface="Arial" panose="020B0604020202020204" pitchFamily="34" charset="0"/>
                    <a:cs typeface="Arial" panose="020B0604020202020204" pitchFamily="34" charset="0"/>
                  </a:rPr>
                  <a:t>During 2023, Camden and Westminster saw the largest year on year increase in crime levels of any boroughs across London, driven by increased footfall and large night-time economies.</a:t>
                </a:r>
              </a:p>
              <a:p>
                <a:pPr marR="0" algn="ctr" defTabSz="914400" rtl="0" eaLnBrk="1" fontAlgn="auto" latinLnBrk="0" hangingPunct="1">
                  <a:lnSpc>
                    <a:spcPct val="90000"/>
                  </a:lnSpc>
                  <a:spcAft>
                    <a:spcPts val="0"/>
                  </a:spcAft>
                  <a:buClrTx/>
                  <a:buSzTx/>
                  <a:tabLst/>
                </a:pPr>
                <a:endParaRPr kumimoji="0" lang="en-GB" sz="14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endParaRPr>
              </a:p>
              <a:p>
                <a:pPr marR="0" algn="ctr" defTabSz="914400" rtl="0" eaLnBrk="1" fontAlgn="auto" latinLnBrk="0" hangingPunct="1">
                  <a:lnSpc>
                    <a:spcPct val="90000"/>
                  </a:lnSpc>
                  <a:spcAft>
                    <a:spcPts val="0"/>
                  </a:spcAft>
                  <a:buClrTx/>
                  <a:buSzTx/>
                  <a:tabLst/>
                </a:pPr>
                <a:r>
                  <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Violent Crime, Burglary and Theft all saw significant year on year increases with Robbery seeing the largest increase in Camden in percentage terms (28.3%).</a:t>
                </a:r>
              </a:p>
              <a:p>
                <a:pPr marR="0" algn="ctr" defTabSz="914400" rtl="0" eaLnBrk="1" fontAlgn="auto" latinLnBrk="0" hangingPunct="1">
                  <a:lnSpc>
                    <a:spcPct val="90000"/>
                  </a:lnSpc>
                  <a:spcAft>
                    <a:spcPts val="0"/>
                  </a:spcAft>
                  <a:buClrTx/>
                  <a:buSzTx/>
                  <a:tabLst/>
                </a:pPr>
                <a:endParaRPr lang="en-GB" sz="1200" dirty="0">
                  <a:solidFill>
                    <a:srgbClr val="2A354D"/>
                  </a:solidFill>
                  <a:latin typeface="Arial" panose="020B0604020202020204" pitchFamily="34" charset="0"/>
                  <a:cs typeface="Arial" panose="020B0604020202020204" pitchFamily="34" charset="0"/>
                </a:endParaRPr>
              </a:p>
              <a:p>
                <a:pPr marR="0" algn="ctr" defTabSz="914400" rtl="0" eaLnBrk="1" fontAlgn="auto" latinLnBrk="0" hangingPunct="1">
                  <a:lnSpc>
                    <a:spcPct val="90000"/>
                  </a:lnSpc>
                  <a:spcAft>
                    <a:spcPts val="0"/>
                  </a:spcAft>
                  <a:buClrTx/>
                  <a:buSzTx/>
                  <a:tabLst/>
                </a:pPr>
                <a:endParaRPr lang="en-GB" sz="1200" dirty="0">
                  <a:solidFill>
                    <a:srgbClr val="2A354D"/>
                  </a:solidFill>
                  <a:latin typeface="Arial" panose="020B0604020202020204" pitchFamily="34" charset="0"/>
                  <a:cs typeface="Arial" panose="020B0604020202020204" pitchFamily="34" charset="0"/>
                </a:endParaRPr>
              </a:p>
              <a:p>
                <a:pPr marR="0" algn="l" defTabSz="914400" rtl="0" eaLnBrk="1" fontAlgn="auto" latinLnBrk="0" hangingPunct="1">
                  <a:lnSpc>
                    <a:spcPct val="90000"/>
                  </a:lnSpc>
                  <a:spcBef>
                    <a:spcPts val="1000"/>
                  </a:spcBef>
                  <a:spcAft>
                    <a:spcPts val="0"/>
                  </a:spcAft>
                  <a:buClrTx/>
                  <a:buSzTx/>
                  <a:tabLst/>
                </a:pPr>
                <a:endParaRPr kumimoji="0" lang="en-GB" b="0" i="0" u="none" strike="noStrike" kern="1200" cap="none" spc="0" normalizeH="0" baseline="0" noProof="0" dirty="0">
                  <a:ln>
                    <a:noFill/>
                  </a:ln>
                  <a:solidFill>
                    <a:srgbClr val="2A354D"/>
                  </a:solidFill>
                  <a:effectLst/>
                  <a:uLnTx/>
                  <a:uFillTx/>
                  <a:latin typeface="Montserrat" panose="00000500000000000000" pitchFamily="2" charset="0"/>
                </a:endParaRPr>
              </a:p>
            </p:txBody>
          </p:sp>
        </p:grpSp>
        <p:sp>
          <p:nvSpPr>
            <p:cNvPr id="42" name="Oval 41">
              <a:extLst>
                <a:ext uri="{FF2B5EF4-FFF2-40B4-BE49-F238E27FC236}">
                  <a16:creationId xmlns:a16="http://schemas.microsoft.com/office/drawing/2014/main" id="{A214DC27-F90E-C2E1-07F4-E19D42A02333}"/>
                </a:ext>
              </a:extLst>
            </p:cNvPr>
            <p:cNvSpPr/>
            <p:nvPr/>
          </p:nvSpPr>
          <p:spPr>
            <a:xfrm>
              <a:off x="9320462" y="1804427"/>
              <a:ext cx="914400" cy="9144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348B0EFD-2B6A-0E76-6672-CF16700224AE}"/>
              </a:ext>
            </a:extLst>
          </p:cNvPr>
          <p:cNvSpPr txBox="1"/>
          <p:nvPr/>
        </p:nvSpPr>
        <p:spPr>
          <a:xfrm>
            <a:off x="1073054" y="3068909"/>
            <a:ext cx="3059107" cy="2751522"/>
          </a:xfrm>
          <a:prstGeom prst="rect">
            <a:avLst/>
          </a:prstGeom>
          <a:noFill/>
        </p:spPr>
        <p:txBody>
          <a:bodyPr wrap="square" rtlCol="0">
            <a:spAutoFit/>
          </a:bodyPr>
          <a:lstStyle/>
          <a:p>
            <a:pPr marR="0" algn="ctr" defTabSz="914400" rtl="0" eaLnBrk="1" fontAlgn="auto" latinLnBrk="0" hangingPunct="1">
              <a:lnSpc>
                <a:spcPct val="90000"/>
              </a:lnSpc>
              <a:spcAft>
                <a:spcPts val="0"/>
              </a:spcAft>
              <a:buClrTx/>
              <a:buSzTx/>
              <a:tabLst/>
            </a:pPr>
            <a:r>
              <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In 2023 there were 1227 drug offences, a decrease of </a:t>
            </a:r>
            <a:r>
              <a:rPr lang="en-GB" sz="1200" dirty="0">
                <a:solidFill>
                  <a:srgbClr val="2A354D"/>
                </a:solidFill>
                <a:latin typeface="Arial" panose="020B0604020202020204" pitchFamily="34" charset="0"/>
                <a:cs typeface="Arial" panose="020B0604020202020204" pitchFamily="34" charset="0"/>
              </a:rPr>
              <a:t>11%</a:t>
            </a:r>
            <a:r>
              <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 compared to the previous year</a:t>
            </a:r>
            <a:r>
              <a:rPr lang="en-GB" sz="1200" dirty="0">
                <a:solidFill>
                  <a:srgbClr val="2A354D"/>
                </a:solidFill>
                <a:latin typeface="Arial" panose="020B0604020202020204" pitchFamily="34" charset="0"/>
                <a:cs typeface="Arial" panose="020B0604020202020204" pitchFamily="34" charset="0"/>
              </a:rPr>
              <a:t>.*</a:t>
            </a:r>
            <a:endPar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endParaRPr>
          </a:p>
          <a:p>
            <a:pPr marR="0" algn="ctr" defTabSz="914400" rtl="0" eaLnBrk="1" fontAlgn="auto" latinLnBrk="0" hangingPunct="1">
              <a:lnSpc>
                <a:spcPct val="90000"/>
              </a:lnSpc>
              <a:spcAft>
                <a:spcPts val="0"/>
              </a:spcAft>
              <a:buClrTx/>
              <a:buSzTx/>
              <a:tabLst/>
            </a:pPr>
            <a:endPar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endParaRPr>
          </a:p>
          <a:p>
            <a:pPr marR="0" algn="ctr" defTabSz="914400" rtl="0" eaLnBrk="1" fontAlgn="auto" latinLnBrk="0" hangingPunct="1">
              <a:lnSpc>
                <a:spcPct val="90000"/>
              </a:lnSpc>
              <a:spcAft>
                <a:spcPts val="0"/>
              </a:spcAft>
              <a:buClrTx/>
              <a:buSzTx/>
              <a:tabLst/>
            </a:pPr>
            <a:endPar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endParaRPr>
          </a:p>
          <a:p>
            <a:pPr marR="0" algn="ctr" defTabSz="914400" rtl="0" eaLnBrk="1" fontAlgn="auto" latinLnBrk="0" hangingPunct="1">
              <a:lnSpc>
                <a:spcPct val="90000"/>
              </a:lnSpc>
              <a:spcAft>
                <a:spcPts val="0"/>
              </a:spcAft>
              <a:buClrTx/>
              <a:buSzTx/>
              <a:tabLst/>
            </a:pPr>
            <a:r>
              <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Addresses of drug-related concern: achieved 11 closure orders; successfully resolved 68 cases; permanently relocated 15 vulnerable people.</a:t>
            </a:r>
          </a:p>
          <a:p>
            <a:pPr marR="0" algn="ctr" defTabSz="914400" rtl="0" eaLnBrk="1" fontAlgn="auto" latinLnBrk="0" hangingPunct="1">
              <a:lnSpc>
                <a:spcPct val="90000"/>
              </a:lnSpc>
              <a:spcAft>
                <a:spcPts val="0"/>
              </a:spcAft>
              <a:buClrTx/>
              <a:buSzTx/>
              <a:tabLst/>
            </a:pPr>
            <a:endPar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endParaRPr>
          </a:p>
          <a:p>
            <a:pPr marR="0" algn="ctr" defTabSz="914400" rtl="0" eaLnBrk="1" fontAlgn="auto" latinLnBrk="0" hangingPunct="1">
              <a:lnSpc>
                <a:spcPct val="90000"/>
              </a:lnSpc>
              <a:spcAft>
                <a:spcPts val="0"/>
              </a:spcAft>
              <a:buClrTx/>
              <a:buSzTx/>
              <a:tabLst/>
            </a:pPr>
            <a:endPar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endParaRPr>
          </a:p>
          <a:p>
            <a:pPr marR="0" algn="ctr" defTabSz="914400" rtl="0" eaLnBrk="1" fontAlgn="auto" latinLnBrk="0" hangingPunct="1">
              <a:lnSpc>
                <a:spcPct val="90000"/>
              </a:lnSpc>
              <a:spcAft>
                <a:spcPts val="0"/>
              </a:spcAft>
              <a:buClrTx/>
              <a:buSzTx/>
              <a:tabLst/>
            </a:pPr>
            <a:r>
              <a:rPr kumimoji="0" lang="en-GB" sz="12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Camden allocated a grant of £2.7 million to support the achievement of outcomes outlined in the National Drug Strategy, including increasing numbers in treatment for drug and alcohol misuse.</a:t>
            </a:r>
            <a:endParaRPr kumimoji="0" lang="en-GB" b="0" i="0" u="none" strike="noStrike" kern="1200" cap="none" spc="0" normalizeH="0" baseline="0" noProof="0" dirty="0">
              <a:ln>
                <a:noFill/>
              </a:ln>
              <a:solidFill>
                <a:srgbClr val="2A354D"/>
              </a:solidFill>
              <a:effectLst/>
              <a:uLnTx/>
              <a:uFillTx/>
              <a:latin typeface="Montserrat" panose="00000500000000000000" pitchFamily="2" charset="0"/>
            </a:endParaRPr>
          </a:p>
        </p:txBody>
      </p:sp>
      <p:pic>
        <p:nvPicPr>
          <p:cNvPr id="18" name="Graphic 17" descr="Needle outline">
            <a:extLst>
              <a:ext uri="{FF2B5EF4-FFF2-40B4-BE49-F238E27FC236}">
                <a16:creationId xmlns:a16="http://schemas.microsoft.com/office/drawing/2014/main" id="{1C6C3CF6-049F-6225-E266-E066FFA607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12189" y="1835482"/>
            <a:ext cx="780835" cy="780835"/>
          </a:xfrm>
          <a:prstGeom prst="rect">
            <a:avLst/>
          </a:prstGeom>
        </p:spPr>
      </p:pic>
      <p:pic>
        <p:nvPicPr>
          <p:cNvPr id="20" name="Graphic 19" descr="Handcuffs outline">
            <a:extLst>
              <a:ext uri="{FF2B5EF4-FFF2-40B4-BE49-F238E27FC236}">
                <a16:creationId xmlns:a16="http://schemas.microsoft.com/office/drawing/2014/main" id="{EC5DA236-5580-B455-465D-1E022D3088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08492" y="1819910"/>
            <a:ext cx="811977" cy="811977"/>
          </a:xfrm>
          <a:prstGeom prst="rect">
            <a:avLst/>
          </a:prstGeom>
        </p:spPr>
      </p:pic>
      <p:pic>
        <p:nvPicPr>
          <p:cNvPr id="30" name="Graphic 29" descr="Police male outline">
            <a:extLst>
              <a:ext uri="{FF2B5EF4-FFF2-40B4-BE49-F238E27FC236}">
                <a16:creationId xmlns:a16="http://schemas.microsoft.com/office/drawing/2014/main" id="{327ED1B4-AA2D-CCC8-5051-A72782567C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64597" y="1845832"/>
            <a:ext cx="826129" cy="826129"/>
          </a:xfrm>
          <a:prstGeom prst="rect">
            <a:avLst/>
          </a:prstGeom>
        </p:spPr>
      </p:pic>
      <p:sp>
        <p:nvSpPr>
          <p:cNvPr id="4" name="TextBox 3">
            <a:extLst>
              <a:ext uri="{FF2B5EF4-FFF2-40B4-BE49-F238E27FC236}">
                <a16:creationId xmlns:a16="http://schemas.microsoft.com/office/drawing/2014/main" id="{CA10ECBA-460B-F924-8B3E-C93659F44F2E}"/>
              </a:ext>
            </a:extLst>
          </p:cNvPr>
          <p:cNvSpPr txBox="1"/>
          <p:nvPr/>
        </p:nvSpPr>
        <p:spPr>
          <a:xfrm>
            <a:off x="1073054" y="6433949"/>
            <a:ext cx="6944116" cy="2308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Tx/>
              <a:buSzTx/>
              <a:tabLst/>
            </a:pPr>
            <a:r>
              <a:rPr kumimoji="0" lang="en-GB" sz="1000" b="0" i="0" u="none" strike="noStrike" kern="1200" cap="none" spc="0" normalizeH="0" baseline="0" noProof="0" dirty="0">
                <a:ln>
                  <a:noFill/>
                </a:ln>
                <a:solidFill>
                  <a:srgbClr val="2A354D"/>
                </a:solidFill>
                <a:effectLst/>
                <a:uLnTx/>
                <a:uFillTx/>
                <a:latin typeface="Arial" panose="020B0604020202020204" pitchFamily="34" charset="0"/>
                <a:cs typeface="Arial" panose="020B0604020202020204" pitchFamily="34" charset="0"/>
              </a:rPr>
              <a:t>*N.B. decrease in drug offences may not be indicative of the levels of drug use. </a:t>
            </a:r>
          </a:p>
        </p:txBody>
      </p:sp>
    </p:spTree>
    <p:extLst>
      <p:ext uri="{BB962C8B-B14F-4D97-AF65-F5344CB8AC3E}">
        <p14:creationId xmlns:p14="http://schemas.microsoft.com/office/powerpoint/2010/main" val="368014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30521D-C53B-0820-99A6-2058255F1761}"/>
              </a:ext>
            </a:extLst>
          </p:cNvPr>
          <p:cNvSpPr>
            <a:spLocks noGrp="1"/>
          </p:cNvSpPr>
          <p:nvPr>
            <p:ph type="sldNum" sz="quarter" idx="10"/>
          </p:nvPr>
        </p:nvSpPr>
        <p:spPr/>
        <p:txBody>
          <a:bodyPr/>
          <a:lstStyle/>
          <a:p>
            <a:fld id="{983CACB7-BD5B-E04E-9F7F-67AC39F2F8F1}" type="slidenum">
              <a:rPr lang="en-US" smtClean="0"/>
              <a:pPr/>
              <a:t>8</a:t>
            </a:fld>
            <a:endParaRPr lang="en-US"/>
          </a:p>
        </p:txBody>
      </p:sp>
      <p:sp>
        <p:nvSpPr>
          <p:cNvPr id="3" name="Title 2">
            <a:extLst>
              <a:ext uri="{FF2B5EF4-FFF2-40B4-BE49-F238E27FC236}">
                <a16:creationId xmlns:a16="http://schemas.microsoft.com/office/drawing/2014/main" id="{94227E42-8895-605A-9F65-C134865B0E59}"/>
              </a:ext>
            </a:extLst>
          </p:cNvPr>
          <p:cNvSpPr>
            <a:spLocks noGrp="1"/>
          </p:cNvSpPr>
          <p:nvPr>
            <p:ph type="title"/>
          </p:nvPr>
        </p:nvSpPr>
        <p:spPr/>
        <p:txBody>
          <a:bodyPr/>
          <a:lstStyle/>
          <a:p>
            <a:r>
              <a:rPr lang="en-GB" sz="1801" dirty="0">
                <a:latin typeface="Arial" panose="020B0604020202020204" pitchFamily="34" charset="0"/>
                <a:cs typeface="Arial" panose="020B0604020202020204" pitchFamily="34" charset="0"/>
              </a:rPr>
              <a:t>Resident Consultation</a:t>
            </a:r>
          </a:p>
        </p:txBody>
      </p:sp>
      <p:sp>
        <p:nvSpPr>
          <p:cNvPr id="4" name="Text Placeholder 3">
            <a:extLst>
              <a:ext uri="{FF2B5EF4-FFF2-40B4-BE49-F238E27FC236}">
                <a16:creationId xmlns:a16="http://schemas.microsoft.com/office/drawing/2014/main" id="{7C48E894-71CF-009D-E4C1-490B92621B63}"/>
              </a:ext>
            </a:extLst>
          </p:cNvPr>
          <p:cNvSpPr>
            <a:spLocks noGrp="1"/>
          </p:cNvSpPr>
          <p:nvPr>
            <p:ph type="body" sz="quarter" idx="13"/>
          </p:nvPr>
        </p:nvSpPr>
        <p:spPr>
          <a:xfrm>
            <a:off x="1080004" y="884565"/>
            <a:ext cx="10515600" cy="603454"/>
          </a:xfrm>
        </p:spPr>
        <p:txBody>
          <a:bodyPr/>
          <a:lstStyle/>
          <a:p>
            <a:pPr marL="0" indent="0">
              <a:buNone/>
            </a:pPr>
            <a:r>
              <a:rPr lang="en-GB" sz="1100" dirty="0">
                <a:latin typeface="Arial" panose="020B0604020202020204" pitchFamily="34" charset="0"/>
                <a:cs typeface="Arial" panose="020B0604020202020204" pitchFamily="34" charset="0"/>
              </a:rPr>
              <a:t>Consultation with residents told us what they thought would be best to address in the new local plan:</a:t>
            </a:r>
          </a:p>
          <a:p>
            <a:pPr marL="0" indent="0">
              <a:buNone/>
            </a:pPr>
            <a:endParaRPr lang="en-GB" sz="1100" dirty="0">
              <a:latin typeface="Arial" panose="020B0604020202020204" pitchFamily="34" charset="0"/>
              <a:cs typeface="Arial" panose="020B0604020202020204" pitchFamily="34" charset="0"/>
            </a:endParaRPr>
          </a:p>
          <a:p>
            <a:pPr marL="0" indent="0">
              <a:buNone/>
            </a:pPr>
            <a:endParaRPr lang="en-GB" sz="1100" dirty="0">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F8DB7D44-0BB7-4215-69CA-FA4626CACBBD}"/>
              </a:ext>
            </a:extLst>
          </p:cNvPr>
          <p:cNvGrpSpPr/>
          <p:nvPr/>
        </p:nvGrpSpPr>
        <p:grpSpPr>
          <a:xfrm>
            <a:off x="1452660" y="1735649"/>
            <a:ext cx="9730578" cy="3747563"/>
            <a:chOff x="1486182" y="1011487"/>
            <a:chExt cx="9730577" cy="3747562"/>
          </a:xfrm>
        </p:grpSpPr>
        <p:grpSp>
          <p:nvGrpSpPr>
            <p:cNvPr id="23" name="Group 22">
              <a:extLst>
                <a:ext uri="{FF2B5EF4-FFF2-40B4-BE49-F238E27FC236}">
                  <a16:creationId xmlns:a16="http://schemas.microsoft.com/office/drawing/2014/main" id="{1AB4B92A-87BA-15FE-9AE3-38D6307982D0}"/>
                </a:ext>
              </a:extLst>
            </p:cNvPr>
            <p:cNvGrpSpPr/>
            <p:nvPr/>
          </p:nvGrpSpPr>
          <p:grpSpPr>
            <a:xfrm>
              <a:off x="1486182" y="1011487"/>
              <a:ext cx="9730577" cy="3747562"/>
              <a:chOff x="1486182" y="1011487"/>
              <a:chExt cx="9730577" cy="3747562"/>
            </a:xfrm>
          </p:grpSpPr>
          <p:grpSp>
            <p:nvGrpSpPr>
              <p:cNvPr id="9" name="Group 8">
                <a:extLst>
                  <a:ext uri="{FF2B5EF4-FFF2-40B4-BE49-F238E27FC236}">
                    <a16:creationId xmlns:a16="http://schemas.microsoft.com/office/drawing/2014/main" id="{6DBBB50E-8178-98B3-0081-3345765DAD1B}"/>
                  </a:ext>
                </a:extLst>
              </p:cNvPr>
              <p:cNvGrpSpPr/>
              <p:nvPr/>
            </p:nvGrpSpPr>
            <p:grpSpPr>
              <a:xfrm>
                <a:off x="1486182" y="1011487"/>
                <a:ext cx="9730577" cy="3720940"/>
                <a:chOff x="1486182" y="1003777"/>
                <a:chExt cx="9730577" cy="3720940"/>
              </a:xfrm>
            </p:grpSpPr>
            <p:sp>
              <p:nvSpPr>
                <p:cNvPr id="11" name="Freeform: Shape 10">
                  <a:extLst>
                    <a:ext uri="{FF2B5EF4-FFF2-40B4-BE49-F238E27FC236}">
                      <a16:creationId xmlns:a16="http://schemas.microsoft.com/office/drawing/2014/main" id="{3A1447CA-8869-00FA-C3A5-0A9274BFD95A}"/>
                    </a:ext>
                  </a:extLst>
                </p:cNvPr>
                <p:cNvSpPr/>
                <p:nvPr/>
              </p:nvSpPr>
              <p:spPr>
                <a:xfrm>
                  <a:off x="1486182" y="3594200"/>
                  <a:ext cx="3810576" cy="1130517"/>
                </a:xfrm>
                <a:custGeom>
                  <a:avLst/>
                  <a:gdLst>
                    <a:gd name="connsiteX0" fmla="*/ 0 w 9800757"/>
                    <a:gd name="connsiteY0" fmla="*/ 0 h 1130517"/>
                    <a:gd name="connsiteX1" fmla="*/ 9800757 w 9800757"/>
                    <a:gd name="connsiteY1" fmla="*/ 0 h 1130517"/>
                    <a:gd name="connsiteX2" fmla="*/ 9800757 w 9800757"/>
                    <a:gd name="connsiteY2" fmla="*/ 1130517 h 1130517"/>
                    <a:gd name="connsiteX3" fmla="*/ 0 w 9800757"/>
                    <a:gd name="connsiteY3" fmla="*/ 1130517 h 1130517"/>
                    <a:gd name="connsiteX4" fmla="*/ 0 w 9800757"/>
                    <a:gd name="connsiteY4" fmla="*/ 0 h 1130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0757" h="1130517">
                      <a:moveTo>
                        <a:pt x="0" y="0"/>
                      </a:moveTo>
                      <a:lnTo>
                        <a:pt x="9800757" y="0"/>
                      </a:lnTo>
                      <a:lnTo>
                        <a:pt x="9800757" y="1130517"/>
                      </a:lnTo>
                      <a:lnTo>
                        <a:pt x="0" y="113051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1" tIns="45721" rIns="45721" bIns="45721" numCol="1" spcCol="1270" anchor="ctr" anchorCtr="0">
                  <a:noAutofit/>
                </a:bodyPr>
                <a:lstStyle/>
                <a:p>
                  <a:pPr algn="ctr" defTabSz="533408">
                    <a:lnSpc>
                      <a:spcPct val="90000"/>
                    </a:lnSpc>
                    <a:spcBef>
                      <a:spcPct val="0"/>
                    </a:spcBef>
                    <a:spcAft>
                      <a:spcPct val="35000"/>
                    </a:spcAft>
                  </a:pPr>
                  <a:r>
                    <a:rPr lang="en-GB" sz="1100" b="1">
                      <a:latin typeface="Arial" panose="020B0604020202020204" pitchFamily="34" charset="0"/>
                      <a:cs typeface="Arial" panose="020B0604020202020204" pitchFamily="34" charset="0"/>
                    </a:rPr>
                    <a:t>A safety hub that is open at weekends</a:t>
                  </a:r>
                </a:p>
              </p:txBody>
            </p:sp>
            <p:sp>
              <p:nvSpPr>
                <p:cNvPr id="12" name="Freeform: Shape 11">
                  <a:extLst>
                    <a:ext uri="{FF2B5EF4-FFF2-40B4-BE49-F238E27FC236}">
                      <a16:creationId xmlns:a16="http://schemas.microsoft.com/office/drawing/2014/main" id="{6ABE17C4-6540-9E29-7192-7061070C1459}"/>
                    </a:ext>
                  </a:extLst>
                </p:cNvPr>
                <p:cNvSpPr/>
                <p:nvPr/>
              </p:nvSpPr>
              <p:spPr>
                <a:xfrm>
                  <a:off x="1498922" y="2323693"/>
                  <a:ext cx="3810576" cy="1130517"/>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09" tIns="41909" rIns="41909" bIns="41909" numCol="1" spcCol="1270" anchor="ctr" anchorCtr="0">
                  <a:noAutofit/>
                </a:bodyPr>
                <a:lstStyle/>
                <a:p>
                  <a:pPr algn="ctr" defTabSz="488955">
                    <a:lnSpc>
                      <a:spcPct val="90000"/>
                    </a:lnSpc>
                    <a:spcBef>
                      <a:spcPct val="0"/>
                    </a:spcBef>
                    <a:spcAft>
                      <a:spcPct val="35000"/>
                    </a:spcAft>
                  </a:pPr>
                  <a:r>
                    <a:rPr lang="en-GB" sz="1100" b="1" dirty="0">
                      <a:latin typeface="Arial" panose="020B0604020202020204" pitchFamily="34" charset="0"/>
                      <a:cs typeface="Arial" panose="020B0604020202020204" pitchFamily="34" charset="0"/>
                    </a:rPr>
                    <a:t>Quick, appropriate and compassionate response for victims</a:t>
                  </a:r>
                </a:p>
              </p:txBody>
            </p:sp>
            <p:sp>
              <p:nvSpPr>
                <p:cNvPr id="13" name="Freeform: Shape 12">
                  <a:extLst>
                    <a:ext uri="{FF2B5EF4-FFF2-40B4-BE49-F238E27FC236}">
                      <a16:creationId xmlns:a16="http://schemas.microsoft.com/office/drawing/2014/main" id="{76638D5A-322A-F05A-D0CB-1976CB63F72D}"/>
                    </a:ext>
                  </a:extLst>
                </p:cNvPr>
                <p:cNvSpPr/>
                <p:nvPr/>
              </p:nvSpPr>
              <p:spPr>
                <a:xfrm>
                  <a:off x="1486182" y="1020865"/>
                  <a:ext cx="1866100" cy="1130517"/>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1" tIns="45721" rIns="45721" bIns="45721" numCol="1" spcCol="1270" anchor="ctr" anchorCtr="0">
                  <a:noAutofit/>
                </a:bodyPr>
                <a:lstStyle/>
                <a:p>
                  <a:pPr algn="ctr" defTabSz="533408">
                    <a:lnSpc>
                      <a:spcPct val="90000"/>
                    </a:lnSpc>
                    <a:spcBef>
                      <a:spcPct val="0"/>
                    </a:spcBef>
                    <a:spcAft>
                      <a:spcPct val="35000"/>
                    </a:spcAft>
                  </a:pPr>
                  <a:r>
                    <a:rPr lang="en-GB" sz="1100" b="1" dirty="0">
                      <a:latin typeface="Arial" panose="020B0604020202020204" pitchFamily="34" charset="0"/>
                      <a:cs typeface="Arial" panose="020B0604020202020204" pitchFamily="34" charset="0"/>
                    </a:rPr>
                    <a:t>Improve street lighting and signage</a:t>
                  </a:r>
                </a:p>
              </p:txBody>
            </p:sp>
            <p:sp>
              <p:nvSpPr>
                <p:cNvPr id="14" name="Freeform: Shape 13">
                  <a:extLst>
                    <a:ext uri="{FF2B5EF4-FFF2-40B4-BE49-F238E27FC236}">
                      <a16:creationId xmlns:a16="http://schemas.microsoft.com/office/drawing/2014/main" id="{BE4F6360-7377-A85D-CBF0-2183B07F7A79}"/>
                    </a:ext>
                  </a:extLst>
                </p:cNvPr>
                <p:cNvSpPr/>
                <p:nvPr/>
              </p:nvSpPr>
              <p:spPr>
                <a:xfrm>
                  <a:off x="3452302" y="1003777"/>
                  <a:ext cx="1866100" cy="1130517"/>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09" tIns="41909" rIns="41909" bIns="41909" numCol="1" spcCol="1270" anchor="ctr" anchorCtr="0">
                  <a:noAutofit/>
                </a:bodyPr>
                <a:lstStyle/>
                <a:p>
                  <a:pPr algn="ctr" defTabSz="488955">
                    <a:lnSpc>
                      <a:spcPct val="90000"/>
                    </a:lnSpc>
                    <a:spcBef>
                      <a:spcPct val="0"/>
                    </a:spcBef>
                    <a:spcAft>
                      <a:spcPct val="35000"/>
                    </a:spcAft>
                  </a:pPr>
                  <a:endParaRPr lang="en-GB" sz="1100" b="1" dirty="0">
                    <a:latin typeface="Arial" panose="020B0604020202020204" pitchFamily="34" charset="0"/>
                    <a:cs typeface="Arial" panose="020B0604020202020204" pitchFamily="34" charset="0"/>
                  </a:endParaRPr>
                </a:p>
                <a:p>
                  <a:pPr algn="ctr" defTabSz="488955">
                    <a:lnSpc>
                      <a:spcPct val="90000"/>
                    </a:lnSpc>
                    <a:spcBef>
                      <a:spcPct val="0"/>
                    </a:spcBef>
                    <a:spcAft>
                      <a:spcPct val="35000"/>
                    </a:spcAft>
                  </a:pPr>
                  <a:r>
                    <a:rPr lang="en-GB" sz="1100" b="1" dirty="0">
                      <a:latin typeface="Arial" panose="020B0604020202020204" pitchFamily="34" charset="0"/>
                      <a:cs typeface="Arial" panose="020B0604020202020204" pitchFamily="34" charset="0"/>
                    </a:rPr>
                    <a:t>Quick and easy ways to report ASB</a:t>
                  </a:r>
                </a:p>
                <a:p>
                  <a:pPr algn="ctr" defTabSz="488955">
                    <a:lnSpc>
                      <a:spcPct val="90000"/>
                    </a:lnSpc>
                    <a:spcBef>
                      <a:spcPct val="0"/>
                    </a:spcBef>
                    <a:spcAft>
                      <a:spcPct val="35000"/>
                    </a:spcAft>
                  </a:pPr>
                  <a:endParaRPr lang="en-GB" sz="1100" b="1" dirty="0">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4D1F4372-A182-D6F5-00D6-317CF5AEB920}"/>
                    </a:ext>
                  </a:extLst>
                </p:cNvPr>
                <p:cNvSpPr/>
                <p:nvPr/>
              </p:nvSpPr>
              <p:spPr>
                <a:xfrm>
                  <a:off x="5424790" y="2323692"/>
                  <a:ext cx="3810576" cy="1130517"/>
                </a:xfrm>
                <a:custGeom>
                  <a:avLst/>
                  <a:gdLst>
                    <a:gd name="connsiteX0" fmla="*/ 0 w 3810576"/>
                    <a:gd name="connsiteY0" fmla="*/ 0 h 1130517"/>
                    <a:gd name="connsiteX1" fmla="*/ 3810576 w 3810576"/>
                    <a:gd name="connsiteY1" fmla="*/ 0 h 1130517"/>
                    <a:gd name="connsiteX2" fmla="*/ 3810576 w 3810576"/>
                    <a:gd name="connsiteY2" fmla="*/ 1130517 h 1130517"/>
                    <a:gd name="connsiteX3" fmla="*/ 0 w 3810576"/>
                    <a:gd name="connsiteY3" fmla="*/ 1130517 h 1130517"/>
                    <a:gd name="connsiteX4" fmla="*/ 0 w 3810576"/>
                    <a:gd name="connsiteY4" fmla="*/ 0 h 1130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576" h="1130517">
                      <a:moveTo>
                        <a:pt x="0" y="0"/>
                      </a:moveTo>
                      <a:lnTo>
                        <a:pt x="3810576" y="0"/>
                      </a:lnTo>
                      <a:lnTo>
                        <a:pt x="3810576" y="1130517"/>
                      </a:lnTo>
                      <a:lnTo>
                        <a:pt x="0" y="113051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1" tIns="45721" rIns="45721" bIns="45721" numCol="1" spcCol="1270" anchor="ctr" anchorCtr="0">
                  <a:noAutofit/>
                </a:bodyPr>
                <a:lstStyle/>
                <a:p>
                  <a:pPr algn="ctr" defTabSz="533408">
                    <a:lnSpc>
                      <a:spcPct val="90000"/>
                    </a:lnSpc>
                    <a:spcBef>
                      <a:spcPct val="0"/>
                    </a:spcBef>
                    <a:spcAft>
                      <a:spcPct val="35000"/>
                    </a:spcAft>
                  </a:pPr>
                  <a:r>
                    <a:rPr lang="en-GB" sz="1100" b="1" dirty="0">
                      <a:latin typeface="Arial" panose="020B0604020202020204" pitchFamily="34" charset="0"/>
                      <a:cs typeface="Arial" panose="020B0604020202020204" pitchFamily="34" charset="0"/>
                    </a:rPr>
                    <a:t>More action to improve women’s safety</a:t>
                  </a:r>
                </a:p>
              </p:txBody>
            </p:sp>
            <p:sp>
              <p:nvSpPr>
                <p:cNvPr id="16" name="Freeform: Shape 15">
                  <a:extLst>
                    <a:ext uri="{FF2B5EF4-FFF2-40B4-BE49-F238E27FC236}">
                      <a16:creationId xmlns:a16="http://schemas.microsoft.com/office/drawing/2014/main" id="{A2FD4F98-F1D9-448F-CBC3-03C1DFD65918}"/>
                    </a:ext>
                  </a:extLst>
                </p:cNvPr>
                <p:cNvSpPr/>
                <p:nvPr/>
              </p:nvSpPr>
              <p:spPr>
                <a:xfrm>
                  <a:off x="5418422" y="1020866"/>
                  <a:ext cx="1866100" cy="1130517"/>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1" tIns="45721" rIns="45721" bIns="45721" numCol="1" spcCol="1270" anchor="ctr" anchorCtr="0">
                  <a:noAutofit/>
                </a:bodyPr>
                <a:lstStyle/>
                <a:p>
                  <a:pPr algn="ctr" defTabSz="533408">
                    <a:lnSpc>
                      <a:spcPct val="90000"/>
                    </a:lnSpc>
                    <a:spcBef>
                      <a:spcPct val="0"/>
                    </a:spcBef>
                    <a:spcAft>
                      <a:spcPct val="35000"/>
                    </a:spcAft>
                  </a:pPr>
                  <a:endParaRPr lang="en-GB" sz="1100" b="1" dirty="0">
                    <a:latin typeface="Arial" panose="020B0604020202020204" pitchFamily="34" charset="0"/>
                    <a:cs typeface="Arial" panose="020B0604020202020204" pitchFamily="34" charset="0"/>
                  </a:endParaRPr>
                </a:p>
                <a:p>
                  <a:pPr algn="ctr" defTabSz="533408">
                    <a:lnSpc>
                      <a:spcPct val="90000"/>
                    </a:lnSpc>
                    <a:spcBef>
                      <a:spcPct val="0"/>
                    </a:spcBef>
                    <a:spcAft>
                      <a:spcPct val="35000"/>
                    </a:spcAft>
                  </a:pPr>
                  <a:r>
                    <a:rPr lang="en-GB" sz="1100" b="1" dirty="0">
                      <a:latin typeface="Arial" panose="020B0604020202020204" pitchFamily="34" charset="0"/>
                      <a:cs typeface="Arial" panose="020B0604020202020204" pitchFamily="34" charset="0"/>
                    </a:rPr>
                    <a:t>More CCTV in the streets</a:t>
                  </a:r>
                </a:p>
                <a:p>
                  <a:pPr algn="ctr" defTabSz="533408">
                    <a:lnSpc>
                      <a:spcPct val="90000"/>
                    </a:lnSpc>
                    <a:spcBef>
                      <a:spcPct val="0"/>
                    </a:spcBef>
                    <a:spcAft>
                      <a:spcPct val="35000"/>
                    </a:spcAft>
                  </a:pPr>
                  <a:endParaRPr lang="en-GB" sz="1100" b="1" dirty="0">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64BE9776-1371-7E62-A38C-16D7A89929EB}"/>
                    </a:ext>
                  </a:extLst>
                </p:cNvPr>
                <p:cNvSpPr/>
                <p:nvPr/>
              </p:nvSpPr>
              <p:spPr>
                <a:xfrm>
                  <a:off x="7384541" y="1026563"/>
                  <a:ext cx="1866100" cy="1130517"/>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1" tIns="45721" rIns="45721" bIns="45721" numCol="1" spcCol="1270" anchor="ctr" anchorCtr="0">
                  <a:noAutofit/>
                </a:bodyPr>
                <a:lstStyle/>
                <a:p>
                  <a:pPr algn="ctr" defTabSz="533408">
                    <a:lnSpc>
                      <a:spcPct val="90000"/>
                    </a:lnSpc>
                    <a:spcBef>
                      <a:spcPct val="0"/>
                    </a:spcBef>
                    <a:spcAft>
                      <a:spcPct val="35000"/>
                    </a:spcAft>
                  </a:pPr>
                  <a:r>
                    <a:rPr lang="en-GB" sz="1100" b="1">
                      <a:latin typeface="Arial" panose="020B0604020202020204" pitchFamily="34" charset="0"/>
                      <a:cs typeface="Arial" panose="020B0604020202020204" pitchFamily="34" charset="0"/>
                    </a:rPr>
                    <a:t>Tougher drug policies</a:t>
                  </a:r>
                </a:p>
              </p:txBody>
            </p:sp>
            <p:sp>
              <p:nvSpPr>
                <p:cNvPr id="18" name="Freeform: Shape 17">
                  <a:extLst>
                    <a:ext uri="{FF2B5EF4-FFF2-40B4-BE49-F238E27FC236}">
                      <a16:creationId xmlns:a16="http://schemas.microsoft.com/office/drawing/2014/main" id="{F37E391A-6D62-F91D-721C-3734B0B0FE37}"/>
                    </a:ext>
                  </a:extLst>
                </p:cNvPr>
                <p:cNvSpPr/>
                <p:nvPr/>
              </p:nvSpPr>
              <p:spPr>
                <a:xfrm>
                  <a:off x="9350659" y="2323693"/>
                  <a:ext cx="1866100" cy="1130517"/>
                </a:xfrm>
                <a:custGeom>
                  <a:avLst/>
                  <a:gdLst>
                    <a:gd name="connsiteX0" fmla="*/ 0 w 1866100"/>
                    <a:gd name="connsiteY0" fmla="*/ 0 h 1130517"/>
                    <a:gd name="connsiteX1" fmla="*/ 1866100 w 1866100"/>
                    <a:gd name="connsiteY1" fmla="*/ 0 h 1130517"/>
                    <a:gd name="connsiteX2" fmla="*/ 1866100 w 1866100"/>
                    <a:gd name="connsiteY2" fmla="*/ 1130517 h 1130517"/>
                    <a:gd name="connsiteX3" fmla="*/ 0 w 1866100"/>
                    <a:gd name="connsiteY3" fmla="*/ 1130517 h 1130517"/>
                    <a:gd name="connsiteX4" fmla="*/ 0 w 1866100"/>
                    <a:gd name="connsiteY4" fmla="*/ 0 h 1130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100" h="1130517">
                      <a:moveTo>
                        <a:pt x="0" y="0"/>
                      </a:moveTo>
                      <a:lnTo>
                        <a:pt x="1866100" y="0"/>
                      </a:lnTo>
                      <a:lnTo>
                        <a:pt x="1866100" y="1130517"/>
                      </a:lnTo>
                      <a:lnTo>
                        <a:pt x="0" y="113051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1" tIns="45721" rIns="45721" bIns="45721" numCol="1" spcCol="1270" anchor="ctr" anchorCtr="0">
                  <a:noAutofit/>
                </a:bodyPr>
                <a:lstStyle/>
                <a:p>
                  <a:pPr algn="ctr" defTabSz="533408">
                    <a:lnSpc>
                      <a:spcPct val="90000"/>
                    </a:lnSpc>
                    <a:spcBef>
                      <a:spcPct val="0"/>
                    </a:spcBef>
                    <a:spcAft>
                      <a:spcPct val="35000"/>
                    </a:spcAft>
                  </a:pPr>
                  <a:r>
                    <a:rPr lang="en-GB" sz="1100" b="1">
                      <a:latin typeface="Arial" panose="020B0604020202020204" pitchFamily="34" charset="0"/>
                      <a:cs typeface="Arial" panose="020B0604020202020204" pitchFamily="34" charset="0"/>
                    </a:rPr>
                    <a:t>More visible police presence and security patrols</a:t>
                  </a:r>
                </a:p>
              </p:txBody>
            </p:sp>
            <p:sp>
              <p:nvSpPr>
                <p:cNvPr id="19" name="Freeform: Shape 18">
                  <a:extLst>
                    <a:ext uri="{FF2B5EF4-FFF2-40B4-BE49-F238E27FC236}">
                      <a16:creationId xmlns:a16="http://schemas.microsoft.com/office/drawing/2014/main" id="{AFDC98A3-3334-0DAE-1311-B111FF01D837}"/>
                    </a:ext>
                  </a:extLst>
                </p:cNvPr>
                <p:cNvSpPr/>
                <p:nvPr/>
              </p:nvSpPr>
              <p:spPr>
                <a:xfrm>
                  <a:off x="9350659" y="1009474"/>
                  <a:ext cx="1866100" cy="1130517"/>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1" tIns="45721" rIns="45721" bIns="45721" numCol="1" spcCol="1270" anchor="ctr" anchorCtr="0">
                  <a:noAutofit/>
                </a:bodyPr>
                <a:lstStyle/>
                <a:p>
                  <a:pPr algn="ctr" defTabSz="533408">
                    <a:lnSpc>
                      <a:spcPct val="90000"/>
                    </a:lnSpc>
                    <a:spcBef>
                      <a:spcPct val="0"/>
                    </a:spcBef>
                    <a:spcAft>
                      <a:spcPct val="35000"/>
                    </a:spcAft>
                  </a:pPr>
                  <a:r>
                    <a:rPr lang="en-GB" sz="1100" b="1">
                      <a:latin typeface="Arial" panose="020B0604020202020204" pitchFamily="34" charset="0"/>
                      <a:cs typeface="Arial" panose="020B0604020202020204" pitchFamily="34" charset="0"/>
                    </a:rPr>
                    <a:t>Better action from council – prioritising victims of ASB more</a:t>
                  </a:r>
                </a:p>
              </p:txBody>
            </p:sp>
          </p:grpSp>
          <p:sp>
            <p:nvSpPr>
              <p:cNvPr id="20" name="Freeform: Shape 19">
                <a:extLst>
                  <a:ext uri="{FF2B5EF4-FFF2-40B4-BE49-F238E27FC236}">
                    <a16:creationId xmlns:a16="http://schemas.microsoft.com/office/drawing/2014/main" id="{26E2AFF6-3982-E6F8-05EE-D3D667519B48}"/>
                  </a:ext>
                </a:extLst>
              </p:cNvPr>
              <p:cNvSpPr/>
              <p:nvPr/>
            </p:nvSpPr>
            <p:spPr>
              <a:xfrm>
                <a:off x="5414101" y="3628532"/>
                <a:ext cx="1866100" cy="1130517"/>
              </a:xfrm>
              <a:custGeom>
                <a:avLst/>
                <a:gdLst>
                  <a:gd name="connsiteX0" fmla="*/ 0 w 1866100"/>
                  <a:gd name="connsiteY0" fmla="*/ 0 h 1130517"/>
                  <a:gd name="connsiteX1" fmla="*/ 1866100 w 1866100"/>
                  <a:gd name="connsiteY1" fmla="*/ 0 h 1130517"/>
                  <a:gd name="connsiteX2" fmla="*/ 1866100 w 1866100"/>
                  <a:gd name="connsiteY2" fmla="*/ 1130517 h 1130517"/>
                  <a:gd name="connsiteX3" fmla="*/ 0 w 1866100"/>
                  <a:gd name="connsiteY3" fmla="*/ 1130517 h 1130517"/>
                  <a:gd name="connsiteX4" fmla="*/ 0 w 1866100"/>
                  <a:gd name="connsiteY4" fmla="*/ 0 h 1130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100" h="1130517">
                    <a:moveTo>
                      <a:pt x="0" y="0"/>
                    </a:moveTo>
                    <a:lnTo>
                      <a:pt x="1866100" y="0"/>
                    </a:lnTo>
                    <a:lnTo>
                      <a:pt x="1866100" y="1130517"/>
                    </a:lnTo>
                    <a:lnTo>
                      <a:pt x="0" y="113051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1" tIns="45721" rIns="45721" bIns="45721" numCol="1" spcCol="1270" anchor="ctr" anchorCtr="0">
                <a:noAutofit/>
              </a:bodyPr>
              <a:lstStyle/>
              <a:p>
                <a:pPr algn="ctr" defTabSz="533408">
                  <a:lnSpc>
                    <a:spcPct val="90000"/>
                  </a:lnSpc>
                  <a:spcBef>
                    <a:spcPct val="0"/>
                  </a:spcBef>
                  <a:spcAft>
                    <a:spcPct val="35000"/>
                  </a:spcAft>
                </a:pPr>
                <a:endParaRPr lang="en-GB" sz="1100" b="1">
                  <a:latin typeface="Arial" panose="020B0604020202020204" pitchFamily="34" charset="0"/>
                  <a:cs typeface="Arial" panose="020B0604020202020204" pitchFamily="34" charset="0"/>
                </a:endParaRPr>
              </a:p>
              <a:p>
                <a:pPr algn="ctr" defTabSz="533408">
                  <a:lnSpc>
                    <a:spcPct val="90000"/>
                  </a:lnSpc>
                  <a:spcBef>
                    <a:spcPct val="0"/>
                  </a:spcBef>
                  <a:spcAft>
                    <a:spcPct val="35000"/>
                  </a:spcAft>
                </a:pPr>
                <a:r>
                  <a:rPr lang="en-GB" sz="1100" b="1">
                    <a:latin typeface="Arial" panose="020B0604020202020204" pitchFamily="34" charset="0"/>
                    <a:cs typeface="Arial" panose="020B0604020202020204" pitchFamily="34" charset="0"/>
                  </a:rPr>
                  <a:t>More immediate and faster consequences for those who commit ASB </a:t>
                </a:r>
              </a:p>
              <a:p>
                <a:pPr algn="ctr" defTabSz="533408">
                  <a:lnSpc>
                    <a:spcPct val="90000"/>
                  </a:lnSpc>
                  <a:spcBef>
                    <a:spcPct val="0"/>
                  </a:spcBef>
                  <a:spcAft>
                    <a:spcPct val="35000"/>
                  </a:spcAft>
                </a:pPr>
                <a:endParaRPr lang="en-GB" sz="1100" b="1">
                  <a:latin typeface="Arial" panose="020B0604020202020204" pitchFamily="34" charset="0"/>
                  <a:cs typeface="Arial" panose="020B0604020202020204" pitchFamily="34" charset="0"/>
                </a:endParaRPr>
              </a:p>
            </p:txBody>
          </p:sp>
        </p:grpSp>
        <p:sp>
          <p:nvSpPr>
            <p:cNvPr id="21" name="Freeform: Shape 20">
              <a:extLst>
                <a:ext uri="{FF2B5EF4-FFF2-40B4-BE49-F238E27FC236}">
                  <a16:creationId xmlns:a16="http://schemas.microsoft.com/office/drawing/2014/main" id="{78A81085-A5D3-A560-0223-33D00821A886}"/>
                </a:ext>
              </a:extLst>
            </p:cNvPr>
            <p:cNvSpPr/>
            <p:nvPr/>
          </p:nvSpPr>
          <p:spPr>
            <a:xfrm>
              <a:off x="7397545" y="3628532"/>
              <a:ext cx="1866100" cy="1130517"/>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1" tIns="45721" rIns="45721" bIns="45721" numCol="1" spcCol="1270" anchor="ctr" anchorCtr="0">
              <a:noAutofit/>
            </a:bodyPr>
            <a:lstStyle/>
            <a:p>
              <a:pPr algn="ctr" defTabSz="533408">
                <a:lnSpc>
                  <a:spcPct val="90000"/>
                </a:lnSpc>
                <a:spcBef>
                  <a:spcPct val="0"/>
                </a:spcBef>
                <a:spcAft>
                  <a:spcPct val="35000"/>
                </a:spcAft>
              </a:pPr>
              <a:r>
                <a:rPr lang="en-GB" sz="1100" b="1">
                  <a:latin typeface="Arial" panose="020B0604020202020204" pitchFamily="34" charset="0"/>
                  <a:cs typeface="Arial" panose="020B0604020202020204" pitchFamily="34" charset="0"/>
                </a:rPr>
                <a:t>Clear up waste and litter to discourage antisocial activities </a:t>
              </a:r>
            </a:p>
          </p:txBody>
        </p:sp>
      </p:grpSp>
      <p:sp>
        <p:nvSpPr>
          <p:cNvPr id="22" name="Freeform: Shape 21">
            <a:extLst>
              <a:ext uri="{FF2B5EF4-FFF2-40B4-BE49-F238E27FC236}">
                <a16:creationId xmlns:a16="http://schemas.microsoft.com/office/drawing/2014/main" id="{59E9DFC9-DC08-B823-3FC4-EAD4B4FC8393}"/>
              </a:ext>
            </a:extLst>
          </p:cNvPr>
          <p:cNvSpPr/>
          <p:nvPr/>
        </p:nvSpPr>
        <p:spPr>
          <a:xfrm>
            <a:off x="9317138" y="4352695"/>
            <a:ext cx="1866100" cy="1130517"/>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1" tIns="45721" rIns="45721" bIns="45721" numCol="1" spcCol="1270" anchor="ctr" anchorCtr="0">
            <a:noAutofit/>
          </a:bodyPr>
          <a:lstStyle/>
          <a:p>
            <a:pPr algn="ctr" defTabSz="533408">
              <a:lnSpc>
                <a:spcPct val="90000"/>
              </a:lnSpc>
              <a:spcBef>
                <a:spcPct val="0"/>
              </a:spcBef>
              <a:spcAft>
                <a:spcPct val="35000"/>
              </a:spcAft>
            </a:pPr>
            <a:endParaRPr lang="en-GB" sz="1200" b="1" dirty="0">
              <a:latin typeface="Arial" panose="020B0604020202020204" pitchFamily="34" charset="0"/>
              <a:cs typeface="Arial" panose="020B0604020202020204" pitchFamily="34" charset="0"/>
            </a:endParaRPr>
          </a:p>
          <a:p>
            <a:pPr algn="ctr" defTabSz="533408">
              <a:lnSpc>
                <a:spcPct val="90000"/>
              </a:lnSpc>
              <a:spcBef>
                <a:spcPct val="0"/>
              </a:spcBef>
              <a:spcAft>
                <a:spcPct val="35000"/>
              </a:spcAft>
            </a:pPr>
            <a:r>
              <a:rPr lang="en-GB" sz="1100" b="1" dirty="0">
                <a:latin typeface="Arial" panose="020B0604020202020204" pitchFamily="34" charset="0"/>
                <a:cs typeface="Arial" panose="020B0604020202020204" pitchFamily="34" charset="0"/>
              </a:rPr>
              <a:t>More reach out and prevention for those in situations that might lead them to commit crimes</a:t>
            </a:r>
          </a:p>
          <a:p>
            <a:pPr algn="ctr" defTabSz="533408">
              <a:lnSpc>
                <a:spcPct val="90000"/>
              </a:lnSpc>
              <a:spcBef>
                <a:spcPct val="0"/>
              </a:spcBef>
              <a:spcAft>
                <a:spcPct val="35000"/>
              </a:spcAft>
            </a:pPr>
            <a:endParaRPr lang="en-GB" sz="1200" b="1" dirty="0">
              <a:latin typeface="Arial" panose="020B0604020202020204" pitchFamily="34" charset="0"/>
              <a:cs typeface="Arial" panose="020B0604020202020204" pitchFamily="34" charset="0"/>
            </a:endParaRPr>
          </a:p>
        </p:txBody>
      </p:sp>
      <p:pic>
        <p:nvPicPr>
          <p:cNvPr id="8" name="Graphic 7" descr="Closed quotation mark with solid fill">
            <a:extLst>
              <a:ext uri="{FF2B5EF4-FFF2-40B4-BE49-F238E27FC236}">
                <a16:creationId xmlns:a16="http://schemas.microsoft.com/office/drawing/2014/main" id="{FB654D39-308F-012D-C07C-1EE60A7DAF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0940" y="4888143"/>
            <a:ext cx="1130516" cy="1130516"/>
          </a:xfrm>
          <a:prstGeom prst="rect">
            <a:avLst/>
          </a:prstGeom>
        </p:spPr>
      </p:pic>
      <p:pic>
        <p:nvPicPr>
          <p:cNvPr id="10" name="Graphic 9" descr="Open quotation mark with solid fill">
            <a:extLst>
              <a:ext uri="{FF2B5EF4-FFF2-40B4-BE49-F238E27FC236}">
                <a16:creationId xmlns:a16="http://schemas.microsoft.com/office/drawing/2014/main" id="{276AE315-93FC-5B79-9533-D830C9D541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638" y="1251781"/>
            <a:ext cx="1130516" cy="1130516"/>
          </a:xfrm>
          <a:prstGeom prst="rect">
            <a:avLst/>
          </a:prstGeom>
        </p:spPr>
      </p:pic>
    </p:spTree>
    <p:extLst>
      <p:ext uri="{BB962C8B-B14F-4D97-AF65-F5344CB8AC3E}">
        <p14:creationId xmlns:p14="http://schemas.microsoft.com/office/powerpoint/2010/main" val="54656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301421-3A6A-2E70-EC12-6B13FA11D873}"/>
              </a:ext>
            </a:extLst>
          </p:cNvPr>
          <p:cNvSpPr>
            <a:spLocks noGrp="1"/>
          </p:cNvSpPr>
          <p:nvPr>
            <p:ph type="sldNum" sz="quarter" idx="10"/>
          </p:nvPr>
        </p:nvSpPr>
        <p:spPr/>
        <p:txBody>
          <a:bodyPr/>
          <a:lstStyle/>
          <a:p>
            <a:fld id="{983CACB7-BD5B-E04E-9F7F-67AC39F2F8F1}" type="slidenum">
              <a:rPr lang="en-US" smtClean="0"/>
              <a:pPr/>
              <a:t>9</a:t>
            </a:fld>
            <a:endParaRPr lang="en-US"/>
          </a:p>
        </p:txBody>
      </p:sp>
      <p:sp>
        <p:nvSpPr>
          <p:cNvPr id="5" name="Title 4">
            <a:extLst>
              <a:ext uri="{FF2B5EF4-FFF2-40B4-BE49-F238E27FC236}">
                <a16:creationId xmlns:a16="http://schemas.microsoft.com/office/drawing/2014/main" id="{458229F2-8278-E6E2-166C-6AE655851370}"/>
              </a:ext>
            </a:extLst>
          </p:cNvPr>
          <p:cNvSpPr>
            <a:spLocks noGrp="1"/>
          </p:cNvSpPr>
          <p:nvPr>
            <p:ph type="title"/>
          </p:nvPr>
        </p:nvSpPr>
        <p:spPr/>
        <p:txBody>
          <a:bodyPr/>
          <a:lstStyle/>
          <a:p>
            <a:r>
              <a:rPr lang="en-GB" sz="1801">
                <a:solidFill>
                  <a:schemeClr val="tx2"/>
                </a:solidFill>
                <a:latin typeface="Arial" panose="020B0604020202020204" pitchFamily="34" charset="0"/>
                <a:cs typeface="Arial" panose="020B0604020202020204" pitchFamily="34" charset="0"/>
              </a:rPr>
              <a:t>Community Safety Partnership Priorities 2024 - 2027</a:t>
            </a:r>
          </a:p>
        </p:txBody>
      </p:sp>
      <p:sp>
        <p:nvSpPr>
          <p:cNvPr id="3" name="Text Placeholder 3">
            <a:extLst>
              <a:ext uri="{FF2B5EF4-FFF2-40B4-BE49-F238E27FC236}">
                <a16:creationId xmlns:a16="http://schemas.microsoft.com/office/drawing/2014/main" id="{E4FEC47F-8827-DCD0-C7B5-389F81DB1A5B}"/>
              </a:ext>
            </a:extLst>
          </p:cNvPr>
          <p:cNvSpPr>
            <a:spLocks noGrp="1"/>
          </p:cNvSpPr>
          <p:nvPr>
            <p:ph type="body" sz="quarter" idx="13"/>
          </p:nvPr>
        </p:nvSpPr>
        <p:spPr>
          <a:xfrm>
            <a:off x="1080004" y="1000871"/>
            <a:ext cx="10515600" cy="3197403"/>
          </a:xfrm>
        </p:spPr>
        <p:txBody>
          <a:bodyPr numCol="2"/>
          <a:lstStyle/>
          <a:p>
            <a:pPr marL="0" indent="0">
              <a:spcBef>
                <a:spcPts val="0"/>
              </a:spcBef>
              <a:buNone/>
            </a:pPr>
            <a:r>
              <a:rPr lang="en-GB" sz="1150" dirty="0">
                <a:solidFill>
                  <a:schemeClr val="tx2"/>
                </a:solidFill>
                <a:latin typeface="Arial" panose="020B0604020202020204" pitchFamily="34" charset="0"/>
              </a:rPr>
              <a:t>This plan sets out the five priorities for Camden Community Safety Partnership (CSP). They align with Camden’s broader strategic outcomes:</a:t>
            </a:r>
          </a:p>
          <a:p>
            <a:pPr marL="0" indent="0">
              <a:spcBef>
                <a:spcPts val="0"/>
              </a:spcBef>
              <a:buNone/>
            </a:pPr>
            <a:endParaRPr lang="en-GB" sz="1150" dirty="0">
              <a:solidFill>
                <a:schemeClr val="tx2"/>
              </a:solidFill>
              <a:latin typeface="Arial" panose="020B0604020202020204" pitchFamily="34" charset="0"/>
            </a:endParaRPr>
          </a:p>
          <a:p>
            <a:pPr>
              <a:spcBef>
                <a:spcPts val="0"/>
              </a:spcBef>
            </a:pPr>
            <a:r>
              <a:rPr lang="en-GB" sz="1150" dirty="0">
                <a:solidFill>
                  <a:schemeClr val="tx2"/>
                </a:solidFill>
                <a:latin typeface="Arial" panose="020B0604020202020204" pitchFamily="34" charset="0"/>
              </a:rPr>
              <a:t>Safe, strong and open communities where everyone can contribute;</a:t>
            </a:r>
          </a:p>
          <a:p>
            <a:pPr>
              <a:spcBef>
                <a:spcPts val="0"/>
              </a:spcBef>
            </a:pPr>
            <a:r>
              <a:rPr lang="en-GB" sz="1150" dirty="0">
                <a:solidFill>
                  <a:schemeClr val="tx2"/>
                </a:solidFill>
                <a:latin typeface="Arial" panose="020B0604020202020204" pitchFamily="34" charset="0"/>
              </a:rPr>
              <a:t>Everyone is safe at home and safe in our communities;</a:t>
            </a:r>
          </a:p>
          <a:p>
            <a:pPr>
              <a:spcBef>
                <a:spcPts val="0"/>
              </a:spcBef>
            </a:pPr>
            <a:r>
              <a:rPr lang="en-GB" sz="1150" dirty="0">
                <a:solidFill>
                  <a:schemeClr val="tx2"/>
                </a:solidFill>
                <a:latin typeface="Arial" panose="020B0604020202020204" pitchFamily="34" charset="0"/>
              </a:rPr>
              <a:t>Camden should be green, clean, vibrant and accessible.</a:t>
            </a:r>
          </a:p>
          <a:p>
            <a:pPr marL="0" indent="0">
              <a:spcBef>
                <a:spcPts val="0"/>
              </a:spcBef>
              <a:buNone/>
            </a:pPr>
            <a:endParaRPr lang="en-GB" sz="1150" dirty="0">
              <a:solidFill>
                <a:schemeClr val="tx2"/>
              </a:solidFill>
              <a:latin typeface="Arial" panose="020B0604020202020204" pitchFamily="34" charset="0"/>
            </a:endParaRPr>
          </a:p>
          <a:p>
            <a:pPr marL="0" indent="0">
              <a:spcBef>
                <a:spcPts val="0"/>
              </a:spcBef>
              <a:buNone/>
            </a:pPr>
            <a:r>
              <a:rPr lang="en-GB" sz="1150" dirty="0">
                <a:solidFill>
                  <a:schemeClr val="tx2"/>
                </a:solidFill>
                <a:latin typeface="Arial" panose="020B0604020202020204" pitchFamily="34" charset="0"/>
              </a:rPr>
              <a:t>The priorities are shared by all members of the CSP. By addressing issues that directly affect communities, we aim to build trust in local police and safety partners. This, in turn, helps make Camden a safer place for everyone.</a:t>
            </a:r>
          </a:p>
          <a:p>
            <a:pPr marL="0" indent="0">
              <a:spcBef>
                <a:spcPts val="0"/>
              </a:spcBef>
              <a:buNone/>
            </a:pPr>
            <a:endParaRPr lang="en-GB" sz="1150" i="1" dirty="0">
              <a:solidFill>
                <a:schemeClr val="tx2"/>
              </a:solidFill>
              <a:latin typeface="Arial" panose="020B0604020202020204" pitchFamily="34" charset="0"/>
            </a:endParaRPr>
          </a:p>
          <a:p>
            <a:pPr marL="0" indent="0">
              <a:buNone/>
            </a:pPr>
            <a:endParaRPr lang="en-GB" sz="1150" i="1" dirty="0">
              <a:solidFill>
                <a:schemeClr val="tx2"/>
              </a:solidFill>
              <a:latin typeface="Arial" panose="020B0604020202020204" pitchFamily="34" charset="0"/>
            </a:endParaRPr>
          </a:p>
          <a:p>
            <a:pPr marL="0" indent="0">
              <a:buNone/>
            </a:pPr>
            <a:endParaRPr lang="en-GB" sz="1150" i="1" dirty="0">
              <a:solidFill>
                <a:schemeClr val="tx2"/>
              </a:solidFill>
              <a:latin typeface="Arial" panose="020B0604020202020204" pitchFamily="34" charset="0"/>
            </a:endParaRPr>
          </a:p>
          <a:p>
            <a:pPr marL="0" indent="0">
              <a:buNone/>
            </a:pPr>
            <a:endParaRPr lang="en-GB" sz="1150" i="1" dirty="0">
              <a:solidFill>
                <a:schemeClr val="tx2"/>
              </a:solidFill>
              <a:latin typeface="Arial" panose="020B0604020202020204" pitchFamily="34" charset="0"/>
            </a:endParaRPr>
          </a:p>
          <a:p>
            <a:pPr marL="0" indent="0">
              <a:buNone/>
            </a:pPr>
            <a:endParaRPr lang="en-GB" sz="1150" i="1" dirty="0">
              <a:solidFill>
                <a:schemeClr val="tx2"/>
              </a:solidFill>
              <a:latin typeface="Arial" panose="020B0604020202020204" pitchFamily="34" charset="0"/>
            </a:endParaRPr>
          </a:p>
          <a:p>
            <a:pPr marL="0" indent="0">
              <a:buNone/>
            </a:pPr>
            <a:endParaRPr lang="en-GB" sz="1150" i="1" dirty="0">
              <a:solidFill>
                <a:schemeClr val="tx2"/>
              </a:solidFill>
              <a:latin typeface="Arial" panose="020B0604020202020204" pitchFamily="34" charset="0"/>
            </a:endParaRPr>
          </a:p>
          <a:p>
            <a:pPr marL="0" indent="0">
              <a:spcBef>
                <a:spcPts val="0"/>
              </a:spcBef>
              <a:buNone/>
            </a:pPr>
            <a:r>
              <a:rPr lang="en-GB" sz="1150" dirty="0">
                <a:solidFill>
                  <a:schemeClr val="tx2"/>
                </a:solidFill>
                <a:latin typeface="Arial" panose="020B0604020202020204" pitchFamily="34" charset="0"/>
              </a:rPr>
              <a:t>The CSP priorities are also aligned broadly with the Metropolitan Police Service priorities as set out within the </a:t>
            </a:r>
            <a:r>
              <a:rPr lang="en-GB" sz="1150" dirty="0">
                <a:solidFill>
                  <a:schemeClr val="tx2"/>
                </a:solidFill>
                <a:latin typeface="Arial" panose="020B0604020202020204" pitchFamily="34" charset="0"/>
                <a:hlinkClick r:id="rId2">
                  <a:extLst>
                    <a:ext uri="{A12FA001-AC4F-418D-AE19-62706E023703}">
                      <ahyp:hlinkClr xmlns:ahyp="http://schemas.microsoft.com/office/drawing/2018/hyperlinkcolor" val="tx"/>
                    </a:ext>
                  </a:extLst>
                </a:hlinkClick>
              </a:rPr>
              <a:t>Mayor’s Police and Crime Plan</a:t>
            </a:r>
            <a:r>
              <a:rPr lang="en-GB" sz="1150" dirty="0">
                <a:solidFill>
                  <a:schemeClr val="tx2"/>
                </a:solidFill>
                <a:latin typeface="Arial" panose="020B0604020202020204" pitchFamily="34" charset="0"/>
              </a:rPr>
              <a:t>. These are:</a:t>
            </a:r>
          </a:p>
          <a:p>
            <a:pPr marL="0" indent="0">
              <a:spcBef>
                <a:spcPts val="0"/>
              </a:spcBef>
              <a:buNone/>
            </a:pPr>
            <a:endParaRPr lang="en-GB" sz="1150" dirty="0">
              <a:solidFill>
                <a:schemeClr val="tx2"/>
              </a:solidFill>
              <a:latin typeface="Arial" panose="020B0604020202020204" pitchFamily="34" charset="0"/>
            </a:endParaRPr>
          </a:p>
          <a:p>
            <a:pPr>
              <a:spcBef>
                <a:spcPts val="0"/>
              </a:spcBef>
            </a:pPr>
            <a:r>
              <a:rPr lang="en-GB" sz="1150" dirty="0">
                <a:solidFill>
                  <a:schemeClr val="tx2"/>
                </a:solidFill>
                <a:latin typeface="Arial" panose="020B0604020202020204" pitchFamily="34" charset="0"/>
              </a:rPr>
              <a:t>Reducing and preventing violence;</a:t>
            </a:r>
          </a:p>
          <a:p>
            <a:pPr>
              <a:spcBef>
                <a:spcPts val="0"/>
              </a:spcBef>
            </a:pPr>
            <a:r>
              <a:rPr lang="en-GB" sz="1150" dirty="0">
                <a:solidFill>
                  <a:schemeClr val="tx2"/>
                </a:solidFill>
                <a:latin typeface="Arial" panose="020B0604020202020204" pitchFamily="34" charset="0"/>
              </a:rPr>
              <a:t>Increasing trust and confidence;</a:t>
            </a:r>
          </a:p>
          <a:p>
            <a:pPr>
              <a:spcBef>
                <a:spcPts val="0"/>
              </a:spcBef>
            </a:pPr>
            <a:r>
              <a:rPr lang="en-GB" sz="1150" dirty="0">
                <a:solidFill>
                  <a:schemeClr val="tx2"/>
                </a:solidFill>
                <a:latin typeface="Arial" panose="020B0604020202020204" pitchFamily="34" charset="0"/>
              </a:rPr>
              <a:t>Better supporting victims;</a:t>
            </a:r>
          </a:p>
          <a:p>
            <a:pPr>
              <a:spcBef>
                <a:spcPts val="0"/>
              </a:spcBef>
            </a:pPr>
            <a:r>
              <a:rPr lang="en-GB" sz="1150" dirty="0">
                <a:solidFill>
                  <a:schemeClr val="tx2"/>
                </a:solidFill>
                <a:latin typeface="Arial" panose="020B0604020202020204" pitchFamily="34" charset="0"/>
              </a:rPr>
              <a:t>Protecting people from exploitation and harm.</a:t>
            </a:r>
          </a:p>
          <a:p>
            <a:pPr>
              <a:spcBef>
                <a:spcPts val="0"/>
              </a:spcBef>
            </a:pPr>
            <a:endParaRPr lang="en-GB" sz="1150" dirty="0">
              <a:solidFill>
                <a:schemeClr val="tx2"/>
              </a:solidFill>
              <a:highlight>
                <a:srgbClr val="FFFF00"/>
              </a:highlight>
              <a:latin typeface="Arial" panose="020B0604020202020204" pitchFamily="34" charset="0"/>
            </a:endParaRPr>
          </a:p>
          <a:p>
            <a:pPr marL="0" indent="0">
              <a:spcBef>
                <a:spcPts val="0"/>
              </a:spcBef>
              <a:buNone/>
            </a:pPr>
            <a:r>
              <a:rPr lang="en-GB" sz="1150" dirty="0">
                <a:solidFill>
                  <a:schemeClr val="tx2"/>
                </a:solidFill>
                <a:latin typeface="Arial" panose="020B0604020202020204" pitchFamily="34" charset="0"/>
              </a:rPr>
              <a:t>Working in partnership to address these issues, the CSP will also ensure it monitors and responds to other specific crime types that present an ongoing problem in the borough.</a:t>
            </a:r>
          </a:p>
          <a:p>
            <a:pPr marL="0" indent="0">
              <a:buNone/>
            </a:pPr>
            <a:endParaRPr lang="en-GB" sz="1200" dirty="0">
              <a:solidFill>
                <a:srgbClr val="000000"/>
              </a:solidFill>
              <a:latin typeface="Arial" panose="020B0604020202020204" pitchFamily="34" charset="0"/>
            </a:endParaRPr>
          </a:p>
          <a:p>
            <a:pPr marL="0" indent="0">
              <a:buNone/>
            </a:pPr>
            <a:endParaRPr lang="en-GB" sz="1200" dirty="0">
              <a:solidFill>
                <a:srgbClr val="000000"/>
              </a:solidFill>
              <a:latin typeface="Arial" panose="020B0604020202020204" pitchFamily="34" charset="0"/>
            </a:endParaRPr>
          </a:p>
          <a:p>
            <a:pPr marL="0" indent="0">
              <a:buNone/>
            </a:pPr>
            <a:endParaRPr lang="en-GB" sz="1200" dirty="0">
              <a:solidFill>
                <a:srgbClr val="000000"/>
              </a:solidFill>
              <a:latin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CCF2A84C-26A2-6087-971B-2BC2E3CB76DB}"/>
              </a:ext>
            </a:extLst>
          </p:cNvPr>
          <p:cNvGrpSpPr/>
          <p:nvPr/>
        </p:nvGrpSpPr>
        <p:grpSpPr>
          <a:xfrm>
            <a:off x="1993620" y="3505338"/>
            <a:ext cx="8128000" cy="2667605"/>
            <a:chOff x="2032000" y="3575089"/>
            <a:chExt cx="8128000" cy="2667605"/>
          </a:xfrm>
        </p:grpSpPr>
        <p:pic>
          <p:nvPicPr>
            <p:cNvPr id="26" name="Graphic 25" descr="Cheers outline">
              <a:extLst>
                <a:ext uri="{FF2B5EF4-FFF2-40B4-BE49-F238E27FC236}">
                  <a16:creationId xmlns:a16="http://schemas.microsoft.com/office/drawing/2014/main" id="{FC0175DF-C17D-A0AB-4587-17F5563B09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10744" y="3575089"/>
              <a:ext cx="914400" cy="914400"/>
            </a:xfrm>
            <a:prstGeom prst="rect">
              <a:avLst/>
            </a:prstGeom>
          </p:spPr>
        </p:pic>
        <p:pic>
          <p:nvPicPr>
            <p:cNvPr id="28" name="Graphic 27" descr="Female Profile outline">
              <a:extLst>
                <a:ext uri="{FF2B5EF4-FFF2-40B4-BE49-F238E27FC236}">
                  <a16:creationId xmlns:a16="http://schemas.microsoft.com/office/drawing/2014/main" id="{C0AAD28B-02B9-0384-43B6-C3B8972AB8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00097" y="3575089"/>
              <a:ext cx="914400" cy="914400"/>
            </a:xfrm>
            <a:prstGeom prst="rect">
              <a:avLst/>
            </a:prstGeom>
          </p:spPr>
        </p:pic>
        <p:pic>
          <p:nvPicPr>
            <p:cNvPr id="30" name="Graphic 29" descr="Scales of justice outline">
              <a:extLst>
                <a:ext uri="{FF2B5EF4-FFF2-40B4-BE49-F238E27FC236}">
                  <a16:creationId xmlns:a16="http://schemas.microsoft.com/office/drawing/2014/main" id="{8352CD76-7906-01D5-670F-590A5447F5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9450" y="3575089"/>
              <a:ext cx="914400" cy="914400"/>
            </a:xfrm>
            <a:prstGeom prst="rect">
              <a:avLst/>
            </a:prstGeom>
          </p:spPr>
        </p:pic>
        <p:pic>
          <p:nvPicPr>
            <p:cNvPr id="32" name="Graphic 31" descr="Handcuffs outline">
              <a:extLst>
                <a:ext uri="{FF2B5EF4-FFF2-40B4-BE49-F238E27FC236}">
                  <a16:creationId xmlns:a16="http://schemas.microsoft.com/office/drawing/2014/main" id="{FA8DF413-D29C-1A86-42C7-B3922075FA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78803" y="3575089"/>
              <a:ext cx="914400" cy="914400"/>
            </a:xfrm>
            <a:prstGeom prst="rect">
              <a:avLst/>
            </a:prstGeom>
          </p:spPr>
        </p:pic>
        <p:graphicFrame>
          <p:nvGraphicFramePr>
            <p:cNvPr id="34" name="Diagram 33">
              <a:hlinkClick r:id="" action="ppaction://noaction" highlightClick="1"/>
              <a:extLst>
                <a:ext uri="{FF2B5EF4-FFF2-40B4-BE49-F238E27FC236}">
                  <a16:creationId xmlns:a16="http://schemas.microsoft.com/office/drawing/2014/main" id="{6F7DC88D-BACE-3A4C-B5B2-8358BA083DFA}"/>
                </a:ext>
              </a:extLst>
            </p:cNvPr>
            <p:cNvGraphicFramePr/>
            <p:nvPr>
              <p:extLst>
                <p:ext uri="{D42A27DB-BD31-4B8C-83A1-F6EECF244321}">
                  <p14:modId xmlns:p14="http://schemas.microsoft.com/office/powerpoint/2010/main" val="1721877319"/>
                </p:ext>
              </p:extLst>
            </p:nvPr>
          </p:nvGraphicFramePr>
          <p:xfrm>
            <a:off x="2032000" y="4228958"/>
            <a:ext cx="8128000" cy="201373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35" name="Graphic 34" descr="Needle outline">
              <a:extLst>
                <a:ext uri="{FF2B5EF4-FFF2-40B4-BE49-F238E27FC236}">
                  <a16:creationId xmlns:a16="http://schemas.microsoft.com/office/drawing/2014/main" id="{8995D678-CA8B-9671-9767-EC9BBF10348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268156" y="3575089"/>
              <a:ext cx="914400" cy="914400"/>
            </a:xfrm>
            <a:prstGeom prst="rect">
              <a:avLst/>
            </a:prstGeom>
          </p:spPr>
        </p:pic>
      </p:grpSp>
    </p:spTree>
    <p:extLst>
      <p:ext uri="{BB962C8B-B14F-4D97-AF65-F5344CB8AC3E}">
        <p14:creationId xmlns:p14="http://schemas.microsoft.com/office/powerpoint/2010/main" val="1092663419"/>
      </p:ext>
    </p:extLst>
  </p:cSld>
  <p:clrMapOvr>
    <a:masterClrMapping/>
  </p:clrMapOvr>
</p:sld>
</file>

<file path=ppt/theme/theme1.xml><?xml version="1.0" encoding="utf-8"?>
<a:theme xmlns:a="http://schemas.openxmlformats.org/drawingml/2006/main" name="Custom Design">
  <a:themeElements>
    <a:clrScheme name="Public Health Primary Colours">
      <a:dk1>
        <a:srgbClr val="000000"/>
      </a:dk1>
      <a:lt1>
        <a:srgbClr val="FFFFFF"/>
      </a:lt1>
      <a:dk2>
        <a:srgbClr val="2A354C"/>
      </a:dk2>
      <a:lt2>
        <a:srgbClr val="E7E6E6"/>
      </a:lt2>
      <a:accent1>
        <a:srgbClr val="57B9BC"/>
      </a:accent1>
      <a:accent2>
        <a:srgbClr val="3C5073"/>
      </a:accent2>
      <a:accent3>
        <a:srgbClr val="B9BF61"/>
      </a:accent3>
      <a:accent4>
        <a:srgbClr val="935992"/>
      </a:accent4>
      <a:accent5>
        <a:srgbClr val="F2959B"/>
      </a:accent5>
      <a:accent6>
        <a:srgbClr val="C4496D"/>
      </a:accent6>
      <a:hlink>
        <a:srgbClr val="F4995D"/>
      </a:hlink>
      <a:folHlink>
        <a:srgbClr val="5F690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Section sub">
  <a:themeElements>
    <a:clrScheme name="Public Health More Colours">
      <a:dk1>
        <a:srgbClr val="000000"/>
      </a:dk1>
      <a:lt1>
        <a:srgbClr val="FFFFFF"/>
      </a:lt1>
      <a:dk2>
        <a:srgbClr val="2A354C"/>
      </a:dk2>
      <a:lt2>
        <a:srgbClr val="E7E6E6"/>
      </a:lt2>
      <a:accent1>
        <a:srgbClr val="F4995D"/>
      </a:accent1>
      <a:accent2>
        <a:srgbClr val="5F690F"/>
      </a:accent2>
      <a:accent3>
        <a:srgbClr val="E8BB7E"/>
      </a:accent3>
      <a:accent4>
        <a:srgbClr val="A84F15"/>
      </a:accent4>
      <a:accent5>
        <a:srgbClr val="E6D2BB"/>
      </a:accent5>
      <a:accent6>
        <a:srgbClr val="908B89"/>
      </a:accent6>
      <a:hlink>
        <a:srgbClr val="902B49"/>
      </a:hlink>
      <a:folHlink>
        <a:srgbClr val="5F690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ection Text Pages">
  <a:themeElements>
    <a:clrScheme name="Public Health Primary Colours">
      <a:dk1>
        <a:srgbClr val="000000"/>
      </a:dk1>
      <a:lt1>
        <a:srgbClr val="FFFFFF"/>
      </a:lt1>
      <a:dk2>
        <a:srgbClr val="2A354C"/>
      </a:dk2>
      <a:lt2>
        <a:srgbClr val="E7E6E6"/>
      </a:lt2>
      <a:accent1>
        <a:srgbClr val="57B9BC"/>
      </a:accent1>
      <a:accent2>
        <a:srgbClr val="3C5073"/>
      </a:accent2>
      <a:accent3>
        <a:srgbClr val="B9BF61"/>
      </a:accent3>
      <a:accent4>
        <a:srgbClr val="935992"/>
      </a:accent4>
      <a:accent5>
        <a:srgbClr val="F2959B"/>
      </a:accent5>
      <a:accent6>
        <a:srgbClr val="C4496D"/>
      </a:accent6>
      <a:hlink>
        <a:srgbClr val="F4995D"/>
      </a:hlink>
      <a:folHlink>
        <a:srgbClr val="5F690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kumimoji="0" b="0" i="0" u="none" strike="noStrike" kern="1200" cap="none" spc="0" normalizeH="0" baseline="0" noProof="0" dirty="0" smtClean="0">
            <a:ln>
              <a:noFill/>
            </a:ln>
            <a:solidFill>
              <a:srgbClr val="2A354D"/>
            </a:solidFill>
            <a:effectLst/>
            <a:uLnTx/>
            <a:uFillTx/>
            <a:latin typeface="Montserrat" panose="000005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E29079AFAADC4F853A9FABB4025CA5" ma:contentTypeVersion="6" ma:contentTypeDescription="Create a new document." ma:contentTypeScope="" ma:versionID="5bf35126aa12b6bfe7b32900b0b27d50">
  <xsd:schema xmlns:xsd="http://www.w3.org/2001/XMLSchema" xmlns:xs="http://www.w3.org/2001/XMLSchema" xmlns:p="http://schemas.microsoft.com/office/2006/metadata/properties" xmlns:ns2="01337f1a-ae99-4bf7-bda7-c0045c34cac8" xmlns:ns3="6cf69735-59b1-4462-9903-994d95c4d940" targetNamespace="http://schemas.microsoft.com/office/2006/metadata/properties" ma:root="true" ma:fieldsID="cdd2456f669fbdef538ab3bdeb1574ea" ns2:_="" ns3:_="">
    <xsd:import namespace="01337f1a-ae99-4bf7-bda7-c0045c34cac8"/>
    <xsd:import namespace="6cf69735-59b1-4462-9903-994d95c4d94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337f1a-ae99-4bf7-bda7-c0045c34ca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f69735-59b1-4462-9903-994d95c4d94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D5A67B-B547-4C0C-BC6E-AC51E719C69F}">
  <ds:schemaRefs>
    <ds:schemaRef ds:uri="http://purl.org/dc/dcmitype/"/>
    <ds:schemaRef ds:uri="http://purl.org/dc/elements/1.1/"/>
    <ds:schemaRef ds:uri="http://purl.org/dc/terms/"/>
    <ds:schemaRef ds:uri="http://schemas.microsoft.com/office/infopath/2007/PartnerControls"/>
    <ds:schemaRef ds:uri="6cf69735-59b1-4462-9903-994d95c4d940"/>
    <ds:schemaRef ds:uri="http://schemas.microsoft.com/office/2006/documentManagement/types"/>
    <ds:schemaRef ds:uri="http://schemas.microsoft.com/office/2006/metadata/properties"/>
    <ds:schemaRef ds:uri="http://schemas.openxmlformats.org/package/2006/metadata/core-properties"/>
    <ds:schemaRef ds:uri="01337f1a-ae99-4bf7-bda7-c0045c34cac8"/>
    <ds:schemaRef ds:uri="http://www.w3.org/XML/1998/namespace"/>
  </ds:schemaRefs>
</ds:datastoreItem>
</file>

<file path=customXml/itemProps2.xml><?xml version="1.0" encoding="utf-8"?>
<ds:datastoreItem xmlns:ds="http://schemas.openxmlformats.org/officeDocument/2006/customXml" ds:itemID="{1A9A8306-AD79-4905-BD94-79112651B924}">
  <ds:schemaRefs>
    <ds:schemaRef ds:uri="http://schemas.microsoft.com/sharepoint/v3/contenttype/forms"/>
  </ds:schemaRefs>
</ds:datastoreItem>
</file>

<file path=customXml/itemProps3.xml><?xml version="1.0" encoding="utf-8"?>
<ds:datastoreItem xmlns:ds="http://schemas.openxmlformats.org/officeDocument/2006/customXml" ds:itemID="{3A208D6A-EE86-48F4-A0A7-59B63E4FC0B5}">
  <ds:schemaRefs>
    <ds:schemaRef ds:uri="01337f1a-ae99-4bf7-bda7-c0045c34cac8"/>
    <ds:schemaRef ds:uri="6cf69735-59b1-4462-9903-994d95c4d9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804</TotalTime>
  <Words>3945</Words>
  <Application>Microsoft Office PowerPoint</Application>
  <PresentationFormat>Widescreen</PresentationFormat>
  <Paragraphs>512</Paragraphs>
  <Slides>16</Slides>
  <Notes>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16</vt:i4>
      </vt:variant>
    </vt:vector>
  </HeadingPairs>
  <TitlesOfParts>
    <vt:vector size="29" baseType="lpstr">
      <vt:lpstr>Arial</vt:lpstr>
      <vt:lpstr>Calibri</vt:lpstr>
      <vt:lpstr>Calibri Light</vt:lpstr>
      <vt:lpstr>Helvetica</vt:lpstr>
      <vt:lpstr>Helvetica Neue</vt:lpstr>
      <vt:lpstr>Montserrat</vt:lpstr>
      <vt:lpstr>Montserrat Medium</vt:lpstr>
      <vt:lpstr>Montserrat SemiBold</vt:lpstr>
      <vt:lpstr>Wingdings</vt:lpstr>
      <vt:lpstr>Custom Design</vt:lpstr>
      <vt:lpstr>4_Section sub</vt:lpstr>
      <vt:lpstr>1_Section Text Pages</vt:lpstr>
      <vt:lpstr>Office Theme</vt:lpstr>
      <vt:lpstr>CAMDEN COMMUNITY SAFETY PARTNERSHIP PLAN </vt:lpstr>
      <vt:lpstr>PowerPoint Presentation</vt:lpstr>
      <vt:lpstr>PowerPoint Presentation</vt:lpstr>
      <vt:lpstr>Introduction</vt:lpstr>
      <vt:lpstr>Context – Camden in Profile</vt:lpstr>
      <vt:lpstr>Strategic Assessment 2023-2024</vt:lpstr>
      <vt:lpstr>Strategic Assessment 2023-2024</vt:lpstr>
      <vt:lpstr>Resident Consultation</vt:lpstr>
      <vt:lpstr>Community Safety Partnership Priorities 2024 - 2027</vt:lpstr>
      <vt:lpstr>Priority One: Drug Related Activity</vt:lpstr>
      <vt:lpstr>Priority Two: Serious Violence</vt:lpstr>
      <vt:lpstr>Priority Three:  Women’s Safety in the Public Realm  </vt:lpstr>
      <vt:lpstr>Priority Four:  No Place for Hate </vt:lpstr>
      <vt:lpstr>PowerPoint Presentation</vt:lpstr>
      <vt:lpstr>Partnership Working </vt:lpstr>
      <vt:lpstr>Information and Advice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Coralie Evans</dc:creator>
  <cp:lastModifiedBy>Rory Miller</cp:lastModifiedBy>
  <cp:revision>3</cp:revision>
  <dcterms:created xsi:type="dcterms:W3CDTF">2023-05-10T12:31:54Z</dcterms:created>
  <dcterms:modified xsi:type="dcterms:W3CDTF">2025-10-08T13:04:36Z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0x01010009E29079AFAADC4F853A9FABB4025CA5</vt:lpwstr>
  </property>
  <property fmtid="{D5CDD505-2E9C-101B-9397-08002B2CF9AE}" pid="3" name="MediaServiceImageTags">
    <vt:lpwstr/>
  </property>
</Properties>
</file>