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 id="2147483684" r:id="rId6"/>
  </p:sldMasterIdLst>
  <p:notesMasterIdLst>
    <p:notesMasterId r:id="rId27"/>
  </p:notesMasterIdLst>
  <p:sldIdLst>
    <p:sldId id="271" r:id="rId7"/>
    <p:sldId id="2147375596" r:id="rId8"/>
    <p:sldId id="2147375598" r:id="rId9"/>
    <p:sldId id="2147375606" r:id="rId10"/>
    <p:sldId id="2147375595" r:id="rId11"/>
    <p:sldId id="2147375601" r:id="rId12"/>
    <p:sldId id="2147375604" r:id="rId13"/>
    <p:sldId id="2147375599" r:id="rId14"/>
    <p:sldId id="2147375608" r:id="rId15"/>
    <p:sldId id="2147375605" r:id="rId16"/>
    <p:sldId id="2147375609" r:id="rId17"/>
    <p:sldId id="2147375607" r:id="rId18"/>
    <p:sldId id="2146849190" r:id="rId19"/>
    <p:sldId id="2146849184" r:id="rId20"/>
    <p:sldId id="2147375600" r:id="rId21"/>
    <p:sldId id="2147375610" r:id="rId22"/>
    <p:sldId id="2147375593" r:id="rId23"/>
    <p:sldId id="2147375611" r:id="rId24"/>
    <p:sldId id="2146849181" r:id="rId25"/>
    <p:sldId id="2146849039"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5D66D8-AEE0-4CD3-A117-03630FFE9A0D}">
          <p14:sldIdLst>
            <p14:sldId id="271"/>
            <p14:sldId id="2147375596"/>
            <p14:sldId id="2147375598"/>
            <p14:sldId id="2147375606"/>
            <p14:sldId id="2147375595"/>
            <p14:sldId id="2147375601"/>
            <p14:sldId id="2147375604"/>
            <p14:sldId id="2147375599"/>
            <p14:sldId id="2147375608"/>
            <p14:sldId id="2147375605"/>
            <p14:sldId id="2147375609"/>
            <p14:sldId id="2147375607"/>
            <p14:sldId id="2146849190"/>
            <p14:sldId id="2146849184"/>
            <p14:sldId id="2147375600"/>
            <p14:sldId id="2147375610"/>
            <p14:sldId id="2147375593"/>
            <p14:sldId id="2147375611"/>
            <p14:sldId id="2146849181"/>
            <p14:sldId id="2146849039"/>
          </p14:sldIdLst>
        </p14:section>
      </p14:sectionLst>
    </p:ext>
    <p:ext uri="{EFAFB233-063F-42B5-8137-9DF3F51BA10A}">
      <p15:sldGuideLst xmlns:p15="http://schemas.microsoft.com/office/powerpoint/2012/main">
        <p15:guide id="1" pos="2797" userDrawn="1">
          <p15:clr>
            <a:srgbClr val="A4A3A4"/>
          </p15:clr>
        </p15:guide>
        <p15:guide id="2" orient="horz" pos="13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7DAE00-D8C6-5331-A034-E642C2C5CA01}" name="rose.jump" initials="ro" userId="S::rose.jump_prdemail.co.uk#ext#@newbridgelondon.onmicrosoft.com::ec681636-34fc-49f0-bf7e-ed9d71fdff4d" providerId="AD"/>
  <p188:author id="{A87E2B31-59FA-7EF9-B043-C03860EEC12C}" name="Gows Shugumaran" initials="" userId="S::gows.shugumaran@newbridge.co.uk::45cfb564-787e-46c6-8301-9dcde21395fb" providerId="AD"/>
  <p188:author id="{5A788332-F8A5-48B3-2D82-5B25B8C3E6FD}" name="Mathieu Breton" initials="MB" userId="S::mathieu.breton@newbridge.co.uk::42be3fb7-c991-4363-bc60-2e3ef8fc1fd4" providerId="AD"/>
  <p188:author id="{B598883D-07FA-689E-C48C-1F451B39891B}" name="Delia Beddis" initials="DB" userId="S::delia.beddis@newbridge.co.uk::16de95e3-d259-4056-86d4-312cd43d71ba" providerId="AD"/>
  <p188:author id="{974EBC49-EC5F-B541-8747-AF52EE02E1D8}" name="Bonnie Zhong" initials="BZ" userId="S::Bonnie.Zhong@newbridge.co.uk::d1c4ebc6-5609-4768-818b-fcbd21c3a4e7" providerId="AD"/>
  <p188:author id="{6193A07B-214B-D40E-4F1D-DEEE1E419F11}" name="Imran Mubeen" initials="IM" userId="S::imran.mubeen@newbridge.co.uk::52a3b8e5-d43f-43b4-951c-56cd891ec855" providerId="AD"/>
  <p188:author id="{AE485394-7302-B93F-A529-D19C655400B7}" name="Chris Evans" initials="CE" userId="S::chris.evans@newbridge.co.uk::83f9da54-1f32-4e23-a2d7-181bae4bf136" providerId="AD"/>
  <p188:author id="{7D8CEFA3-877C-9298-C413-B144711CC7A4}" name="Cameron Mackie" initials="CM" userId="S::cameron.mackie@newbridge.co.uk::4febec81-9a6e-4da0-8348-f3860d83af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674"/>
    <a:srgbClr val="009262"/>
    <a:srgbClr val="00C383"/>
    <a:srgbClr val="FFFFFF"/>
    <a:srgbClr val="F4C894"/>
    <a:srgbClr val="EBECEA"/>
    <a:srgbClr val="023726"/>
    <a:srgbClr val="C6C69A"/>
    <a:srgbClr val="000000"/>
    <a:srgbClr val="1901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pos="2797"/>
        <p:guide orient="horz" pos="1344"/>
      </p:guideLst>
    </p:cSldViewPr>
  </p:slideViewPr>
  <p:notesTextViewPr>
    <p:cViewPr>
      <p:scale>
        <a:sx n="1" d="1"/>
        <a:sy n="1" d="1"/>
      </p:scale>
      <p:origin x="0" y="0"/>
    </p:cViewPr>
  </p:notesTextViewPr>
  <p:notesViewPr>
    <p:cSldViewPr snapToGrid="0">
      <p:cViewPr varScale="1">
        <p:scale>
          <a:sx n="80" d="100"/>
          <a:sy n="80"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NewBridge\Newbridge%20Dropbox.old\Newbridge%20Bloomberg\Newbridge%20Deals\Capital%20Markets\Monthly%20Market%20Update\Graphs%20and%20Tabl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NewBridge\Newbridge%20Dropbox.old\Newbridge%20Bloomberg\Newbridge%20Deals\Capital%20Markets\Monthly%20Market%20Update\Graphs%20and%20Tabl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GB" sz="2000" b="1" dirty="0">
                <a:solidFill>
                  <a:schemeClr val="bg2"/>
                </a:solidFill>
              </a:rPr>
              <a:t>Construction Starts in London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Sheet1!$D$10:$T$10</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Sheet1!$D$11:$T$11</c:f>
              <c:numCache>
                <c:formatCode>#,##0</c:formatCode>
                <c:ptCount val="17"/>
                <c:pt idx="0">
                  <c:v>7200</c:v>
                </c:pt>
                <c:pt idx="1">
                  <c:v>9305</c:v>
                </c:pt>
                <c:pt idx="2">
                  <c:v>12822</c:v>
                </c:pt>
                <c:pt idx="3">
                  <c:v>12829</c:v>
                </c:pt>
                <c:pt idx="4">
                  <c:v>21407</c:v>
                </c:pt>
                <c:pt idx="5">
                  <c:v>24420</c:v>
                </c:pt>
                <c:pt idx="6">
                  <c:v>33782</c:v>
                </c:pt>
                <c:pt idx="7">
                  <c:v>24247</c:v>
                </c:pt>
                <c:pt idx="8">
                  <c:v>27838</c:v>
                </c:pt>
                <c:pt idx="9">
                  <c:v>23359</c:v>
                </c:pt>
                <c:pt idx="10">
                  <c:v>19948</c:v>
                </c:pt>
                <c:pt idx="11">
                  <c:v>17770</c:v>
                </c:pt>
                <c:pt idx="12">
                  <c:v>16853</c:v>
                </c:pt>
                <c:pt idx="13">
                  <c:v>17618</c:v>
                </c:pt>
                <c:pt idx="14">
                  <c:v>13146</c:v>
                </c:pt>
                <c:pt idx="15">
                  <c:v>10858</c:v>
                </c:pt>
                <c:pt idx="16">
                  <c:v>3240</c:v>
                </c:pt>
              </c:numCache>
            </c:numRef>
          </c:val>
          <c:extLst>
            <c:ext xmlns:c16="http://schemas.microsoft.com/office/drawing/2014/chart" uri="{C3380CC4-5D6E-409C-BE32-E72D297353CC}">
              <c16:uniqueId val="{00000000-4ED5-4A3A-AA9D-472490DBA6E7}"/>
            </c:ext>
          </c:extLst>
        </c:ser>
        <c:dLbls>
          <c:dLblPos val="outEnd"/>
          <c:showLegendKey val="0"/>
          <c:showVal val="1"/>
          <c:showCatName val="0"/>
          <c:showSerName val="0"/>
          <c:showPercent val="0"/>
          <c:showBubbleSize val="0"/>
        </c:dLbls>
        <c:gapWidth val="219"/>
        <c:overlap val="-27"/>
        <c:axId val="242152751"/>
        <c:axId val="242148431"/>
      </c:barChart>
      <c:catAx>
        <c:axId val="24215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42148431"/>
        <c:crosses val="autoZero"/>
        <c:auto val="1"/>
        <c:lblAlgn val="ctr"/>
        <c:lblOffset val="100"/>
        <c:noMultiLvlLbl val="0"/>
      </c:catAx>
      <c:valAx>
        <c:axId val="242148431"/>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42152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7829215267422752E-2"/>
          <c:y val="0.15082705558350173"/>
          <c:w val="0.89208303389569477"/>
          <c:h val="0.72690798714254201"/>
        </c:manualLayout>
      </c:layout>
      <c:areaChart>
        <c:grouping val="percentStacked"/>
        <c:varyColors val="0"/>
        <c:ser>
          <c:idx val="4"/>
          <c:order val="2"/>
          <c:tx>
            <c:strRef>
              <c:f>'Rates and Inflation'!$BD$9</c:f>
              <c:strCache>
                <c:ptCount val="1"/>
              </c:strCache>
            </c:strRef>
          </c:tx>
          <c:spPr>
            <a:solidFill>
              <a:schemeClr val="accent2">
                <a:lumMod val="20000"/>
                <a:lumOff val="80000"/>
              </a:schemeClr>
            </a:solidFill>
            <a:ln>
              <a:noFill/>
            </a:ln>
            <a:effectLst/>
          </c:spPr>
          <c:cat>
            <c:numRef>
              <c:f>'Rates and Inflation'!$AY$10:$AY$1919</c:f>
              <c:numCache>
                <c:formatCode>m/d/yyyy</c:formatCode>
                <c:ptCount val="1910"/>
                <c:pt idx="0">
                  <c:v>43538</c:v>
                </c:pt>
                <c:pt idx="1">
                  <c:v>43539</c:v>
                </c:pt>
                <c:pt idx="2">
                  <c:v>43542</c:v>
                </c:pt>
                <c:pt idx="3">
                  <c:v>43543</c:v>
                </c:pt>
                <c:pt idx="4">
                  <c:v>43544</c:v>
                </c:pt>
                <c:pt idx="5">
                  <c:v>43545</c:v>
                </c:pt>
                <c:pt idx="6">
                  <c:v>43546</c:v>
                </c:pt>
                <c:pt idx="7">
                  <c:v>43549</c:v>
                </c:pt>
                <c:pt idx="8">
                  <c:v>43550</c:v>
                </c:pt>
                <c:pt idx="9">
                  <c:v>43551</c:v>
                </c:pt>
                <c:pt idx="10">
                  <c:v>43552</c:v>
                </c:pt>
                <c:pt idx="11">
                  <c:v>43553</c:v>
                </c:pt>
                <c:pt idx="12">
                  <c:v>43556</c:v>
                </c:pt>
                <c:pt idx="13">
                  <c:v>43557</c:v>
                </c:pt>
                <c:pt idx="14">
                  <c:v>43558</c:v>
                </c:pt>
                <c:pt idx="15">
                  <c:v>43559</c:v>
                </c:pt>
                <c:pt idx="16">
                  <c:v>43560</c:v>
                </c:pt>
                <c:pt idx="17">
                  <c:v>43563</c:v>
                </c:pt>
                <c:pt idx="18">
                  <c:v>43564</c:v>
                </c:pt>
                <c:pt idx="19">
                  <c:v>43565</c:v>
                </c:pt>
                <c:pt idx="20">
                  <c:v>43566</c:v>
                </c:pt>
                <c:pt idx="21">
                  <c:v>43567</c:v>
                </c:pt>
                <c:pt idx="22">
                  <c:v>43570</c:v>
                </c:pt>
                <c:pt idx="23">
                  <c:v>43571</c:v>
                </c:pt>
                <c:pt idx="24">
                  <c:v>43572</c:v>
                </c:pt>
                <c:pt idx="25">
                  <c:v>43573</c:v>
                </c:pt>
                <c:pt idx="26">
                  <c:v>43574</c:v>
                </c:pt>
                <c:pt idx="27">
                  <c:v>43577</c:v>
                </c:pt>
                <c:pt idx="28">
                  <c:v>43578</c:v>
                </c:pt>
                <c:pt idx="29">
                  <c:v>43579</c:v>
                </c:pt>
                <c:pt idx="30">
                  <c:v>43580</c:v>
                </c:pt>
                <c:pt idx="31">
                  <c:v>43581</c:v>
                </c:pt>
                <c:pt idx="32">
                  <c:v>43584</c:v>
                </c:pt>
                <c:pt idx="33">
                  <c:v>43585</c:v>
                </c:pt>
                <c:pt idx="34">
                  <c:v>43586</c:v>
                </c:pt>
                <c:pt idx="35">
                  <c:v>43587</c:v>
                </c:pt>
                <c:pt idx="36">
                  <c:v>43588</c:v>
                </c:pt>
                <c:pt idx="37">
                  <c:v>43591</c:v>
                </c:pt>
                <c:pt idx="38">
                  <c:v>43592</c:v>
                </c:pt>
                <c:pt idx="39">
                  <c:v>43593</c:v>
                </c:pt>
                <c:pt idx="40">
                  <c:v>43594</c:v>
                </c:pt>
                <c:pt idx="41">
                  <c:v>43595</c:v>
                </c:pt>
                <c:pt idx="42">
                  <c:v>43598</c:v>
                </c:pt>
                <c:pt idx="43">
                  <c:v>43599</c:v>
                </c:pt>
                <c:pt idx="44">
                  <c:v>43600</c:v>
                </c:pt>
                <c:pt idx="45">
                  <c:v>43601</c:v>
                </c:pt>
                <c:pt idx="46">
                  <c:v>43602</c:v>
                </c:pt>
                <c:pt idx="47">
                  <c:v>43605</c:v>
                </c:pt>
                <c:pt idx="48">
                  <c:v>43606</c:v>
                </c:pt>
                <c:pt idx="49">
                  <c:v>43607</c:v>
                </c:pt>
                <c:pt idx="50">
                  <c:v>43608</c:v>
                </c:pt>
                <c:pt idx="51">
                  <c:v>43609</c:v>
                </c:pt>
                <c:pt idx="52">
                  <c:v>43612</c:v>
                </c:pt>
                <c:pt idx="53">
                  <c:v>43613</c:v>
                </c:pt>
                <c:pt idx="54">
                  <c:v>43614</c:v>
                </c:pt>
                <c:pt idx="55">
                  <c:v>43615</c:v>
                </c:pt>
                <c:pt idx="56">
                  <c:v>43616</c:v>
                </c:pt>
                <c:pt idx="57">
                  <c:v>43619</c:v>
                </c:pt>
                <c:pt idx="58">
                  <c:v>43620</c:v>
                </c:pt>
                <c:pt idx="59">
                  <c:v>43621</c:v>
                </c:pt>
                <c:pt idx="60">
                  <c:v>43622</c:v>
                </c:pt>
                <c:pt idx="61">
                  <c:v>43623</c:v>
                </c:pt>
                <c:pt idx="62">
                  <c:v>43626</c:v>
                </c:pt>
                <c:pt idx="63">
                  <c:v>43627</c:v>
                </c:pt>
                <c:pt idx="64">
                  <c:v>43628</c:v>
                </c:pt>
                <c:pt idx="65">
                  <c:v>43629</c:v>
                </c:pt>
                <c:pt idx="66">
                  <c:v>43630</c:v>
                </c:pt>
                <c:pt idx="67">
                  <c:v>43633</c:v>
                </c:pt>
                <c:pt idx="68">
                  <c:v>43634</c:v>
                </c:pt>
                <c:pt idx="69">
                  <c:v>43635</c:v>
                </c:pt>
                <c:pt idx="70">
                  <c:v>43636</c:v>
                </c:pt>
                <c:pt idx="71">
                  <c:v>43637</c:v>
                </c:pt>
                <c:pt idx="72">
                  <c:v>43640</c:v>
                </c:pt>
                <c:pt idx="73">
                  <c:v>43641</c:v>
                </c:pt>
                <c:pt idx="74">
                  <c:v>43642</c:v>
                </c:pt>
                <c:pt idx="75">
                  <c:v>43643</c:v>
                </c:pt>
                <c:pt idx="76">
                  <c:v>43644</c:v>
                </c:pt>
                <c:pt idx="77">
                  <c:v>43647</c:v>
                </c:pt>
                <c:pt idx="78">
                  <c:v>43648</c:v>
                </c:pt>
                <c:pt idx="79">
                  <c:v>43649</c:v>
                </c:pt>
                <c:pt idx="80">
                  <c:v>43650</c:v>
                </c:pt>
                <c:pt idx="81">
                  <c:v>43651</c:v>
                </c:pt>
                <c:pt idx="82">
                  <c:v>43654</c:v>
                </c:pt>
                <c:pt idx="83">
                  <c:v>43655</c:v>
                </c:pt>
                <c:pt idx="84">
                  <c:v>43656</c:v>
                </c:pt>
                <c:pt idx="85">
                  <c:v>43657</c:v>
                </c:pt>
                <c:pt idx="86">
                  <c:v>43658</c:v>
                </c:pt>
                <c:pt idx="87">
                  <c:v>43661</c:v>
                </c:pt>
                <c:pt idx="88">
                  <c:v>43662</c:v>
                </c:pt>
                <c:pt idx="89">
                  <c:v>43663</c:v>
                </c:pt>
                <c:pt idx="90">
                  <c:v>43664</c:v>
                </c:pt>
                <c:pt idx="91">
                  <c:v>43665</c:v>
                </c:pt>
                <c:pt idx="92">
                  <c:v>43668</c:v>
                </c:pt>
                <c:pt idx="93">
                  <c:v>43669</c:v>
                </c:pt>
                <c:pt idx="94">
                  <c:v>43670</c:v>
                </c:pt>
                <c:pt idx="95">
                  <c:v>43671</c:v>
                </c:pt>
                <c:pt idx="96">
                  <c:v>43672</c:v>
                </c:pt>
                <c:pt idx="97">
                  <c:v>43675</c:v>
                </c:pt>
                <c:pt idx="98">
                  <c:v>43676</c:v>
                </c:pt>
                <c:pt idx="99">
                  <c:v>43677</c:v>
                </c:pt>
                <c:pt idx="100">
                  <c:v>43678</c:v>
                </c:pt>
                <c:pt idx="101">
                  <c:v>43679</c:v>
                </c:pt>
                <c:pt idx="102">
                  <c:v>43682</c:v>
                </c:pt>
                <c:pt idx="103">
                  <c:v>43683</c:v>
                </c:pt>
                <c:pt idx="104">
                  <c:v>43684</c:v>
                </c:pt>
                <c:pt idx="105">
                  <c:v>43685</c:v>
                </c:pt>
                <c:pt idx="106">
                  <c:v>43686</c:v>
                </c:pt>
                <c:pt idx="107">
                  <c:v>43689</c:v>
                </c:pt>
                <c:pt idx="108">
                  <c:v>43690</c:v>
                </c:pt>
                <c:pt idx="109">
                  <c:v>43691</c:v>
                </c:pt>
                <c:pt idx="110">
                  <c:v>43692</c:v>
                </c:pt>
                <c:pt idx="111">
                  <c:v>43693</c:v>
                </c:pt>
                <c:pt idx="112">
                  <c:v>43696</c:v>
                </c:pt>
                <c:pt idx="113">
                  <c:v>43697</c:v>
                </c:pt>
                <c:pt idx="114">
                  <c:v>43698</c:v>
                </c:pt>
                <c:pt idx="115">
                  <c:v>43699</c:v>
                </c:pt>
                <c:pt idx="116">
                  <c:v>43700</c:v>
                </c:pt>
                <c:pt idx="117">
                  <c:v>43703</c:v>
                </c:pt>
                <c:pt idx="118">
                  <c:v>43704</c:v>
                </c:pt>
                <c:pt idx="119">
                  <c:v>43705</c:v>
                </c:pt>
                <c:pt idx="120">
                  <c:v>43706</c:v>
                </c:pt>
                <c:pt idx="121">
                  <c:v>43707</c:v>
                </c:pt>
                <c:pt idx="122">
                  <c:v>43710</c:v>
                </c:pt>
                <c:pt idx="123">
                  <c:v>43711</c:v>
                </c:pt>
                <c:pt idx="124">
                  <c:v>43712</c:v>
                </c:pt>
                <c:pt idx="125">
                  <c:v>43713</c:v>
                </c:pt>
                <c:pt idx="126">
                  <c:v>43714</c:v>
                </c:pt>
                <c:pt idx="127">
                  <c:v>43717</c:v>
                </c:pt>
                <c:pt idx="128">
                  <c:v>43718</c:v>
                </c:pt>
                <c:pt idx="129">
                  <c:v>43719</c:v>
                </c:pt>
                <c:pt idx="130">
                  <c:v>43720</c:v>
                </c:pt>
                <c:pt idx="131">
                  <c:v>43721</c:v>
                </c:pt>
                <c:pt idx="132">
                  <c:v>43724</c:v>
                </c:pt>
                <c:pt idx="133">
                  <c:v>43725</c:v>
                </c:pt>
                <c:pt idx="134">
                  <c:v>43726</c:v>
                </c:pt>
                <c:pt idx="135">
                  <c:v>43727</c:v>
                </c:pt>
                <c:pt idx="136">
                  <c:v>43728</c:v>
                </c:pt>
                <c:pt idx="137">
                  <c:v>43731</c:v>
                </c:pt>
                <c:pt idx="138">
                  <c:v>43732</c:v>
                </c:pt>
                <c:pt idx="139">
                  <c:v>43733</c:v>
                </c:pt>
                <c:pt idx="140">
                  <c:v>43734</c:v>
                </c:pt>
                <c:pt idx="141">
                  <c:v>43735</c:v>
                </c:pt>
                <c:pt idx="142">
                  <c:v>43738</c:v>
                </c:pt>
                <c:pt idx="143">
                  <c:v>43739</c:v>
                </c:pt>
                <c:pt idx="144">
                  <c:v>43740</c:v>
                </c:pt>
                <c:pt idx="145">
                  <c:v>43741</c:v>
                </c:pt>
                <c:pt idx="146">
                  <c:v>43742</c:v>
                </c:pt>
                <c:pt idx="147">
                  <c:v>43745</c:v>
                </c:pt>
                <c:pt idx="148">
                  <c:v>43746</c:v>
                </c:pt>
                <c:pt idx="149">
                  <c:v>43747</c:v>
                </c:pt>
                <c:pt idx="150">
                  <c:v>43748</c:v>
                </c:pt>
                <c:pt idx="151">
                  <c:v>43749</c:v>
                </c:pt>
                <c:pt idx="152">
                  <c:v>43752</c:v>
                </c:pt>
                <c:pt idx="153">
                  <c:v>43753</c:v>
                </c:pt>
                <c:pt idx="154">
                  <c:v>43754</c:v>
                </c:pt>
                <c:pt idx="155">
                  <c:v>43755</c:v>
                </c:pt>
                <c:pt idx="156">
                  <c:v>43756</c:v>
                </c:pt>
                <c:pt idx="157">
                  <c:v>43759</c:v>
                </c:pt>
                <c:pt idx="158">
                  <c:v>43760</c:v>
                </c:pt>
                <c:pt idx="159">
                  <c:v>43761</c:v>
                </c:pt>
                <c:pt idx="160">
                  <c:v>43762</c:v>
                </c:pt>
                <c:pt idx="161">
                  <c:v>43763</c:v>
                </c:pt>
                <c:pt idx="162">
                  <c:v>43766</c:v>
                </c:pt>
                <c:pt idx="163">
                  <c:v>43767</c:v>
                </c:pt>
                <c:pt idx="164">
                  <c:v>43768</c:v>
                </c:pt>
                <c:pt idx="165">
                  <c:v>43769</c:v>
                </c:pt>
                <c:pt idx="166">
                  <c:v>43770</c:v>
                </c:pt>
                <c:pt idx="167">
                  <c:v>43773</c:v>
                </c:pt>
                <c:pt idx="168">
                  <c:v>43774</c:v>
                </c:pt>
                <c:pt idx="169">
                  <c:v>43775</c:v>
                </c:pt>
                <c:pt idx="170">
                  <c:v>43776</c:v>
                </c:pt>
                <c:pt idx="171">
                  <c:v>43777</c:v>
                </c:pt>
                <c:pt idx="172">
                  <c:v>43780</c:v>
                </c:pt>
                <c:pt idx="173">
                  <c:v>43781</c:v>
                </c:pt>
                <c:pt idx="174">
                  <c:v>43782</c:v>
                </c:pt>
                <c:pt idx="175">
                  <c:v>43783</c:v>
                </c:pt>
                <c:pt idx="176">
                  <c:v>43784</c:v>
                </c:pt>
                <c:pt idx="177">
                  <c:v>43787</c:v>
                </c:pt>
                <c:pt idx="178">
                  <c:v>43788</c:v>
                </c:pt>
                <c:pt idx="179">
                  <c:v>43789</c:v>
                </c:pt>
                <c:pt idx="180">
                  <c:v>43790</c:v>
                </c:pt>
                <c:pt idx="181">
                  <c:v>43791</c:v>
                </c:pt>
                <c:pt idx="182">
                  <c:v>43794</c:v>
                </c:pt>
                <c:pt idx="183">
                  <c:v>43795</c:v>
                </c:pt>
                <c:pt idx="184">
                  <c:v>43796</c:v>
                </c:pt>
                <c:pt idx="185">
                  <c:v>43797</c:v>
                </c:pt>
                <c:pt idx="186">
                  <c:v>43798</c:v>
                </c:pt>
                <c:pt idx="187">
                  <c:v>43801</c:v>
                </c:pt>
                <c:pt idx="188">
                  <c:v>43802</c:v>
                </c:pt>
                <c:pt idx="189">
                  <c:v>43803</c:v>
                </c:pt>
                <c:pt idx="190">
                  <c:v>43804</c:v>
                </c:pt>
                <c:pt idx="191">
                  <c:v>43805</c:v>
                </c:pt>
                <c:pt idx="192">
                  <c:v>43808</c:v>
                </c:pt>
                <c:pt idx="193">
                  <c:v>43809</c:v>
                </c:pt>
                <c:pt idx="194">
                  <c:v>43810</c:v>
                </c:pt>
                <c:pt idx="195">
                  <c:v>43811</c:v>
                </c:pt>
                <c:pt idx="196">
                  <c:v>43812</c:v>
                </c:pt>
                <c:pt idx="197">
                  <c:v>43815</c:v>
                </c:pt>
                <c:pt idx="198">
                  <c:v>43816</c:v>
                </c:pt>
                <c:pt idx="199">
                  <c:v>43817</c:v>
                </c:pt>
                <c:pt idx="200">
                  <c:v>43818</c:v>
                </c:pt>
                <c:pt idx="201">
                  <c:v>43819</c:v>
                </c:pt>
                <c:pt idx="202">
                  <c:v>43822</c:v>
                </c:pt>
                <c:pt idx="203">
                  <c:v>43823</c:v>
                </c:pt>
                <c:pt idx="204">
                  <c:v>43824</c:v>
                </c:pt>
                <c:pt idx="205">
                  <c:v>43825</c:v>
                </c:pt>
                <c:pt idx="206">
                  <c:v>43826</c:v>
                </c:pt>
                <c:pt idx="207">
                  <c:v>43829</c:v>
                </c:pt>
                <c:pt idx="208">
                  <c:v>43830</c:v>
                </c:pt>
                <c:pt idx="209">
                  <c:v>43831</c:v>
                </c:pt>
                <c:pt idx="210">
                  <c:v>43832</c:v>
                </c:pt>
                <c:pt idx="211">
                  <c:v>43833</c:v>
                </c:pt>
                <c:pt idx="212">
                  <c:v>43836</c:v>
                </c:pt>
                <c:pt idx="213">
                  <c:v>43837</c:v>
                </c:pt>
                <c:pt idx="214">
                  <c:v>43838</c:v>
                </c:pt>
                <c:pt idx="215">
                  <c:v>43839</c:v>
                </c:pt>
                <c:pt idx="216">
                  <c:v>43840</c:v>
                </c:pt>
                <c:pt idx="217">
                  <c:v>43843</c:v>
                </c:pt>
                <c:pt idx="218">
                  <c:v>43844</c:v>
                </c:pt>
                <c:pt idx="219">
                  <c:v>43845</c:v>
                </c:pt>
                <c:pt idx="220">
                  <c:v>43846</c:v>
                </c:pt>
                <c:pt idx="221">
                  <c:v>43847</c:v>
                </c:pt>
                <c:pt idx="222">
                  <c:v>43850</c:v>
                </c:pt>
                <c:pt idx="223">
                  <c:v>43851</c:v>
                </c:pt>
                <c:pt idx="224">
                  <c:v>43852</c:v>
                </c:pt>
                <c:pt idx="225">
                  <c:v>43853</c:v>
                </c:pt>
                <c:pt idx="226">
                  <c:v>43854</c:v>
                </c:pt>
                <c:pt idx="227">
                  <c:v>43857</c:v>
                </c:pt>
                <c:pt idx="228">
                  <c:v>43858</c:v>
                </c:pt>
                <c:pt idx="229">
                  <c:v>43859</c:v>
                </c:pt>
                <c:pt idx="230">
                  <c:v>43860</c:v>
                </c:pt>
                <c:pt idx="231">
                  <c:v>43861</c:v>
                </c:pt>
                <c:pt idx="232">
                  <c:v>43864</c:v>
                </c:pt>
                <c:pt idx="233">
                  <c:v>43865</c:v>
                </c:pt>
                <c:pt idx="234">
                  <c:v>43866</c:v>
                </c:pt>
                <c:pt idx="235">
                  <c:v>43867</c:v>
                </c:pt>
                <c:pt idx="236">
                  <c:v>43868</c:v>
                </c:pt>
                <c:pt idx="237">
                  <c:v>43871</c:v>
                </c:pt>
                <c:pt idx="238">
                  <c:v>43872</c:v>
                </c:pt>
                <c:pt idx="239">
                  <c:v>43873</c:v>
                </c:pt>
                <c:pt idx="240">
                  <c:v>43874</c:v>
                </c:pt>
                <c:pt idx="241">
                  <c:v>43875</c:v>
                </c:pt>
                <c:pt idx="242">
                  <c:v>43878</c:v>
                </c:pt>
                <c:pt idx="243">
                  <c:v>43879</c:v>
                </c:pt>
                <c:pt idx="244">
                  <c:v>43880</c:v>
                </c:pt>
                <c:pt idx="245">
                  <c:v>43881</c:v>
                </c:pt>
                <c:pt idx="246">
                  <c:v>43882</c:v>
                </c:pt>
                <c:pt idx="247">
                  <c:v>43885</c:v>
                </c:pt>
                <c:pt idx="248">
                  <c:v>43886</c:v>
                </c:pt>
                <c:pt idx="249">
                  <c:v>43887</c:v>
                </c:pt>
                <c:pt idx="250">
                  <c:v>43888</c:v>
                </c:pt>
                <c:pt idx="251">
                  <c:v>43889</c:v>
                </c:pt>
                <c:pt idx="252">
                  <c:v>43892</c:v>
                </c:pt>
                <c:pt idx="253">
                  <c:v>43893</c:v>
                </c:pt>
                <c:pt idx="254">
                  <c:v>43894</c:v>
                </c:pt>
                <c:pt idx="255">
                  <c:v>43895</c:v>
                </c:pt>
                <c:pt idx="256">
                  <c:v>43896</c:v>
                </c:pt>
                <c:pt idx="257">
                  <c:v>43899</c:v>
                </c:pt>
                <c:pt idx="258">
                  <c:v>43900</c:v>
                </c:pt>
                <c:pt idx="259">
                  <c:v>43901</c:v>
                </c:pt>
                <c:pt idx="260">
                  <c:v>43902</c:v>
                </c:pt>
                <c:pt idx="261">
                  <c:v>43903</c:v>
                </c:pt>
                <c:pt idx="262">
                  <c:v>43906</c:v>
                </c:pt>
                <c:pt idx="263">
                  <c:v>43907</c:v>
                </c:pt>
                <c:pt idx="264">
                  <c:v>43908</c:v>
                </c:pt>
                <c:pt idx="265">
                  <c:v>43909</c:v>
                </c:pt>
                <c:pt idx="266">
                  <c:v>43910</c:v>
                </c:pt>
                <c:pt idx="267">
                  <c:v>43913</c:v>
                </c:pt>
                <c:pt idx="268">
                  <c:v>43914</c:v>
                </c:pt>
                <c:pt idx="269">
                  <c:v>43915</c:v>
                </c:pt>
                <c:pt idx="270">
                  <c:v>43916</c:v>
                </c:pt>
                <c:pt idx="271">
                  <c:v>43917</c:v>
                </c:pt>
                <c:pt idx="272">
                  <c:v>43920</c:v>
                </c:pt>
                <c:pt idx="273">
                  <c:v>43921</c:v>
                </c:pt>
                <c:pt idx="274">
                  <c:v>43922</c:v>
                </c:pt>
                <c:pt idx="275">
                  <c:v>43923</c:v>
                </c:pt>
                <c:pt idx="276">
                  <c:v>43924</c:v>
                </c:pt>
                <c:pt idx="277">
                  <c:v>43927</c:v>
                </c:pt>
                <c:pt idx="278">
                  <c:v>43928</c:v>
                </c:pt>
                <c:pt idx="279">
                  <c:v>43929</c:v>
                </c:pt>
                <c:pt idx="280">
                  <c:v>43930</c:v>
                </c:pt>
                <c:pt idx="281">
                  <c:v>43931</c:v>
                </c:pt>
                <c:pt idx="282">
                  <c:v>43934</c:v>
                </c:pt>
                <c:pt idx="283">
                  <c:v>43935</c:v>
                </c:pt>
                <c:pt idx="284">
                  <c:v>43936</c:v>
                </c:pt>
                <c:pt idx="285">
                  <c:v>43937</c:v>
                </c:pt>
                <c:pt idx="286">
                  <c:v>43938</c:v>
                </c:pt>
                <c:pt idx="287">
                  <c:v>43941</c:v>
                </c:pt>
                <c:pt idx="288">
                  <c:v>43942</c:v>
                </c:pt>
                <c:pt idx="289">
                  <c:v>43943</c:v>
                </c:pt>
                <c:pt idx="290">
                  <c:v>43944</c:v>
                </c:pt>
                <c:pt idx="291">
                  <c:v>43945</c:v>
                </c:pt>
                <c:pt idx="292">
                  <c:v>43948</c:v>
                </c:pt>
                <c:pt idx="293">
                  <c:v>43949</c:v>
                </c:pt>
                <c:pt idx="294">
                  <c:v>43950</c:v>
                </c:pt>
                <c:pt idx="295">
                  <c:v>43951</c:v>
                </c:pt>
                <c:pt idx="296">
                  <c:v>43952</c:v>
                </c:pt>
                <c:pt idx="297">
                  <c:v>43955</c:v>
                </c:pt>
                <c:pt idx="298">
                  <c:v>43956</c:v>
                </c:pt>
                <c:pt idx="299">
                  <c:v>43957</c:v>
                </c:pt>
                <c:pt idx="300">
                  <c:v>43958</c:v>
                </c:pt>
                <c:pt idx="301">
                  <c:v>43959</c:v>
                </c:pt>
                <c:pt idx="302">
                  <c:v>43962</c:v>
                </c:pt>
                <c:pt idx="303">
                  <c:v>43963</c:v>
                </c:pt>
                <c:pt idx="304">
                  <c:v>43964</c:v>
                </c:pt>
                <c:pt idx="305">
                  <c:v>43965</c:v>
                </c:pt>
                <c:pt idx="306">
                  <c:v>43966</c:v>
                </c:pt>
                <c:pt idx="307">
                  <c:v>43969</c:v>
                </c:pt>
                <c:pt idx="308">
                  <c:v>43970</c:v>
                </c:pt>
                <c:pt idx="309">
                  <c:v>43971</c:v>
                </c:pt>
                <c:pt idx="310">
                  <c:v>43972</c:v>
                </c:pt>
                <c:pt idx="311">
                  <c:v>43973</c:v>
                </c:pt>
                <c:pt idx="312">
                  <c:v>43976</c:v>
                </c:pt>
                <c:pt idx="313">
                  <c:v>43977</c:v>
                </c:pt>
                <c:pt idx="314">
                  <c:v>43978</c:v>
                </c:pt>
                <c:pt idx="315">
                  <c:v>43979</c:v>
                </c:pt>
                <c:pt idx="316">
                  <c:v>43980</c:v>
                </c:pt>
                <c:pt idx="317">
                  <c:v>43983</c:v>
                </c:pt>
                <c:pt idx="318">
                  <c:v>43984</c:v>
                </c:pt>
                <c:pt idx="319">
                  <c:v>43985</c:v>
                </c:pt>
                <c:pt idx="320">
                  <c:v>43986</c:v>
                </c:pt>
                <c:pt idx="321">
                  <c:v>43987</c:v>
                </c:pt>
                <c:pt idx="322">
                  <c:v>43990</c:v>
                </c:pt>
                <c:pt idx="323">
                  <c:v>43991</c:v>
                </c:pt>
                <c:pt idx="324">
                  <c:v>43992</c:v>
                </c:pt>
                <c:pt idx="325">
                  <c:v>43993</c:v>
                </c:pt>
                <c:pt idx="326">
                  <c:v>43994</c:v>
                </c:pt>
                <c:pt idx="327">
                  <c:v>43997</c:v>
                </c:pt>
                <c:pt idx="328">
                  <c:v>43998</c:v>
                </c:pt>
                <c:pt idx="329">
                  <c:v>43999</c:v>
                </c:pt>
                <c:pt idx="330">
                  <c:v>44000</c:v>
                </c:pt>
                <c:pt idx="331">
                  <c:v>44001</c:v>
                </c:pt>
                <c:pt idx="332">
                  <c:v>44004</c:v>
                </c:pt>
                <c:pt idx="333">
                  <c:v>44005</c:v>
                </c:pt>
                <c:pt idx="334">
                  <c:v>44006</c:v>
                </c:pt>
                <c:pt idx="335">
                  <c:v>44007</c:v>
                </c:pt>
                <c:pt idx="336">
                  <c:v>44008</c:v>
                </c:pt>
                <c:pt idx="337">
                  <c:v>44011</c:v>
                </c:pt>
                <c:pt idx="338">
                  <c:v>44012</c:v>
                </c:pt>
                <c:pt idx="339">
                  <c:v>44013</c:v>
                </c:pt>
                <c:pt idx="340">
                  <c:v>44014</c:v>
                </c:pt>
                <c:pt idx="341">
                  <c:v>44015</c:v>
                </c:pt>
                <c:pt idx="342">
                  <c:v>44018</c:v>
                </c:pt>
                <c:pt idx="343">
                  <c:v>44019</c:v>
                </c:pt>
                <c:pt idx="344">
                  <c:v>44020</c:v>
                </c:pt>
                <c:pt idx="345">
                  <c:v>44021</c:v>
                </c:pt>
                <c:pt idx="346">
                  <c:v>44022</c:v>
                </c:pt>
                <c:pt idx="347">
                  <c:v>44025</c:v>
                </c:pt>
                <c:pt idx="348">
                  <c:v>44026</c:v>
                </c:pt>
                <c:pt idx="349">
                  <c:v>44027</c:v>
                </c:pt>
                <c:pt idx="350">
                  <c:v>44028</c:v>
                </c:pt>
                <c:pt idx="351">
                  <c:v>44029</c:v>
                </c:pt>
                <c:pt idx="352">
                  <c:v>44032</c:v>
                </c:pt>
                <c:pt idx="353">
                  <c:v>44033</c:v>
                </c:pt>
                <c:pt idx="354">
                  <c:v>44034</c:v>
                </c:pt>
                <c:pt idx="355">
                  <c:v>44035</c:v>
                </c:pt>
                <c:pt idx="356">
                  <c:v>44036</c:v>
                </c:pt>
                <c:pt idx="357">
                  <c:v>44039</c:v>
                </c:pt>
                <c:pt idx="358">
                  <c:v>44040</c:v>
                </c:pt>
                <c:pt idx="359">
                  <c:v>44041</c:v>
                </c:pt>
                <c:pt idx="360">
                  <c:v>44042</c:v>
                </c:pt>
                <c:pt idx="361">
                  <c:v>44043</c:v>
                </c:pt>
                <c:pt idx="362">
                  <c:v>44046</c:v>
                </c:pt>
                <c:pt idx="363">
                  <c:v>44047</c:v>
                </c:pt>
                <c:pt idx="364">
                  <c:v>44048</c:v>
                </c:pt>
                <c:pt idx="365">
                  <c:v>44049</c:v>
                </c:pt>
                <c:pt idx="366">
                  <c:v>44050</c:v>
                </c:pt>
                <c:pt idx="367">
                  <c:v>44053</c:v>
                </c:pt>
                <c:pt idx="368">
                  <c:v>44054</c:v>
                </c:pt>
                <c:pt idx="369">
                  <c:v>44055</c:v>
                </c:pt>
                <c:pt idx="370">
                  <c:v>44056</c:v>
                </c:pt>
                <c:pt idx="371">
                  <c:v>44057</c:v>
                </c:pt>
                <c:pt idx="372">
                  <c:v>44060</c:v>
                </c:pt>
                <c:pt idx="373">
                  <c:v>44061</c:v>
                </c:pt>
                <c:pt idx="374">
                  <c:v>44062</c:v>
                </c:pt>
                <c:pt idx="375">
                  <c:v>44063</c:v>
                </c:pt>
                <c:pt idx="376">
                  <c:v>44064</c:v>
                </c:pt>
                <c:pt idx="377">
                  <c:v>44067</c:v>
                </c:pt>
                <c:pt idx="378">
                  <c:v>44068</c:v>
                </c:pt>
                <c:pt idx="379">
                  <c:v>44069</c:v>
                </c:pt>
                <c:pt idx="380">
                  <c:v>44070</c:v>
                </c:pt>
                <c:pt idx="381">
                  <c:v>44071</c:v>
                </c:pt>
                <c:pt idx="382">
                  <c:v>44074</c:v>
                </c:pt>
                <c:pt idx="383">
                  <c:v>44075</c:v>
                </c:pt>
                <c:pt idx="384">
                  <c:v>44076</c:v>
                </c:pt>
                <c:pt idx="385">
                  <c:v>44077</c:v>
                </c:pt>
                <c:pt idx="386">
                  <c:v>44078</c:v>
                </c:pt>
                <c:pt idx="387">
                  <c:v>44081</c:v>
                </c:pt>
                <c:pt idx="388">
                  <c:v>44082</c:v>
                </c:pt>
                <c:pt idx="389">
                  <c:v>44083</c:v>
                </c:pt>
                <c:pt idx="390">
                  <c:v>44084</c:v>
                </c:pt>
                <c:pt idx="391">
                  <c:v>44085</c:v>
                </c:pt>
                <c:pt idx="392">
                  <c:v>44088</c:v>
                </c:pt>
                <c:pt idx="393">
                  <c:v>44089</c:v>
                </c:pt>
                <c:pt idx="394">
                  <c:v>44090</c:v>
                </c:pt>
                <c:pt idx="395">
                  <c:v>44091</c:v>
                </c:pt>
                <c:pt idx="396">
                  <c:v>44092</c:v>
                </c:pt>
                <c:pt idx="397">
                  <c:v>44095</c:v>
                </c:pt>
                <c:pt idx="398">
                  <c:v>44096</c:v>
                </c:pt>
                <c:pt idx="399">
                  <c:v>44097</c:v>
                </c:pt>
                <c:pt idx="400">
                  <c:v>44098</c:v>
                </c:pt>
                <c:pt idx="401">
                  <c:v>44099</c:v>
                </c:pt>
                <c:pt idx="402">
                  <c:v>44102</c:v>
                </c:pt>
                <c:pt idx="403">
                  <c:v>44103</c:v>
                </c:pt>
                <c:pt idx="404">
                  <c:v>44104</c:v>
                </c:pt>
                <c:pt idx="405">
                  <c:v>44105</c:v>
                </c:pt>
                <c:pt idx="406">
                  <c:v>44106</c:v>
                </c:pt>
                <c:pt idx="407">
                  <c:v>44109</c:v>
                </c:pt>
                <c:pt idx="408">
                  <c:v>44110</c:v>
                </c:pt>
                <c:pt idx="409">
                  <c:v>44111</c:v>
                </c:pt>
                <c:pt idx="410">
                  <c:v>44112</c:v>
                </c:pt>
                <c:pt idx="411">
                  <c:v>44113</c:v>
                </c:pt>
                <c:pt idx="412">
                  <c:v>44116</c:v>
                </c:pt>
                <c:pt idx="413">
                  <c:v>44117</c:v>
                </c:pt>
                <c:pt idx="414">
                  <c:v>44118</c:v>
                </c:pt>
                <c:pt idx="415">
                  <c:v>44119</c:v>
                </c:pt>
                <c:pt idx="416">
                  <c:v>44120</c:v>
                </c:pt>
                <c:pt idx="417">
                  <c:v>44123</c:v>
                </c:pt>
                <c:pt idx="418">
                  <c:v>44124</c:v>
                </c:pt>
                <c:pt idx="419">
                  <c:v>44125</c:v>
                </c:pt>
                <c:pt idx="420">
                  <c:v>44126</c:v>
                </c:pt>
                <c:pt idx="421">
                  <c:v>44127</c:v>
                </c:pt>
                <c:pt idx="422">
                  <c:v>44130</c:v>
                </c:pt>
                <c:pt idx="423">
                  <c:v>44131</c:v>
                </c:pt>
                <c:pt idx="424">
                  <c:v>44132</c:v>
                </c:pt>
                <c:pt idx="425">
                  <c:v>44133</c:v>
                </c:pt>
                <c:pt idx="426">
                  <c:v>44134</c:v>
                </c:pt>
                <c:pt idx="427">
                  <c:v>44137</c:v>
                </c:pt>
                <c:pt idx="428">
                  <c:v>44138</c:v>
                </c:pt>
                <c:pt idx="429">
                  <c:v>44139</c:v>
                </c:pt>
                <c:pt idx="430">
                  <c:v>44140</c:v>
                </c:pt>
                <c:pt idx="431">
                  <c:v>44141</c:v>
                </c:pt>
                <c:pt idx="432">
                  <c:v>44144</c:v>
                </c:pt>
                <c:pt idx="433">
                  <c:v>44145</c:v>
                </c:pt>
                <c:pt idx="434">
                  <c:v>44146</c:v>
                </c:pt>
                <c:pt idx="435">
                  <c:v>44147</c:v>
                </c:pt>
                <c:pt idx="436">
                  <c:v>44148</c:v>
                </c:pt>
                <c:pt idx="437">
                  <c:v>44151</c:v>
                </c:pt>
                <c:pt idx="438">
                  <c:v>44152</c:v>
                </c:pt>
                <c:pt idx="439">
                  <c:v>44153</c:v>
                </c:pt>
                <c:pt idx="440">
                  <c:v>44154</c:v>
                </c:pt>
                <c:pt idx="441">
                  <c:v>44155</c:v>
                </c:pt>
                <c:pt idx="442">
                  <c:v>44158</c:v>
                </c:pt>
                <c:pt idx="443">
                  <c:v>44159</c:v>
                </c:pt>
                <c:pt idx="444">
                  <c:v>44160</c:v>
                </c:pt>
                <c:pt idx="445">
                  <c:v>44161</c:v>
                </c:pt>
                <c:pt idx="446">
                  <c:v>44162</c:v>
                </c:pt>
                <c:pt idx="447">
                  <c:v>44165</c:v>
                </c:pt>
                <c:pt idx="448">
                  <c:v>44166</c:v>
                </c:pt>
                <c:pt idx="449">
                  <c:v>44167</c:v>
                </c:pt>
                <c:pt idx="450">
                  <c:v>44168</c:v>
                </c:pt>
                <c:pt idx="451">
                  <c:v>44169</c:v>
                </c:pt>
                <c:pt idx="452">
                  <c:v>44172</c:v>
                </c:pt>
                <c:pt idx="453">
                  <c:v>44173</c:v>
                </c:pt>
                <c:pt idx="454">
                  <c:v>44174</c:v>
                </c:pt>
                <c:pt idx="455">
                  <c:v>44175</c:v>
                </c:pt>
                <c:pt idx="456">
                  <c:v>44176</c:v>
                </c:pt>
                <c:pt idx="457">
                  <c:v>44179</c:v>
                </c:pt>
                <c:pt idx="458">
                  <c:v>44180</c:v>
                </c:pt>
                <c:pt idx="459">
                  <c:v>44181</c:v>
                </c:pt>
                <c:pt idx="460">
                  <c:v>44182</c:v>
                </c:pt>
                <c:pt idx="461">
                  <c:v>44183</c:v>
                </c:pt>
                <c:pt idx="462">
                  <c:v>44186</c:v>
                </c:pt>
                <c:pt idx="463">
                  <c:v>44187</c:v>
                </c:pt>
                <c:pt idx="464">
                  <c:v>44188</c:v>
                </c:pt>
                <c:pt idx="465">
                  <c:v>44189</c:v>
                </c:pt>
                <c:pt idx="466">
                  <c:v>44190</c:v>
                </c:pt>
                <c:pt idx="467">
                  <c:v>44193</c:v>
                </c:pt>
                <c:pt idx="468">
                  <c:v>44194</c:v>
                </c:pt>
                <c:pt idx="469">
                  <c:v>44195</c:v>
                </c:pt>
                <c:pt idx="470">
                  <c:v>44196</c:v>
                </c:pt>
                <c:pt idx="471">
                  <c:v>44197</c:v>
                </c:pt>
                <c:pt idx="472">
                  <c:v>44200</c:v>
                </c:pt>
                <c:pt idx="473">
                  <c:v>44201</c:v>
                </c:pt>
                <c:pt idx="474">
                  <c:v>44202</c:v>
                </c:pt>
                <c:pt idx="475">
                  <c:v>44203</c:v>
                </c:pt>
                <c:pt idx="476">
                  <c:v>44204</c:v>
                </c:pt>
                <c:pt idx="477">
                  <c:v>44207</c:v>
                </c:pt>
                <c:pt idx="478">
                  <c:v>44208</c:v>
                </c:pt>
                <c:pt idx="479">
                  <c:v>44209</c:v>
                </c:pt>
                <c:pt idx="480">
                  <c:v>44210</c:v>
                </c:pt>
                <c:pt idx="481">
                  <c:v>44211</c:v>
                </c:pt>
                <c:pt idx="482">
                  <c:v>44214</c:v>
                </c:pt>
                <c:pt idx="483">
                  <c:v>44215</c:v>
                </c:pt>
                <c:pt idx="484">
                  <c:v>44216</c:v>
                </c:pt>
                <c:pt idx="485">
                  <c:v>44217</c:v>
                </c:pt>
                <c:pt idx="486">
                  <c:v>44218</c:v>
                </c:pt>
                <c:pt idx="487">
                  <c:v>44221</c:v>
                </c:pt>
                <c:pt idx="488">
                  <c:v>44222</c:v>
                </c:pt>
                <c:pt idx="489">
                  <c:v>44223</c:v>
                </c:pt>
                <c:pt idx="490">
                  <c:v>44224</c:v>
                </c:pt>
                <c:pt idx="491">
                  <c:v>44225</c:v>
                </c:pt>
                <c:pt idx="492">
                  <c:v>44228</c:v>
                </c:pt>
                <c:pt idx="493">
                  <c:v>44229</c:v>
                </c:pt>
                <c:pt idx="494">
                  <c:v>44230</c:v>
                </c:pt>
                <c:pt idx="495">
                  <c:v>44231</c:v>
                </c:pt>
                <c:pt idx="496">
                  <c:v>44232</c:v>
                </c:pt>
                <c:pt idx="497">
                  <c:v>44235</c:v>
                </c:pt>
                <c:pt idx="498">
                  <c:v>44236</c:v>
                </c:pt>
                <c:pt idx="499">
                  <c:v>44237</c:v>
                </c:pt>
                <c:pt idx="500">
                  <c:v>44238</c:v>
                </c:pt>
                <c:pt idx="501">
                  <c:v>44239</c:v>
                </c:pt>
                <c:pt idx="502">
                  <c:v>44242</c:v>
                </c:pt>
                <c:pt idx="503">
                  <c:v>44243</c:v>
                </c:pt>
                <c:pt idx="504">
                  <c:v>44244</c:v>
                </c:pt>
                <c:pt idx="505">
                  <c:v>44245</c:v>
                </c:pt>
                <c:pt idx="506">
                  <c:v>44246</c:v>
                </c:pt>
                <c:pt idx="507">
                  <c:v>44249</c:v>
                </c:pt>
                <c:pt idx="508">
                  <c:v>44250</c:v>
                </c:pt>
                <c:pt idx="509">
                  <c:v>44251</c:v>
                </c:pt>
                <c:pt idx="510">
                  <c:v>44252</c:v>
                </c:pt>
                <c:pt idx="511">
                  <c:v>44253</c:v>
                </c:pt>
                <c:pt idx="512">
                  <c:v>44256</c:v>
                </c:pt>
                <c:pt idx="513">
                  <c:v>44257</c:v>
                </c:pt>
                <c:pt idx="514">
                  <c:v>44258</c:v>
                </c:pt>
                <c:pt idx="515">
                  <c:v>44259</c:v>
                </c:pt>
                <c:pt idx="516">
                  <c:v>44260</c:v>
                </c:pt>
                <c:pt idx="517">
                  <c:v>44263</c:v>
                </c:pt>
                <c:pt idx="518">
                  <c:v>44264</c:v>
                </c:pt>
                <c:pt idx="519">
                  <c:v>44265</c:v>
                </c:pt>
                <c:pt idx="520">
                  <c:v>44266</c:v>
                </c:pt>
                <c:pt idx="521">
                  <c:v>44267</c:v>
                </c:pt>
                <c:pt idx="522">
                  <c:v>44270</c:v>
                </c:pt>
                <c:pt idx="523">
                  <c:v>44271</c:v>
                </c:pt>
                <c:pt idx="524">
                  <c:v>44272</c:v>
                </c:pt>
                <c:pt idx="525">
                  <c:v>44273</c:v>
                </c:pt>
                <c:pt idx="526">
                  <c:v>44274</c:v>
                </c:pt>
                <c:pt idx="527">
                  <c:v>44277</c:v>
                </c:pt>
                <c:pt idx="528">
                  <c:v>44278</c:v>
                </c:pt>
                <c:pt idx="529">
                  <c:v>44279</c:v>
                </c:pt>
                <c:pt idx="530">
                  <c:v>44280</c:v>
                </c:pt>
                <c:pt idx="531">
                  <c:v>44281</c:v>
                </c:pt>
                <c:pt idx="532">
                  <c:v>44284</c:v>
                </c:pt>
                <c:pt idx="533">
                  <c:v>44285</c:v>
                </c:pt>
                <c:pt idx="534">
                  <c:v>44286</c:v>
                </c:pt>
                <c:pt idx="535">
                  <c:v>44287</c:v>
                </c:pt>
                <c:pt idx="536">
                  <c:v>44288</c:v>
                </c:pt>
                <c:pt idx="537">
                  <c:v>44291</c:v>
                </c:pt>
                <c:pt idx="538">
                  <c:v>44292</c:v>
                </c:pt>
                <c:pt idx="539">
                  <c:v>44293</c:v>
                </c:pt>
                <c:pt idx="540">
                  <c:v>44294</c:v>
                </c:pt>
                <c:pt idx="541">
                  <c:v>44295</c:v>
                </c:pt>
                <c:pt idx="542">
                  <c:v>44298</c:v>
                </c:pt>
                <c:pt idx="543">
                  <c:v>44299</c:v>
                </c:pt>
                <c:pt idx="544">
                  <c:v>44300</c:v>
                </c:pt>
                <c:pt idx="545">
                  <c:v>44301</c:v>
                </c:pt>
                <c:pt idx="546">
                  <c:v>44302</c:v>
                </c:pt>
                <c:pt idx="547">
                  <c:v>44305</c:v>
                </c:pt>
                <c:pt idx="548">
                  <c:v>44306</c:v>
                </c:pt>
                <c:pt idx="549">
                  <c:v>44307</c:v>
                </c:pt>
                <c:pt idx="550">
                  <c:v>44308</c:v>
                </c:pt>
                <c:pt idx="551">
                  <c:v>44309</c:v>
                </c:pt>
                <c:pt idx="552">
                  <c:v>44312</c:v>
                </c:pt>
                <c:pt idx="553">
                  <c:v>44313</c:v>
                </c:pt>
                <c:pt idx="554">
                  <c:v>44314</c:v>
                </c:pt>
                <c:pt idx="555">
                  <c:v>44315</c:v>
                </c:pt>
                <c:pt idx="556">
                  <c:v>44316</c:v>
                </c:pt>
                <c:pt idx="557">
                  <c:v>44319</c:v>
                </c:pt>
                <c:pt idx="558">
                  <c:v>44320</c:v>
                </c:pt>
                <c:pt idx="559">
                  <c:v>44321</c:v>
                </c:pt>
                <c:pt idx="560">
                  <c:v>44322</c:v>
                </c:pt>
                <c:pt idx="561">
                  <c:v>44323</c:v>
                </c:pt>
                <c:pt idx="562">
                  <c:v>44326</c:v>
                </c:pt>
                <c:pt idx="563">
                  <c:v>44327</c:v>
                </c:pt>
                <c:pt idx="564">
                  <c:v>44328</c:v>
                </c:pt>
                <c:pt idx="565">
                  <c:v>44329</c:v>
                </c:pt>
                <c:pt idx="566">
                  <c:v>44330</c:v>
                </c:pt>
                <c:pt idx="567">
                  <c:v>44333</c:v>
                </c:pt>
                <c:pt idx="568">
                  <c:v>44334</c:v>
                </c:pt>
                <c:pt idx="569">
                  <c:v>44335</c:v>
                </c:pt>
                <c:pt idx="570">
                  <c:v>44336</c:v>
                </c:pt>
                <c:pt idx="571">
                  <c:v>44337</c:v>
                </c:pt>
                <c:pt idx="572">
                  <c:v>44340</c:v>
                </c:pt>
                <c:pt idx="573">
                  <c:v>44341</c:v>
                </c:pt>
                <c:pt idx="574">
                  <c:v>44342</c:v>
                </c:pt>
                <c:pt idx="575">
                  <c:v>44343</c:v>
                </c:pt>
                <c:pt idx="576">
                  <c:v>44344</c:v>
                </c:pt>
                <c:pt idx="577">
                  <c:v>44347</c:v>
                </c:pt>
                <c:pt idx="578">
                  <c:v>44348</c:v>
                </c:pt>
                <c:pt idx="579">
                  <c:v>44349</c:v>
                </c:pt>
                <c:pt idx="580">
                  <c:v>44350</c:v>
                </c:pt>
                <c:pt idx="581">
                  <c:v>44351</c:v>
                </c:pt>
                <c:pt idx="582">
                  <c:v>44354</c:v>
                </c:pt>
                <c:pt idx="583">
                  <c:v>44355</c:v>
                </c:pt>
                <c:pt idx="584">
                  <c:v>44356</c:v>
                </c:pt>
                <c:pt idx="585">
                  <c:v>44357</c:v>
                </c:pt>
                <c:pt idx="586">
                  <c:v>44358</c:v>
                </c:pt>
                <c:pt idx="587">
                  <c:v>44361</c:v>
                </c:pt>
                <c:pt idx="588">
                  <c:v>44362</c:v>
                </c:pt>
                <c:pt idx="589">
                  <c:v>44363</c:v>
                </c:pt>
                <c:pt idx="590">
                  <c:v>44364</c:v>
                </c:pt>
                <c:pt idx="591">
                  <c:v>44365</c:v>
                </c:pt>
                <c:pt idx="592">
                  <c:v>44368</c:v>
                </c:pt>
                <c:pt idx="593">
                  <c:v>44369</c:v>
                </c:pt>
                <c:pt idx="594">
                  <c:v>44370</c:v>
                </c:pt>
                <c:pt idx="595">
                  <c:v>44371</c:v>
                </c:pt>
                <c:pt idx="596">
                  <c:v>44372</c:v>
                </c:pt>
                <c:pt idx="597">
                  <c:v>44375</c:v>
                </c:pt>
                <c:pt idx="598">
                  <c:v>44376</c:v>
                </c:pt>
                <c:pt idx="599">
                  <c:v>44377</c:v>
                </c:pt>
                <c:pt idx="600">
                  <c:v>44378</c:v>
                </c:pt>
                <c:pt idx="601">
                  <c:v>44379</c:v>
                </c:pt>
                <c:pt idx="602">
                  <c:v>44382</c:v>
                </c:pt>
                <c:pt idx="603">
                  <c:v>44383</c:v>
                </c:pt>
                <c:pt idx="604">
                  <c:v>44384</c:v>
                </c:pt>
                <c:pt idx="605">
                  <c:v>44385</c:v>
                </c:pt>
                <c:pt idx="606">
                  <c:v>44386</c:v>
                </c:pt>
                <c:pt idx="607">
                  <c:v>44389</c:v>
                </c:pt>
                <c:pt idx="608">
                  <c:v>44390</c:v>
                </c:pt>
                <c:pt idx="609">
                  <c:v>44391</c:v>
                </c:pt>
                <c:pt idx="610">
                  <c:v>44392</c:v>
                </c:pt>
                <c:pt idx="611">
                  <c:v>44393</c:v>
                </c:pt>
                <c:pt idx="612">
                  <c:v>44396</c:v>
                </c:pt>
                <c:pt idx="613">
                  <c:v>44397</c:v>
                </c:pt>
                <c:pt idx="614">
                  <c:v>44398</c:v>
                </c:pt>
                <c:pt idx="615">
                  <c:v>44399</c:v>
                </c:pt>
                <c:pt idx="616">
                  <c:v>44400</c:v>
                </c:pt>
                <c:pt idx="617">
                  <c:v>44403</c:v>
                </c:pt>
                <c:pt idx="618">
                  <c:v>44404</c:v>
                </c:pt>
                <c:pt idx="619">
                  <c:v>44405</c:v>
                </c:pt>
                <c:pt idx="620">
                  <c:v>44406</c:v>
                </c:pt>
                <c:pt idx="621">
                  <c:v>44407</c:v>
                </c:pt>
                <c:pt idx="622">
                  <c:v>44410</c:v>
                </c:pt>
                <c:pt idx="623">
                  <c:v>44411</c:v>
                </c:pt>
                <c:pt idx="624">
                  <c:v>44412</c:v>
                </c:pt>
                <c:pt idx="625">
                  <c:v>44413</c:v>
                </c:pt>
                <c:pt idx="626">
                  <c:v>44414</c:v>
                </c:pt>
                <c:pt idx="627">
                  <c:v>44417</c:v>
                </c:pt>
                <c:pt idx="628">
                  <c:v>44418</c:v>
                </c:pt>
                <c:pt idx="629">
                  <c:v>44419</c:v>
                </c:pt>
                <c:pt idx="630">
                  <c:v>44420</c:v>
                </c:pt>
                <c:pt idx="631">
                  <c:v>44421</c:v>
                </c:pt>
                <c:pt idx="632">
                  <c:v>44424</c:v>
                </c:pt>
                <c:pt idx="633">
                  <c:v>44425</c:v>
                </c:pt>
                <c:pt idx="634">
                  <c:v>44426</c:v>
                </c:pt>
                <c:pt idx="635">
                  <c:v>44427</c:v>
                </c:pt>
                <c:pt idx="636">
                  <c:v>44428</c:v>
                </c:pt>
                <c:pt idx="637">
                  <c:v>44431</c:v>
                </c:pt>
                <c:pt idx="638">
                  <c:v>44432</c:v>
                </c:pt>
                <c:pt idx="639">
                  <c:v>44433</c:v>
                </c:pt>
                <c:pt idx="640">
                  <c:v>44434</c:v>
                </c:pt>
                <c:pt idx="641">
                  <c:v>44435</c:v>
                </c:pt>
                <c:pt idx="642">
                  <c:v>44438</c:v>
                </c:pt>
                <c:pt idx="643">
                  <c:v>44439</c:v>
                </c:pt>
                <c:pt idx="644">
                  <c:v>44440</c:v>
                </c:pt>
                <c:pt idx="645">
                  <c:v>44441</c:v>
                </c:pt>
                <c:pt idx="646">
                  <c:v>44442</c:v>
                </c:pt>
                <c:pt idx="647">
                  <c:v>44445</c:v>
                </c:pt>
                <c:pt idx="648">
                  <c:v>44446</c:v>
                </c:pt>
                <c:pt idx="649">
                  <c:v>44447</c:v>
                </c:pt>
                <c:pt idx="650">
                  <c:v>44448</c:v>
                </c:pt>
                <c:pt idx="651">
                  <c:v>44449</c:v>
                </c:pt>
                <c:pt idx="652">
                  <c:v>44452</c:v>
                </c:pt>
                <c:pt idx="653">
                  <c:v>44453</c:v>
                </c:pt>
                <c:pt idx="654">
                  <c:v>44454</c:v>
                </c:pt>
                <c:pt idx="655">
                  <c:v>44455</c:v>
                </c:pt>
                <c:pt idx="656">
                  <c:v>44456</c:v>
                </c:pt>
                <c:pt idx="657">
                  <c:v>44459</c:v>
                </c:pt>
                <c:pt idx="658">
                  <c:v>44460</c:v>
                </c:pt>
                <c:pt idx="659">
                  <c:v>44461</c:v>
                </c:pt>
                <c:pt idx="660">
                  <c:v>44462</c:v>
                </c:pt>
                <c:pt idx="661">
                  <c:v>44463</c:v>
                </c:pt>
                <c:pt idx="662">
                  <c:v>44466</c:v>
                </c:pt>
                <c:pt idx="663">
                  <c:v>44467</c:v>
                </c:pt>
                <c:pt idx="664">
                  <c:v>44468</c:v>
                </c:pt>
                <c:pt idx="665">
                  <c:v>44469</c:v>
                </c:pt>
                <c:pt idx="666">
                  <c:v>44470</c:v>
                </c:pt>
                <c:pt idx="667">
                  <c:v>44473</c:v>
                </c:pt>
                <c:pt idx="668">
                  <c:v>44474</c:v>
                </c:pt>
                <c:pt idx="669">
                  <c:v>44475</c:v>
                </c:pt>
                <c:pt idx="670">
                  <c:v>44476</c:v>
                </c:pt>
                <c:pt idx="671">
                  <c:v>44477</c:v>
                </c:pt>
                <c:pt idx="672">
                  <c:v>44480</c:v>
                </c:pt>
                <c:pt idx="673">
                  <c:v>44481</c:v>
                </c:pt>
                <c:pt idx="674">
                  <c:v>44482</c:v>
                </c:pt>
                <c:pt idx="675">
                  <c:v>44483</c:v>
                </c:pt>
                <c:pt idx="676">
                  <c:v>44484</c:v>
                </c:pt>
                <c:pt idx="677">
                  <c:v>44487</c:v>
                </c:pt>
                <c:pt idx="678">
                  <c:v>44488</c:v>
                </c:pt>
                <c:pt idx="679">
                  <c:v>44489</c:v>
                </c:pt>
                <c:pt idx="680">
                  <c:v>44490</c:v>
                </c:pt>
                <c:pt idx="681">
                  <c:v>44491</c:v>
                </c:pt>
                <c:pt idx="682">
                  <c:v>44494</c:v>
                </c:pt>
                <c:pt idx="683">
                  <c:v>44495</c:v>
                </c:pt>
                <c:pt idx="684">
                  <c:v>44496</c:v>
                </c:pt>
                <c:pt idx="685">
                  <c:v>44497</c:v>
                </c:pt>
                <c:pt idx="686">
                  <c:v>44498</c:v>
                </c:pt>
                <c:pt idx="687">
                  <c:v>44501</c:v>
                </c:pt>
                <c:pt idx="688">
                  <c:v>44502</c:v>
                </c:pt>
                <c:pt idx="689">
                  <c:v>44503</c:v>
                </c:pt>
                <c:pt idx="690">
                  <c:v>44504</c:v>
                </c:pt>
                <c:pt idx="691">
                  <c:v>44505</c:v>
                </c:pt>
                <c:pt idx="692">
                  <c:v>44508</c:v>
                </c:pt>
                <c:pt idx="693">
                  <c:v>44509</c:v>
                </c:pt>
                <c:pt idx="694">
                  <c:v>44510</c:v>
                </c:pt>
                <c:pt idx="695">
                  <c:v>44511</c:v>
                </c:pt>
                <c:pt idx="696">
                  <c:v>44512</c:v>
                </c:pt>
                <c:pt idx="697">
                  <c:v>44515</c:v>
                </c:pt>
                <c:pt idx="698">
                  <c:v>44516</c:v>
                </c:pt>
                <c:pt idx="699">
                  <c:v>44517</c:v>
                </c:pt>
                <c:pt idx="700">
                  <c:v>44518</c:v>
                </c:pt>
                <c:pt idx="701">
                  <c:v>44519</c:v>
                </c:pt>
                <c:pt idx="702">
                  <c:v>44522</c:v>
                </c:pt>
                <c:pt idx="703">
                  <c:v>44523</c:v>
                </c:pt>
                <c:pt idx="704">
                  <c:v>44524</c:v>
                </c:pt>
                <c:pt idx="705">
                  <c:v>44525</c:v>
                </c:pt>
                <c:pt idx="706">
                  <c:v>44526</c:v>
                </c:pt>
                <c:pt idx="707">
                  <c:v>44529</c:v>
                </c:pt>
                <c:pt idx="708">
                  <c:v>44530</c:v>
                </c:pt>
                <c:pt idx="709">
                  <c:v>44531</c:v>
                </c:pt>
                <c:pt idx="710">
                  <c:v>44532</c:v>
                </c:pt>
                <c:pt idx="711">
                  <c:v>44533</c:v>
                </c:pt>
                <c:pt idx="712">
                  <c:v>44536</c:v>
                </c:pt>
                <c:pt idx="713">
                  <c:v>44537</c:v>
                </c:pt>
                <c:pt idx="714">
                  <c:v>44538</c:v>
                </c:pt>
                <c:pt idx="715">
                  <c:v>44539</c:v>
                </c:pt>
                <c:pt idx="716">
                  <c:v>44540</c:v>
                </c:pt>
                <c:pt idx="717">
                  <c:v>44543</c:v>
                </c:pt>
                <c:pt idx="718">
                  <c:v>44544</c:v>
                </c:pt>
                <c:pt idx="719">
                  <c:v>44545</c:v>
                </c:pt>
                <c:pt idx="720">
                  <c:v>44546</c:v>
                </c:pt>
                <c:pt idx="721">
                  <c:v>44547</c:v>
                </c:pt>
                <c:pt idx="722">
                  <c:v>44550</c:v>
                </c:pt>
                <c:pt idx="723">
                  <c:v>44551</c:v>
                </c:pt>
                <c:pt idx="724">
                  <c:v>44552</c:v>
                </c:pt>
                <c:pt idx="725">
                  <c:v>44553</c:v>
                </c:pt>
                <c:pt idx="726">
                  <c:v>44554</c:v>
                </c:pt>
                <c:pt idx="727">
                  <c:v>44557</c:v>
                </c:pt>
                <c:pt idx="728">
                  <c:v>44558</c:v>
                </c:pt>
                <c:pt idx="729">
                  <c:v>44559</c:v>
                </c:pt>
                <c:pt idx="730">
                  <c:v>44560</c:v>
                </c:pt>
                <c:pt idx="731">
                  <c:v>44561</c:v>
                </c:pt>
                <c:pt idx="732">
                  <c:v>44564</c:v>
                </c:pt>
                <c:pt idx="733">
                  <c:v>44565</c:v>
                </c:pt>
                <c:pt idx="734">
                  <c:v>44566</c:v>
                </c:pt>
                <c:pt idx="735">
                  <c:v>44567</c:v>
                </c:pt>
                <c:pt idx="736">
                  <c:v>44568</c:v>
                </c:pt>
                <c:pt idx="737">
                  <c:v>44571</c:v>
                </c:pt>
                <c:pt idx="738">
                  <c:v>44572</c:v>
                </c:pt>
                <c:pt idx="739">
                  <c:v>44573</c:v>
                </c:pt>
                <c:pt idx="740">
                  <c:v>44574</c:v>
                </c:pt>
                <c:pt idx="741">
                  <c:v>44575</c:v>
                </c:pt>
                <c:pt idx="742">
                  <c:v>44578</c:v>
                </c:pt>
                <c:pt idx="743">
                  <c:v>44579</c:v>
                </c:pt>
                <c:pt idx="744">
                  <c:v>44580</c:v>
                </c:pt>
                <c:pt idx="745">
                  <c:v>44581</c:v>
                </c:pt>
                <c:pt idx="746">
                  <c:v>44582</c:v>
                </c:pt>
                <c:pt idx="747">
                  <c:v>44585</c:v>
                </c:pt>
                <c:pt idx="748">
                  <c:v>44586</c:v>
                </c:pt>
                <c:pt idx="749">
                  <c:v>44587</c:v>
                </c:pt>
                <c:pt idx="750">
                  <c:v>44588</c:v>
                </c:pt>
                <c:pt idx="751">
                  <c:v>44589</c:v>
                </c:pt>
                <c:pt idx="752">
                  <c:v>44592</c:v>
                </c:pt>
                <c:pt idx="753">
                  <c:v>44593</c:v>
                </c:pt>
                <c:pt idx="754">
                  <c:v>44594</c:v>
                </c:pt>
                <c:pt idx="755">
                  <c:v>44595</c:v>
                </c:pt>
                <c:pt idx="756">
                  <c:v>44596</c:v>
                </c:pt>
                <c:pt idx="757">
                  <c:v>44599</c:v>
                </c:pt>
                <c:pt idx="758">
                  <c:v>44600</c:v>
                </c:pt>
                <c:pt idx="759">
                  <c:v>44601</c:v>
                </c:pt>
                <c:pt idx="760">
                  <c:v>44602</c:v>
                </c:pt>
                <c:pt idx="761">
                  <c:v>44603</c:v>
                </c:pt>
                <c:pt idx="762">
                  <c:v>44606</c:v>
                </c:pt>
                <c:pt idx="763">
                  <c:v>44607</c:v>
                </c:pt>
                <c:pt idx="764">
                  <c:v>44608</c:v>
                </c:pt>
                <c:pt idx="765">
                  <c:v>44609</c:v>
                </c:pt>
                <c:pt idx="766">
                  <c:v>44610</c:v>
                </c:pt>
                <c:pt idx="767">
                  <c:v>44613</c:v>
                </c:pt>
                <c:pt idx="768">
                  <c:v>44614</c:v>
                </c:pt>
                <c:pt idx="769">
                  <c:v>44615</c:v>
                </c:pt>
                <c:pt idx="770">
                  <c:v>44616</c:v>
                </c:pt>
                <c:pt idx="771">
                  <c:v>44617</c:v>
                </c:pt>
                <c:pt idx="772">
                  <c:v>44620</c:v>
                </c:pt>
                <c:pt idx="773">
                  <c:v>44621</c:v>
                </c:pt>
                <c:pt idx="774">
                  <c:v>44622</c:v>
                </c:pt>
                <c:pt idx="775">
                  <c:v>44623</c:v>
                </c:pt>
                <c:pt idx="776">
                  <c:v>44624</c:v>
                </c:pt>
                <c:pt idx="777">
                  <c:v>44627</c:v>
                </c:pt>
                <c:pt idx="778">
                  <c:v>44628</c:v>
                </c:pt>
                <c:pt idx="779">
                  <c:v>44629</c:v>
                </c:pt>
                <c:pt idx="780">
                  <c:v>44630</c:v>
                </c:pt>
                <c:pt idx="781">
                  <c:v>44631</c:v>
                </c:pt>
                <c:pt idx="782">
                  <c:v>44634</c:v>
                </c:pt>
                <c:pt idx="783">
                  <c:v>44635</c:v>
                </c:pt>
                <c:pt idx="784">
                  <c:v>44636</c:v>
                </c:pt>
                <c:pt idx="785">
                  <c:v>44637</c:v>
                </c:pt>
                <c:pt idx="786">
                  <c:v>44638</c:v>
                </c:pt>
                <c:pt idx="787">
                  <c:v>44641</c:v>
                </c:pt>
                <c:pt idx="788">
                  <c:v>44642</c:v>
                </c:pt>
                <c:pt idx="789">
                  <c:v>44643</c:v>
                </c:pt>
                <c:pt idx="790">
                  <c:v>44644</c:v>
                </c:pt>
                <c:pt idx="791">
                  <c:v>44645</c:v>
                </c:pt>
                <c:pt idx="792">
                  <c:v>44648</c:v>
                </c:pt>
                <c:pt idx="793">
                  <c:v>44649</c:v>
                </c:pt>
                <c:pt idx="794">
                  <c:v>44650</c:v>
                </c:pt>
                <c:pt idx="795">
                  <c:v>44651</c:v>
                </c:pt>
                <c:pt idx="796">
                  <c:v>44652</c:v>
                </c:pt>
                <c:pt idx="797">
                  <c:v>44655</c:v>
                </c:pt>
                <c:pt idx="798">
                  <c:v>44656</c:v>
                </c:pt>
                <c:pt idx="799">
                  <c:v>44657</c:v>
                </c:pt>
                <c:pt idx="800">
                  <c:v>44658</c:v>
                </c:pt>
                <c:pt idx="801">
                  <c:v>44659</c:v>
                </c:pt>
                <c:pt idx="802">
                  <c:v>44662</c:v>
                </c:pt>
                <c:pt idx="803">
                  <c:v>44663</c:v>
                </c:pt>
                <c:pt idx="804">
                  <c:v>44664</c:v>
                </c:pt>
                <c:pt idx="805">
                  <c:v>44665</c:v>
                </c:pt>
                <c:pt idx="806">
                  <c:v>44666</c:v>
                </c:pt>
                <c:pt idx="807">
                  <c:v>44669</c:v>
                </c:pt>
                <c:pt idx="808">
                  <c:v>44670</c:v>
                </c:pt>
                <c:pt idx="809">
                  <c:v>44671</c:v>
                </c:pt>
                <c:pt idx="810">
                  <c:v>44672</c:v>
                </c:pt>
                <c:pt idx="811">
                  <c:v>44673</c:v>
                </c:pt>
                <c:pt idx="812">
                  <c:v>44676</c:v>
                </c:pt>
                <c:pt idx="813">
                  <c:v>44677</c:v>
                </c:pt>
                <c:pt idx="814">
                  <c:v>44678</c:v>
                </c:pt>
                <c:pt idx="815">
                  <c:v>44679</c:v>
                </c:pt>
                <c:pt idx="816">
                  <c:v>44680</c:v>
                </c:pt>
                <c:pt idx="817">
                  <c:v>44683</c:v>
                </c:pt>
                <c:pt idx="818">
                  <c:v>44684</c:v>
                </c:pt>
                <c:pt idx="819">
                  <c:v>44685</c:v>
                </c:pt>
                <c:pt idx="820">
                  <c:v>44686</c:v>
                </c:pt>
                <c:pt idx="821">
                  <c:v>44687</c:v>
                </c:pt>
                <c:pt idx="822">
                  <c:v>44690</c:v>
                </c:pt>
                <c:pt idx="823">
                  <c:v>44691</c:v>
                </c:pt>
                <c:pt idx="824">
                  <c:v>44692</c:v>
                </c:pt>
                <c:pt idx="825">
                  <c:v>44693</c:v>
                </c:pt>
                <c:pt idx="826">
                  <c:v>44694</c:v>
                </c:pt>
                <c:pt idx="827">
                  <c:v>44697</c:v>
                </c:pt>
                <c:pt idx="828">
                  <c:v>44698</c:v>
                </c:pt>
                <c:pt idx="829">
                  <c:v>44699</c:v>
                </c:pt>
                <c:pt idx="830">
                  <c:v>44700</c:v>
                </c:pt>
                <c:pt idx="831">
                  <c:v>44701</c:v>
                </c:pt>
                <c:pt idx="832">
                  <c:v>44704</c:v>
                </c:pt>
                <c:pt idx="833">
                  <c:v>44705</c:v>
                </c:pt>
                <c:pt idx="834">
                  <c:v>44706</c:v>
                </c:pt>
                <c:pt idx="835">
                  <c:v>44707</c:v>
                </c:pt>
                <c:pt idx="836">
                  <c:v>44708</c:v>
                </c:pt>
                <c:pt idx="837">
                  <c:v>44711</c:v>
                </c:pt>
                <c:pt idx="838">
                  <c:v>44712</c:v>
                </c:pt>
                <c:pt idx="839">
                  <c:v>44713</c:v>
                </c:pt>
                <c:pt idx="840">
                  <c:v>44718</c:v>
                </c:pt>
                <c:pt idx="841">
                  <c:v>44719</c:v>
                </c:pt>
                <c:pt idx="842">
                  <c:v>44720</c:v>
                </c:pt>
                <c:pt idx="843">
                  <c:v>44721</c:v>
                </c:pt>
                <c:pt idx="844">
                  <c:v>44722</c:v>
                </c:pt>
                <c:pt idx="845">
                  <c:v>44725</c:v>
                </c:pt>
                <c:pt idx="846">
                  <c:v>44726</c:v>
                </c:pt>
                <c:pt idx="847">
                  <c:v>44727</c:v>
                </c:pt>
                <c:pt idx="848">
                  <c:v>44728</c:v>
                </c:pt>
                <c:pt idx="849">
                  <c:v>44729</c:v>
                </c:pt>
                <c:pt idx="850">
                  <c:v>44732</c:v>
                </c:pt>
                <c:pt idx="851">
                  <c:v>44733</c:v>
                </c:pt>
                <c:pt idx="852">
                  <c:v>44734</c:v>
                </c:pt>
                <c:pt idx="853">
                  <c:v>44735</c:v>
                </c:pt>
                <c:pt idx="854">
                  <c:v>44736</c:v>
                </c:pt>
                <c:pt idx="855">
                  <c:v>44739</c:v>
                </c:pt>
                <c:pt idx="856">
                  <c:v>44740</c:v>
                </c:pt>
                <c:pt idx="857">
                  <c:v>44741</c:v>
                </c:pt>
                <c:pt idx="858">
                  <c:v>44742</c:v>
                </c:pt>
                <c:pt idx="859">
                  <c:v>44743</c:v>
                </c:pt>
                <c:pt idx="860">
                  <c:v>44746</c:v>
                </c:pt>
                <c:pt idx="861">
                  <c:v>44747</c:v>
                </c:pt>
                <c:pt idx="862">
                  <c:v>44748</c:v>
                </c:pt>
                <c:pt idx="863">
                  <c:v>44749</c:v>
                </c:pt>
                <c:pt idx="864">
                  <c:v>44750</c:v>
                </c:pt>
                <c:pt idx="865">
                  <c:v>44753</c:v>
                </c:pt>
                <c:pt idx="866">
                  <c:v>44754</c:v>
                </c:pt>
                <c:pt idx="867">
                  <c:v>44755</c:v>
                </c:pt>
                <c:pt idx="868">
                  <c:v>44756</c:v>
                </c:pt>
                <c:pt idx="869">
                  <c:v>44757</c:v>
                </c:pt>
                <c:pt idx="870">
                  <c:v>44760</c:v>
                </c:pt>
                <c:pt idx="871">
                  <c:v>44761</c:v>
                </c:pt>
                <c:pt idx="872">
                  <c:v>44762</c:v>
                </c:pt>
                <c:pt idx="873">
                  <c:v>44763</c:v>
                </c:pt>
                <c:pt idx="874">
                  <c:v>44764</c:v>
                </c:pt>
                <c:pt idx="875">
                  <c:v>44767</c:v>
                </c:pt>
                <c:pt idx="876">
                  <c:v>44768</c:v>
                </c:pt>
                <c:pt idx="877">
                  <c:v>44769</c:v>
                </c:pt>
                <c:pt idx="878">
                  <c:v>44770</c:v>
                </c:pt>
                <c:pt idx="879">
                  <c:v>44771</c:v>
                </c:pt>
                <c:pt idx="880">
                  <c:v>44774</c:v>
                </c:pt>
                <c:pt idx="881">
                  <c:v>44775</c:v>
                </c:pt>
                <c:pt idx="882">
                  <c:v>44776</c:v>
                </c:pt>
                <c:pt idx="883">
                  <c:v>44777</c:v>
                </c:pt>
                <c:pt idx="884">
                  <c:v>44778</c:v>
                </c:pt>
                <c:pt idx="885">
                  <c:v>44781</c:v>
                </c:pt>
                <c:pt idx="886">
                  <c:v>44782</c:v>
                </c:pt>
                <c:pt idx="887">
                  <c:v>44783</c:v>
                </c:pt>
                <c:pt idx="888">
                  <c:v>44784</c:v>
                </c:pt>
                <c:pt idx="889">
                  <c:v>44785</c:v>
                </c:pt>
                <c:pt idx="890">
                  <c:v>44788</c:v>
                </c:pt>
                <c:pt idx="891">
                  <c:v>44789</c:v>
                </c:pt>
                <c:pt idx="892">
                  <c:v>44790</c:v>
                </c:pt>
                <c:pt idx="893">
                  <c:v>44791</c:v>
                </c:pt>
                <c:pt idx="894">
                  <c:v>44792</c:v>
                </c:pt>
                <c:pt idx="895">
                  <c:v>44795</c:v>
                </c:pt>
                <c:pt idx="896">
                  <c:v>44796</c:v>
                </c:pt>
                <c:pt idx="897">
                  <c:v>44797</c:v>
                </c:pt>
                <c:pt idx="898">
                  <c:v>44798</c:v>
                </c:pt>
                <c:pt idx="899">
                  <c:v>44799</c:v>
                </c:pt>
                <c:pt idx="900">
                  <c:v>44802</c:v>
                </c:pt>
                <c:pt idx="901">
                  <c:v>44803</c:v>
                </c:pt>
                <c:pt idx="902">
                  <c:v>44804</c:v>
                </c:pt>
                <c:pt idx="903">
                  <c:v>44805</c:v>
                </c:pt>
                <c:pt idx="904">
                  <c:v>44806</c:v>
                </c:pt>
                <c:pt idx="905">
                  <c:v>44809</c:v>
                </c:pt>
                <c:pt idx="906">
                  <c:v>44810</c:v>
                </c:pt>
                <c:pt idx="907">
                  <c:v>44811</c:v>
                </c:pt>
                <c:pt idx="908">
                  <c:v>44812</c:v>
                </c:pt>
                <c:pt idx="909">
                  <c:v>44813</c:v>
                </c:pt>
                <c:pt idx="910">
                  <c:v>44816</c:v>
                </c:pt>
                <c:pt idx="911">
                  <c:v>44817</c:v>
                </c:pt>
                <c:pt idx="912">
                  <c:v>44818</c:v>
                </c:pt>
                <c:pt idx="913">
                  <c:v>44819</c:v>
                </c:pt>
                <c:pt idx="914">
                  <c:v>44820</c:v>
                </c:pt>
                <c:pt idx="915">
                  <c:v>44823</c:v>
                </c:pt>
                <c:pt idx="916">
                  <c:v>44824</c:v>
                </c:pt>
                <c:pt idx="917">
                  <c:v>44825</c:v>
                </c:pt>
                <c:pt idx="918">
                  <c:v>44826</c:v>
                </c:pt>
                <c:pt idx="919">
                  <c:v>44827</c:v>
                </c:pt>
                <c:pt idx="920">
                  <c:v>44830</c:v>
                </c:pt>
                <c:pt idx="921">
                  <c:v>44831</c:v>
                </c:pt>
                <c:pt idx="922">
                  <c:v>44832</c:v>
                </c:pt>
                <c:pt idx="923">
                  <c:v>44833</c:v>
                </c:pt>
                <c:pt idx="924">
                  <c:v>44834</c:v>
                </c:pt>
                <c:pt idx="925">
                  <c:v>44837</c:v>
                </c:pt>
                <c:pt idx="926">
                  <c:v>44838</c:v>
                </c:pt>
                <c:pt idx="927">
                  <c:v>44839</c:v>
                </c:pt>
                <c:pt idx="928">
                  <c:v>44840</c:v>
                </c:pt>
                <c:pt idx="929">
                  <c:v>44841</c:v>
                </c:pt>
                <c:pt idx="930">
                  <c:v>44844</c:v>
                </c:pt>
                <c:pt idx="931">
                  <c:v>44845</c:v>
                </c:pt>
                <c:pt idx="932">
                  <c:v>44846</c:v>
                </c:pt>
                <c:pt idx="933">
                  <c:v>44847</c:v>
                </c:pt>
                <c:pt idx="934">
                  <c:v>44848</c:v>
                </c:pt>
                <c:pt idx="935">
                  <c:v>44851</c:v>
                </c:pt>
                <c:pt idx="936">
                  <c:v>44852</c:v>
                </c:pt>
                <c:pt idx="937">
                  <c:v>44853</c:v>
                </c:pt>
                <c:pt idx="938">
                  <c:v>44854</c:v>
                </c:pt>
                <c:pt idx="939">
                  <c:v>44855</c:v>
                </c:pt>
                <c:pt idx="940">
                  <c:v>44858</c:v>
                </c:pt>
                <c:pt idx="941">
                  <c:v>44859</c:v>
                </c:pt>
                <c:pt idx="942">
                  <c:v>44860</c:v>
                </c:pt>
                <c:pt idx="943">
                  <c:v>44861</c:v>
                </c:pt>
                <c:pt idx="944">
                  <c:v>44862</c:v>
                </c:pt>
                <c:pt idx="945">
                  <c:v>44865</c:v>
                </c:pt>
                <c:pt idx="946">
                  <c:v>44866</c:v>
                </c:pt>
                <c:pt idx="947">
                  <c:v>44867</c:v>
                </c:pt>
                <c:pt idx="948">
                  <c:v>44868</c:v>
                </c:pt>
                <c:pt idx="949">
                  <c:v>44869</c:v>
                </c:pt>
                <c:pt idx="950">
                  <c:v>44872</c:v>
                </c:pt>
                <c:pt idx="951">
                  <c:v>44873</c:v>
                </c:pt>
                <c:pt idx="952">
                  <c:v>44874</c:v>
                </c:pt>
                <c:pt idx="953">
                  <c:v>44875</c:v>
                </c:pt>
                <c:pt idx="954">
                  <c:v>44876</c:v>
                </c:pt>
                <c:pt idx="955">
                  <c:v>44879</c:v>
                </c:pt>
                <c:pt idx="956">
                  <c:v>44880</c:v>
                </c:pt>
                <c:pt idx="957">
                  <c:v>44881</c:v>
                </c:pt>
                <c:pt idx="958">
                  <c:v>44882</c:v>
                </c:pt>
                <c:pt idx="959">
                  <c:v>44883</c:v>
                </c:pt>
                <c:pt idx="960">
                  <c:v>44886</c:v>
                </c:pt>
                <c:pt idx="961">
                  <c:v>44887</c:v>
                </c:pt>
                <c:pt idx="962">
                  <c:v>44888</c:v>
                </c:pt>
                <c:pt idx="963">
                  <c:v>44889</c:v>
                </c:pt>
                <c:pt idx="964">
                  <c:v>44890</c:v>
                </c:pt>
                <c:pt idx="965">
                  <c:v>44893</c:v>
                </c:pt>
                <c:pt idx="966">
                  <c:v>44894</c:v>
                </c:pt>
                <c:pt idx="967">
                  <c:v>44895</c:v>
                </c:pt>
                <c:pt idx="968">
                  <c:v>44896</c:v>
                </c:pt>
                <c:pt idx="969">
                  <c:v>44897</c:v>
                </c:pt>
                <c:pt idx="970">
                  <c:v>44900</c:v>
                </c:pt>
                <c:pt idx="971">
                  <c:v>44901</c:v>
                </c:pt>
                <c:pt idx="972">
                  <c:v>44902</c:v>
                </c:pt>
                <c:pt idx="973">
                  <c:v>44903</c:v>
                </c:pt>
                <c:pt idx="974">
                  <c:v>44904</c:v>
                </c:pt>
                <c:pt idx="975">
                  <c:v>44907</c:v>
                </c:pt>
                <c:pt idx="976">
                  <c:v>44908</c:v>
                </c:pt>
                <c:pt idx="977">
                  <c:v>44909</c:v>
                </c:pt>
                <c:pt idx="978">
                  <c:v>44910</c:v>
                </c:pt>
                <c:pt idx="979">
                  <c:v>44911</c:v>
                </c:pt>
                <c:pt idx="980">
                  <c:v>44914</c:v>
                </c:pt>
                <c:pt idx="981">
                  <c:v>44915</c:v>
                </c:pt>
                <c:pt idx="982">
                  <c:v>44916</c:v>
                </c:pt>
                <c:pt idx="983">
                  <c:v>44917</c:v>
                </c:pt>
                <c:pt idx="984">
                  <c:v>44918</c:v>
                </c:pt>
                <c:pt idx="985">
                  <c:v>44921</c:v>
                </c:pt>
                <c:pt idx="986">
                  <c:v>44922</c:v>
                </c:pt>
                <c:pt idx="987">
                  <c:v>44923</c:v>
                </c:pt>
                <c:pt idx="988">
                  <c:v>44924</c:v>
                </c:pt>
                <c:pt idx="989">
                  <c:v>44925</c:v>
                </c:pt>
                <c:pt idx="990">
                  <c:v>44928</c:v>
                </c:pt>
                <c:pt idx="991">
                  <c:v>44929</c:v>
                </c:pt>
                <c:pt idx="992">
                  <c:v>44930</c:v>
                </c:pt>
                <c:pt idx="993">
                  <c:v>44931</c:v>
                </c:pt>
                <c:pt idx="994">
                  <c:v>44932</c:v>
                </c:pt>
                <c:pt idx="995">
                  <c:v>44935</c:v>
                </c:pt>
                <c:pt idx="996">
                  <c:v>44936</c:v>
                </c:pt>
                <c:pt idx="997">
                  <c:v>44937</c:v>
                </c:pt>
                <c:pt idx="998">
                  <c:v>44938</c:v>
                </c:pt>
                <c:pt idx="999">
                  <c:v>44939</c:v>
                </c:pt>
                <c:pt idx="1000">
                  <c:v>44942</c:v>
                </c:pt>
                <c:pt idx="1001">
                  <c:v>44943</c:v>
                </c:pt>
                <c:pt idx="1002">
                  <c:v>44944</c:v>
                </c:pt>
                <c:pt idx="1003">
                  <c:v>44945</c:v>
                </c:pt>
                <c:pt idx="1004">
                  <c:v>44946</c:v>
                </c:pt>
                <c:pt idx="1005">
                  <c:v>44949</c:v>
                </c:pt>
                <c:pt idx="1006">
                  <c:v>44950</c:v>
                </c:pt>
                <c:pt idx="1007">
                  <c:v>44951</c:v>
                </c:pt>
                <c:pt idx="1008">
                  <c:v>44952</c:v>
                </c:pt>
                <c:pt idx="1009">
                  <c:v>44953</c:v>
                </c:pt>
                <c:pt idx="1010">
                  <c:v>44956</c:v>
                </c:pt>
                <c:pt idx="1011">
                  <c:v>44957</c:v>
                </c:pt>
                <c:pt idx="1012">
                  <c:v>44958</c:v>
                </c:pt>
                <c:pt idx="1013">
                  <c:v>44959</c:v>
                </c:pt>
                <c:pt idx="1014">
                  <c:v>44960</c:v>
                </c:pt>
                <c:pt idx="1015">
                  <c:v>44963</c:v>
                </c:pt>
                <c:pt idx="1016">
                  <c:v>44964</c:v>
                </c:pt>
                <c:pt idx="1017">
                  <c:v>44965</c:v>
                </c:pt>
                <c:pt idx="1018">
                  <c:v>44966</c:v>
                </c:pt>
                <c:pt idx="1019">
                  <c:v>44967</c:v>
                </c:pt>
                <c:pt idx="1020">
                  <c:v>44970</c:v>
                </c:pt>
                <c:pt idx="1021">
                  <c:v>44971</c:v>
                </c:pt>
                <c:pt idx="1022">
                  <c:v>44972</c:v>
                </c:pt>
                <c:pt idx="1023">
                  <c:v>44973</c:v>
                </c:pt>
                <c:pt idx="1024">
                  <c:v>44974</c:v>
                </c:pt>
                <c:pt idx="1025">
                  <c:v>44977</c:v>
                </c:pt>
                <c:pt idx="1026">
                  <c:v>44978</c:v>
                </c:pt>
                <c:pt idx="1027">
                  <c:v>44979</c:v>
                </c:pt>
                <c:pt idx="1028">
                  <c:v>44980</c:v>
                </c:pt>
                <c:pt idx="1029">
                  <c:v>44981</c:v>
                </c:pt>
                <c:pt idx="1030">
                  <c:v>44984</c:v>
                </c:pt>
                <c:pt idx="1031">
                  <c:v>44985</c:v>
                </c:pt>
                <c:pt idx="1032">
                  <c:v>44986</c:v>
                </c:pt>
                <c:pt idx="1033">
                  <c:v>44987</c:v>
                </c:pt>
                <c:pt idx="1034">
                  <c:v>44988</c:v>
                </c:pt>
                <c:pt idx="1035">
                  <c:v>44991</c:v>
                </c:pt>
                <c:pt idx="1036">
                  <c:v>44992</c:v>
                </c:pt>
                <c:pt idx="1037">
                  <c:v>44993</c:v>
                </c:pt>
                <c:pt idx="1038">
                  <c:v>44994</c:v>
                </c:pt>
                <c:pt idx="1039">
                  <c:v>44995</c:v>
                </c:pt>
                <c:pt idx="1040">
                  <c:v>44998</c:v>
                </c:pt>
                <c:pt idx="1041">
                  <c:v>44999</c:v>
                </c:pt>
                <c:pt idx="1042">
                  <c:v>45000</c:v>
                </c:pt>
                <c:pt idx="1043">
                  <c:v>45001</c:v>
                </c:pt>
                <c:pt idx="1044">
                  <c:v>45002</c:v>
                </c:pt>
                <c:pt idx="1045">
                  <c:v>45005</c:v>
                </c:pt>
                <c:pt idx="1046">
                  <c:v>45006</c:v>
                </c:pt>
                <c:pt idx="1047">
                  <c:v>45007</c:v>
                </c:pt>
                <c:pt idx="1048">
                  <c:v>45008</c:v>
                </c:pt>
                <c:pt idx="1049">
                  <c:v>45009</c:v>
                </c:pt>
                <c:pt idx="1050">
                  <c:v>45012</c:v>
                </c:pt>
                <c:pt idx="1051">
                  <c:v>45013</c:v>
                </c:pt>
                <c:pt idx="1052">
                  <c:v>45014</c:v>
                </c:pt>
                <c:pt idx="1053">
                  <c:v>45015</c:v>
                </c:pt>
                <c:pt idx="1054">
                  <c:v>45016</c:v>
                </c:pt>
                <c:pt idx="1055">
                  <c:v>45019</c:v>
                </c:pt>
                <c:pt idx="1056">
                  <c:v>45020</c:v>
                </c:pt>
                <c:pt idx="1057">
                  <c:v>45021</c:v>
                </c:pt>
                <c:pt idx="1058">
                  <c:v>45022</c:v>
                </c:pt>
                <c:pt idx="1059">
                  <c:v>45023</c:v>
                </c:pt>
                <c:pt idx="1060">
                  <c:v>45026</c:v>
                </c:pt>
                <c:pt idx="1061">
                  <c:v>45027</c:v>
                </c:pt>
                <c:pt idx="1062">
                  <c:v>45028</c:v>
                </c:pt>
                <c:pt idx="1063">
                  <c:v>45029</c:v>
                </c:pt>
                <c:pt idx="1064">
                  <c:v>45030</c:v>
                </c:pt>
                <c:pt idx="1065">
                  <c:v>45033</c:v>
                </c:pt>
                <c:pt idx="1066">
                  <c:v>45034</c:v>
                </c:pt>
                <c:pt idx="1067">
                  <c:v>45035</c:v>
                </c:pt>
                <c:pt idx="1068">
                  <c:v>45036</c:v>
                </c:pt>
                <c:pt idx="1069">
                  <c:v>45037</c:v>
                </c:pt>
                <c:pt idx="1070">
                  <c:v>45040</c:v>
                </c:pt>
                <c:pt idx="1071">
                  <c:v>45041</c:v>
                </c:pt>
                <c:pt idx="1072">
                  <c:v>45042</c:v>
                </c:pt>
                <c:pt idx="1073">
                  <c:v>45043</c:v>
                </c:pt>
                <c:pt idx="1074">
                  <c:v>45044</c:v>
                </c:pt>
                <c:pt idx="1075">
                  <c:v>45047</c:v>
                </c:pt>
                <c:pt idx="1076">
                  <c:v>45048</c:v>
                </c:pt>
                <c:pt idx="1077">
                  <c:v>45049</c:v>
                </c:pt>
                <c:pt idx="1078">
                  <c:v>45050</c:v>
                </c:pt>
                <c:pt idx="1079">
                  <c:v>45051</c:v>
                </c:pt>
                <c:pt idx="1080">
                  <c:v>45055</c:v>
                </c:pt>
                <c:pt idx="1081">
                  <c:v>45056</c:v>
                </c:pt>
                <c:pt idx="1082">
                  <c:v>45057</c:v>
                </c:pt>
                <c:pt idx="1083">
                  <c:v>45058</c:v>
                </c:pt>
                <c:pt idx="1084">
                  <c:v>45061</c:v>
                </c:pt>
                <c:pt idx="1085">
                  <c:v>45062</c:v>
                </c:pt>
                <c:pt idx="1086">
                  <c:v>45063</c:v>
                </c:pt>
                <c:pt idx="1087">
                  <c:v>45064</c:v>
                </c:pt>
                <c:pt idx="1088">
                  <c:v>45065</c:v>
                </c:pt>
                <c:pt idx="1089">
                  <c:v>45068</c:v>
                </c:pt>
                <c:pt idx="1090">
                  <c:v>45069</c:v>
                </c:pt>
                <c:pt idx="1091">
                  <c:v>45070</c:v>
                </c:pt>
                <c:pt idx="1092">
                  <c:v>45071</c:v>
                </c:pt>
                <c:pt idx="1093">
                  <c:v>45072</c:v>
                </c:pt>
                <c:pt idx="1094">
                  <c:v>45076</c:v>
                </c:pt>
                <c:pt idx="1095">
                  <c:v>45077</c:v>
                </c:pt>
                <c:pt idx="1096">
                  <c:v>45078</c:v>
                </c:pt>
                <c:pt idx="1097">
                  <c:v>45079</c:v>
                </c:pt>
                <c:pt idx="1098">
                  <c:v>45082</c:v>
                </c:pt>
                <c:pt idx="1099">
                  <c:v>45083</c:v>
                </c:pt>
                <c:pt idx="1100">
                  <c:v>45084</c:v>
                </c:pt>
                <c:pt idx="1101">
                  <c:v>45085</c:v>
                </c:pt>
                <c:pt idx="1102">
                  <c:v>45086</c:v>
                </c:pt>
                <c:pt idx="1103">
                  <c:v>45089</c:v>
                </c:pt>
                <c:pt idx="1104">
                  <c:v>45090</c:v>
                </c:pt>
                <c:pt idx="1105">
                  <c:v>45091</c:v>
                </c:pt>
                <c:pt idx="1106">
                  <c:v>45092</c:v>
                </c:pt>
                <c:pt idx="1107">
                  <c:v>45093</c:v>
                </c:pt>
                <c:pt idx="1108">
                  <c:v>45096</c:v>
                </c:pt>
                <c:pt idx="1109">
                  <c:v>45097</c:v>
                </c:pt>
                <c:pt idx="1110">
                  <c:v>45098</c:v>
                </c:pt>
                <c:pt idx="1111">
                  <c:v>45099</c:v>
                </c:pt>
                <c:pt idx="1112">
                  <c:v>45100</c:v>
                </c:pt>
                <c:pt idx="1113">
                  <c:v>45103</c:v>
                </c:pt>
                <c:pt idx="1114">
                  <c:v>45104</c:v>
                </c:pt>
                <c:pt idx="1115">
                  <c:v>45105</c:v>
                </c:pt>
                <c:pt idx="1116">
                  <c:v>45106</c:v>
                </c:pt>
                <c:pt idx="1117">
                  <c:v>45107</c:v>
                </c:pt>
                <c:pt idx="1118">
                  <c:v>45110</c:v>
                </c:pt>
                <c:pt idx="1119">
                  <c:v>45111</c:v>
                </c:pt>
                <c:pt idx="1120">
                  <c:v>45112</c:v>
                </c:pt>
                <c:pt idx="1121">
                  <c:v>45113</c:v>
                </c:pt>
                <c:pt idx="1122">
                  <c:v>45114</c:v>
                </c:pt>
                <c:pt idx="1123">
                  <c:v>45117</c:v>
                </c:pt>
                <c:pt idx="1124">
                  <c:v>45118</c:v>
                </c:pt>
                <c:pt idx="1125">
                  <c:v>45119</c:v>
                </c:pt>
                <c:pt idx="1126">
                  <c:v>45120</c:v>
                </c:pt>
                <c:pt idx="1127">
                  <c:v>45121</c:v>
                </c:pt>
                <c:pt idx="1128">
                  <c:v>45124</c:v>
                </c:pt>
                <c:pt idx="1129">
                  <c:v>45125</c:v>
                </c:pt>
                <c:pt idx="1130">
                  <c:v>45126</c:v>
                </c:pt>
                <c:pt idx="1131">
                  <c:v>45127</c:v>
                </c:pt>
                <c:pt idx="1132">
                  <c:v>45128</c:v>
                </c:pt>
                <c:pt idx="1133">
                  <c:v>45131</c:v>
                </c:pt>
                <c:pt idx="1134">
                  <c:v>45132</c:v>
                </c:pt>
                <c:pt idx="1135">
                  <c:v>45133</c:v>
                </c:pt>
                <c:pt idx="1136">
                  <c:v>45134</c:v>
                </c:pt>
                <c:pt idx="1137">
                  <c:v>45135</c:v>
                </c:pt>
                <c:pt idx="1138">
                  <c:v>45138</c:v>
                </c:pt>
                <c:pt idx="1139">
                  <c:v>45139</c:v>
                </c:pt>
                <c:pt idx="1140">
                  <c:v>45140</c:v>
                </c:pt>
                <c:pt idx="1141">
                  <c:v>45141</c:v>
                </c:pt>
                <c:pt idx="1142">
                  <c:v>45142</c:v>
                </c:pt>
                <c:pt idx="1143">
                  <c:v>45145</c:v>
                </c:pt>
                <c:pt idx="1144">
                  <c:v>45146</c:v>
                </c:pt>
                <c:pt idx="1145">
                  <c:v>45147</c:v>
                </c:pt>
                <c:pt idx="1146">
                  <c:v>45148</c:v>
                </c:pt>
                <c:pt idx="1147">
                  <c:v>45149</c:v>
                </c:pt>
                <c:pt idx="1148">
                  <c:v>45152</c:v>
                </c:pt>
                <c:pt idx="1149">
                  <c:v>45153</c:v>
                </c:pt>
                <c:pt idx="1150">
                  <c:v>45154</c:v>
                </c:pt>
                <c:pt idx="1151">
                  <c:v>45155</c:v>
                </c:pt>
                <c:pt idx="1152">
                  <c:v>45156</c:v>
                </c:pt>
                <c:pt idx="1153">
                  <c:v>45159</c:v>
                </c:pt>
                <c:pt idx="1154">
                  <c:v>45160</c:v>
                </c:pt>
                <c:pt idx="1155">
                  <c:v>45161</c:v>
                </c:pt>
                <c:pt idx="1156">
                  <c:v>45162</c:v>
                </c:pt>
                <c:pt idx="1157">
                  <c:v>45163</c:v>
                </c:pt>
                <c:pt idx="1158">
                  <c:v>45167</c:v>
                </c:pt>
                <c:pt idx="1159">
                  <c:v>45168</c:v>
                </c:pt>
                <c:pt idx="1160">
                  <c:v>45169</c:v>
                </c:pt>
                <c:pt idx="1161">
                  <c:v>45170</c:v>
                </c:pt>
                <c:pt idx="1162">
                  <c:v>45173</c:v>
                </c:pt>
                <c:pt idx="1163">
                  <c:v>45174</c:v>
                </c:pt>
                <c:pt idx="1164">
                  <c:v>45175</c:v>
                </c:pt>
                <c:pt idx="1165">
                  <c:v>45176</c:v>
                </c:pt>
                <c:pt idx="1166">
                  <c:v>45177</c:v>
                </c:pt>
                <c:pt idx="1167">
                  <c:v>45180</c:v>
                </c:pt>
                <c:pt idx="1168">
                  <c:v>45181</c:v>
                </c:pt>
                <c:pt idx="1169">
                  <c:v>45182</c:v>
                </c:pt>
                <c:pt idx="1170">
                  <c:v>45183</c:v>
                </c:pt>
                <c:pt idx="1171">
                  <c:v>45184</c:v>
                </c:pt>
                <c:pt idx="1172">
                  <c:v>45187</c:v>
                </c:pt>
                <c:pt idx="1173">
                  <c:v>45188</c:v>
                </c:pt>
                <c:pt idx="1174">
                  <c:v>45189</c:v>
                </c:pt>
                <c:pt idx="1175">
                  <c:v>45190</c:v>
                </c:pt>
                <c:pt idx="1176">
                  <c:v>45191</c:v>
                </c:pt>
                <c:pt idx="1177">
                  <c:v>45194</c:v>
                </c:pt>
                <c:pt idx="1178">
                  <c:v>45195</c:v>
                </c:pt>
                <c:pt idx="1179">
                  <c:v>45196</c:v>
                </c:pt>
                <c:pt idx="1180">
                  <c:v>45197</c:v>
                </c:pt>
                <c:pt idx="1181">
                  <c:v>45198</c:v>
                </c:pt>
                <c:pt idx="1182">
                  <c:v>45201</c:v>
                </c:pt>
                <c:pt idx="1183">
                  <c:v>45202</c:v>
                </c:pt>
                <c:pt idx="1184">
                  <c:v>45203</c:v>
                </c:pt>
                <c:pt idx="1185">
                  <c:v>45204</c:v>
                </c:pt>
                <c:pt idx="1186">
                  <c:v>45205</c:v>
                </c:pt>
                <c:pt idx="1187">
                  <c:v>45208</c:v>
                </c:pt>
                <c:pt idx="1188">
                  <c:v>45209</c:v>
                </c:pt>
                <c:pt idx="1189">
                  <c:v>45210</c:v>
                </c:pt>
                <c:pt idx="1190">
                  <c:v>45211</c:v>
                </c:pt>
                <c:pt idx="1191">
                  <c:v>45212</c:v>
                </c:pt>
                <c:pt idx="1192">
                  <c:v>45215</c:v>
                </c:pt>
                <c:pt idx="1193">
                  <c:v>45216</c:v>
                </c:pt>
                <c:pt idx="1194">
                  <c:v>45217</c:v>
                </c:pt>
                <c:pt idx="1195">
                  <c:v>45218</c:v>
                </c:pt>
                <c:pt idx="1196">
                  <c:v>45219</c:v>
                </c:pt>
                <c:pt idx="1197">
                  <c:v>45222</c:v>
                </c:pt>
                <c:pt idx="1198">
                  <c:v>45223</c:v>
                </c:pt>
                <c:pt idx="1199">
                  <c:v>45224</c:v>
                </c:pt>
                <c:pt idx="1200">
                  <c:v>45225</c:v>
                </c:pt>
                <c:pt idx="1201">
                  <c:v>45226</c:v>
                </c:pt>
                <c:pt idx="1202">
                  <c:v>45229</c:v>
                </c:pt>
                <c:pt idx="1203">
                  <c:v>45230</c:v>
                </c:pt>
                <c:pt idx="1204">
                  <c:v>45231</c:v>
                </c:pt>
                <c:pt idx="1205">
                  <c:v>45232</c:v>
                </c:pt>
                <c:pt idx="1206">
                  <c:v>45233</c:v>
                </c:pt>
                <c:pt idx="1207">
                  <c:v>45236</c:v>
                </c:pt>
                <c:pt idx="1208">
                  <c:v>45237</c:v>
                </c:pt>
                <c:pt idx="1209">
                  <c:v>45238</c:v>
                </c:pt>
                <c:pt idx="1210">
                  <c:v>45239</c:v>
                </c:pt>
                <c:pt idx="1211">
                  <c:v>45240</c:v>
                </c:pt>
                <c:pt idx="1212">
                  <c:v>45243</c:v>
                </c:pt>
                <c:pt idx="1213">
                  <c:v>45244</c:v>
                </c:pt>
                <c:pt idx="1214">
                  <c:v>45245</c:v>
                </c:pt>
                <c:pt idx="1215">
                  <c:v>45246</c:v>
                </c:pt>
                <c:pt idx="1216">
                  <c:v>45247</c:v>
                </c:pt>
                <c:pt idx="1217">
                  <c:v>45250</c:v>
                </c:pt>
                <c:pt idx="1218">
                  <c:v>45251</c:v>
                </c:pt>
                <c:pt idx="1219">
                  <c:v>45252</c:v>
                </c:pt>
                <c:pt idx="1220">
                  <c:v>45253</c:v>
                </c:pt>
                <c:pt idx="1221">
                  <c:v>45254</c:v>
                </c:pt>
                <c:pt idx="1222">
                  <c:v>45257</c:v>
                </c:pt>
                <c:pt idx="1223">
                  <c:v>45258</c:v>
                </c:pt>
                <c:pt idx="1224">
                  <c:v>45259</c:v>
                </c:pt>
                <c:pt idx="1225">
                  <c:v>45260</c:v>
                </c:pt>
                <c:pt idx="1226">
                  <c:v>45261</c:v>
                </c:pt>
                <c:pt idx="1227">
                  <c:v>45264</c:v>
                </c:pt>
                <c:pt idx="1228">
                  <c:v>45265</c:v>
                </c:pt>
                <c:pt idx="1229">
                  <c:v>45266</c:v>
                </c:pt>
                <c:pt idx="1230">
                  <c:v>45267</c:v>
                </c:pt>
                <c:pt idx="1231">
                  <c:v>45268</c:v>
                </c:pt>
                <c:pt idx="1232">
                  <c:v>45271</c:v>
                </c:pt>
                <c:pt idx="1233">
                  <c:v>45272</c:v>
                </c:pt>
                <c:pt idx="1234">
                  <c:v>45273</c:v>
                </c:pt>
                <c:pt idx="1235">
                  <c:v>45274</c:v>
                </c:pt>
                <c:pt idx="1236">
                  <c:v>45275</c:v>
                </c:pt>
                <c:pt idx="1237">
                  <c:v>45278</c:v>
                </c:pt>
                <c:pt idx="1238">
                  <c:v>45279</c:v>
                </c:pt>
                <c:pt idx="1239">
                  <c:v>45280</c:v>
                </c:pt>
                <c:pt idx="1240">
                  <c:v>45281</c:v>
                </c:pt>
                <c:pt idx="1241">
                  <c:v>45282</c:v>
                </c:pt>
                <c:pt idx="1242">
                  <c:v>45285</c:v>
                </c:pt>
                <c:pt idx="1243">
                  <c:v>45287</c:v>
                </c:pt>
                <c:pt idx="1244">
                  <c:v>45288</c:v>
                </c:pt>
                <c:pt idx="1245">
                  <c:v>45289</c:v>
                </c:pt>
                <c:pt idx="1246">
                  <c:v>45292</c:v>
                </c:pt>
                <c:pt idx="1247">
                  <c:v>45293</c:v>
                </c:pt>
                <c:pt idx="1248">
                  <c:v>45294</c:v>
                </c:pt>
                <c:pt idx="1249">
                  <c:v>45295</c:v>
                </c:pt>
                <c:pt idx="1250">
                  <c:v>45296</c:v>
                </c:pt>
                <c:pt idx="1251">
                  <c:v>45299</c:v>
                </c:pt>
                <c:pt idx="1252">
                  <c:v>45300</c:v>
                </c:pt>
                <c:pt idx="1253">
                  <c:v>45301</c:v>
                </c:pt>
                <c:pt idx="1254">
                  <c:v>45302</c:v>
                </c:pt>
                <c:pt idx="1255">
                  <c:v>45303</c:v>
                </c:pt>
                <c:pt idx="1256">
                  <c:v>45306</c:v>
                </c:pt>
                <c:pt idx="1257">
                  <c:v>45307</c:v>
                </c:pt>
                <c:pt idx="1258">
                  <c:v>45308</c:v>
                </c:pt>
                <c:pt idx="1259">
                  <c:v>45309</c:v>
                </c:pt>
                <c:pt idx="1260">
                  <c:v>45310</c:v>
                </c:pt>
                <c:pt idx="1261">
                  <c:v>45313</c:v>
                </c:pt>
                <c:pt idx="1262">
                  <c:v>45314</c:v>
                </c:pt>
                <c:pt idx="1263">
                  <c:v>45315</c:v>
                </c:pt>
                <c:pt idx="1264">
                  <c:v>45316</c:v>
                </c:pt>
                <c:pt idx="1265">
                  <c:v>45317</c:v>
                </c:pt>
                <c:pt idx="1266">
                  <c:v>45320</c:v>
                </c:pt>
                <c:pt idx="1267">
                  <c:v>45321</c:v>
                </c:pt>
                <c:pt idx="1268">
                  <c:v>45322</c:v>
                </c:pt>
                <c:pt idx="1269">
                  <c:v>45323</c:v>
                </c:pt>
                <c:pt idx="1270">
                  <c:v>45324</c:v>
                </c:pt>
                <c:pt idx="1271">
                  <c:v>45327</c:v>
                </c:pt>
                <c:pt idx="1272">
                  <c:v>45328</c:v>
                </c:pt>
                <c:pt idx="1273">
                  <c:v>45329</c:v>
                </c:pt>
                <c:pt idx="1274">
                  <c:v>45330</c:v>
                </c:pt>
                <c:pt idx="1275">
                  <c:v>45331</c:v>
                </c:pt>
                <c:pt idx="1276">
                  <c:v>45334</c:v>
                </c:pt>
                <c:pt idx="1277">
                  <c:v>45335</c:v>
                </c:pt>
                <c:pt idx="1278">
                  <c:v>45336</c:v>
                </c:pt>
                <c:pt idx="1279">
                  <c:v>45337</c:v>
                </c:pt>
                <c:pt idx="1280">
                  <c:v>45338</c:v>
                </c:pt>
                <c:pt idx="1281">
                  <c:v>45341</c:v>
                </c:pt>
                <c:pt idx="1282">
                  <c:v>45342</c:v>
                </c:pt>
                <c:pt idx="1283">
                  <c:v>45343</c:v>
                </c:pt>
                <c:pt idx="1284">
                  <c:v>45344</c:v>
                </c:pt>
                <c:pt idx="1285">
                  <c:v>45345</c:v>
                </c:pt>
                <c:pt idx="1286">
                  <c:v>45348</c:v>
                </c:pt>
                <c:pt idx="1287">
                  <c:v>45349</c:v>
                </c:pt>
                <c:pt idx="1288">
                  <c:v>45350</c:v>
                </c:pt>
                <c:pt idx="1289">
                  <c:v>45351</c:v>
                </c:pt>
                <c:pt idx="1290">
                  <c:v>45352</c:v>
                </c:pt>
                <c:pt idx="1291">
                  <c:v>45355</c:v>
                </c:pt>
                <c:pt idx="1292">
                  <c:v>45356</c:v>
                </c:pt>
                <c:pt idx="1293">
                  <c:v>45357</c:v>
                </c:pt>
                <c:pt idx="1294">
                  <c:v>45358</c:v>
                </c:pt>
                <c:pt idx="1295">
                  <c:v>45359</c:v>
                </c:pt>
                <c:pt idx="1296">
                  <c:v>45362</c:v>
                </c:pt>
                <c:pt idx="1297">
                  <c:v>45363</c:v>
                </c:pt>
                <c:pt idx="1298">
                  <c:v>45364</c:v>
                </c:pt>
                <c:pt idx="1299">
                  <c:v>45365</c:v>
                </c:pt>
                <c:pt idx="1300">
                  <c:v>45366</c:v>
                </c:pt>
                <c:pt idx="1301">
                  <c:v>45369</c:v>
                </c:pt>
                <c:pt idx="1302">
                  <c:v>45370</c:v>
                </c:pt>
                <c:pt idx="1303">
                  <c:v>45371</c:v>
                </c:pt>
                <c:pt idx="1304">
                  <c:v>45372</c:v>
                </c:pt>
                <c:pt idx="1305">
                  <c:v>45373</c:v>
                </c:pt>
                <c:pt idx="1306">
                  <c:v>45376</c:v>
                </c:pt>
                <c:pt idx="1307">
                  <c:v>45377</c:v>
                </c:pt>
                <c:pt idx="1308">
                  <c:v>45378</c:v>
                </c:pt>
                <c:pt idx="1309">
                  <c:v>45379</c:v>
                </c:pt>
                <c:pt idx="1310">
                  <c:v>45380</c:v>
                </c:pt>
                <c:pt idx="1311">
                  <c:v>45384</c:v>
                </c:pt>
                <c:pt idx="1312">
                  <c:v>45385</c:v>
                </c:pt>
                <c:pt idx="1313">
                  <c:v>45386</c:v>
                </c:pt>
                <c:pt idx="1314">
                  <c:v>45387</c:v>
                </c:pt>
                <c:pt idx="1315">
                  <c:v>45390</c:v>
                </c:pt>
                <c:pt idx="1316">
                  <c:v>45391</c:v>
                </c:pt>
                <c:pt idx="1317">
                  <c:v>45392</c:v>
                </c:pt>
                <c:pt idx="1318">
                  <c:v>45393</c:v>
                </c:pt>
                <c:pt idx="1319">
                  <c:v>45394</c:v>
                </c:pt>
                <c:pt idx="1320">
                  <c:v>45397</c:v>
                </c:pt>
                <c:pt idx="1321">
                  <c:v>45398</c:v>
                </c:pt>
                <c:pt idx="1322">
                  <c:v>45399</c:v>
                </c:pt>
                <c:pt idx="1323">
                  <c:v>45400</c:v>
                </c:pt>
                <c:pt idx="1324">
                  <c:v>45401</c:v>
                </c:pt>
                <c:pt idx="1325">
                  <c:v>45404</c:v>
                </c:pt>
                <c:pt idx="1326">
                  <c:v>45405</c:v>
                </c:pt>
                <c:pt idx="1327">
                  <c:v>45406</c:v>
                </c:pt>
                <c:pt idx="1328">
                  <c:v>45407</c:v>
                </c:pt>
                <c:pt idx="1329">
                  <c:v>45408</c:v>
                </c:pt>
                <c:pt idx="1330">
                  <c:v>45411</c:v>
                </c:pt>
                <c:pt idx="1331">
                  <c:v>45412</c:v>
                </c:pt>
                <c:pt idx="1332">
                  <c:v>45413</c:v>
                </c:pt>
                <c:pt idx="1333">
                  <c:v>45414</c:v>
                </c:pt>
                <c:pt idx="1334">
                  <c:v>45415</c:v>
                </c:pt>
                <c:pt idx="1335">
                  <c:v>45418</c:v>
                </c:pt>
                <c:pt idx="1336">
                  <c:v>45419</c:v>
                </c:pt>
                <c:pt idx="1337">
                  <c:v>45420</c:v>
                </c:pt>
                <c:pt idx="1338">
                  <c:v>45421</c:v>
                </c:pt>
                <c:pt idx="1339">
                  <c:v>45422</c:v>
                </c:pt>
                <c:pt idx="1340">
                  <c:v>45425</c:v>
                </c:pt>
                <c:pt idx="1341">
                  <c:v>45426</c:v>
                </c:pt>
                <c:pt idx="1342">
                  <c:v>45427</c:v>
                </c:pt>
                <c:pt idx="1343">
                  <c:v>45428</c:v>
                </c:pt>
                <c:pt idx="1344">
                  <c:v>45429</c:v>
                </c:pt>
                <c:pt idx="1345">
                  <c:v>45432</c:v>
                </c:pt>
                <c:pt idx="1346">
                  <c:v>45433</c:v>
                </c:pt>
                <c:pt idx="1347">
                  <c:v>45434</c:v>
                </c:pt>
                <c:pt idx="1348">
                  <c:v>45435</c:v>
                </c:pt>
                <c:pt idx="1349">
                  <c:v>45436</c:v>
                </c:pt>
                <c:pt idx="1350">
                  <c:v>45440</c:v>
                </c:pt>
                <c:pt idx="1351">
                  <c:v>45441</c:v>
                </c:pt>
                <c:pt idx="1352">
                  <c:v>45442</c:v>
                </c:pt>
                <c:pt idx="1353">
                  <c:v>45443</c:v>
                </c:pt>
                <c:pt idx="1354">
                  <c:v>45446</c:v>
                </c:pt>
                <c:pt idx="1355">
                  <c:v>45447</c:v>
                </c:pt>
                <c:pt idx="1356">
                  <c:v>45448</c:v>
                </c:pt>
                <c:pt idx="1357">
                  <c:v>45449</c:v>
                </c:pt>
                <c:pt idx="1358">
                  <c:v>45450</c:v>
                </c:pt>
                <c:pt idx="1359">
                  <c:v>45453</c:v>
                </c:pt>
                <c:pt idx="1360">
                  <c:v>45454</c:v>
                </c:pt>
                <c:pt idx="1361">
                  <c:v>45455</c:v>
                </c:pt>
                <c:pt idx="1362">
                  <c:v>45456</c:v>
                </c:pt>
                <c:pt idx="1363">
                  <c:v>45457</c:v>
                </c:pt>
                <c:pt idx="1364">
                  <c:v>45460</c:v>
                </c:pt>
                <c:pt idx="1365">
                  <c:v>45461</c:v>
                </c:pt>
                <c:pt idx="1366">
                  <c:v>45462</c:v>
                </c:pt>
                <c:pt idx="1367">
                  <c:v>45463</c:v>
                </c:pt>
                <c:pt idx="1368">
                  <c:v>45464</c:v>
                </c:pt>
                <c:pt idx="1369">
                  <c:v>45467</c:v>
                </c:pt>
                <c:pt idx="1370">
                  <c:v>45468</c:v>
                </c:pt>
                <c:pt idx="1371">
                  <c:v>45469</c:v>
                </c:pt>
                <c:pt idx="1372">
                  <c:v>45470</c:v>
                </c:pt>
                <c:pt idx="1373">
                  <c:v>45471</c:v>
                </c:pt>
                <c:pt idx="1374">
                  <c:v>45474</c:v>
                </c:pt>
                <c:pt idx="1375">
                  <c:v>45475</c:v>
                </c:pt>
                <c:pt idx="1376">
                  <c:v>45476</c:v>
                </c:pt>
                <c:pt idx="1377">
                  <c:v>45477</c:v>
                </c:pt>
                <c:pt idx="1378">
                  <c:v>45478</c:v>
                </c:pt>
                <c:pt idx="1379">
                  <c:v>45481</c:v>
                </c:pt>
                <c:pt idx="1380">
                  <c:v>45482</c:v>
                </c:pt>
                <c:pt idx="1381">
                  <c:v>45483</c:v>
                </c:pt>
                <c:pt idx="1382">
                  <c:v>45484</c:v>
                </c:pt>
                <c:pt idx="1383">
                  <c:v>45485</c:v>
                </c:pt>
                <c:pt idx="1384">
                  <c:v>45488</c:v>
                </c:pt>
                <c:pt idx="1385">
                  <c:v>45489</c:v>
                </c:pt>
                <c:pt idx="1386">
                  <c:v>45490</c:v>
                </c:pt>
                <c:pt idx="1387">
                  <c:v>45491</c:v>
                </c:pt>
                <c:pt idx="1388">
                  <c:v>45492</c:v>
                </c:pt>
                <c:pt idx="1389">
                  <c:v>45495</c:v>
                </c:pt>
                <c:pt idx="1390">
                  <c:v>45496</c:v>
                </c:pt>
                <c:pt idx="1391">
                  <c:v>45497</c:v>
                </c:pt>
                <c:pt idx="1392">
                  <c:v>45498</c:v>
                </c:pt>
                <c:pt idx="1393">
                  <c:v>45499</c:v>
                </c:pt>
                <c:pt idx="1394">
                  <c:v>45502</c:v>
                </c:pt>
                <c:pt idx="1395">
                  <c:v>45503</c:v>
                </c:pt>
                <c:pt idx="1396">
                  <c:v>45504</c:v>
                </c:pt>
                <c:pt idx="1397">
                  <c:v>45505</c:v>
                </c:pt>
                <c:pt idx="1398">
                  <c:v>45506</c:v>
                </c:pt>
                <c:pt idx="1399">
                  <c:v>45509</c:v>
                </c:pt>
                <c:pt idx="1400">
                  <c:v>45510</c:v>
                </c:pt>
                <c:pt idx="1401">
                  <c:v>45511</c:v>
                </c:pt>
                <c:pt idx="1402">
                  <c:v>45512</c:v>
                </c:pt>
                <c:pt idx="1403">
                  <c:v>45513</c:v>
                </c:pt>
                <c:pt idx="1404">
                  <c:v>45516</c:v>
                </c:pt>
                <c:pt idx="1405">
                  <c:v>45517</c:v>
                </c:pt>
                <c:pt idx="1406">
                  <c:v>45518</c:v>
                </c:pt>
                <c:pt idx="1407">
                  <c:v>45519</c:v>
                </c:pt>
                <c:pt idx="1408">
                  <c:v>45520</c:v>
                </c:pt>
                <c:pt idx="1409">
                  <c:v>45523</c:v>
                </c:pt>
                <c:pt idx="1410">
                  <c:v>45524</c:v>
                </c:pt>
                <c:pt idx="1411">
                  <c:v>45525</c:v>
                </c:pt>
                <c:pt idx="1412">
                  <c:v>45526</c:v>
                </c:pt>
                <c:pt idx="1413">
                  <c:v>45527</c:v>
                </c:pt>
                <c:pt idx="1414">
                  <c:v>45531</c:v>
                </c:pt>
                <c:pt idx="1415">
                  <c:v>45532</c:v>
                </c:pt>
                <c:pt idx="1416">
                  <c:v>45533</c:v>
                </c:pt>
                <c:pt idx="1417">
                  <c:v>45534</c:v>
                </c:pt>
                <c:pt idx="1418">
                  <c:v>45537</c:v>
                </c:pt>
                <c:pt idx="1419">
                  <c:v>45538</c:v>
                </c:pt>
                <c:pt idx="1420">
                  <c:v>45539</c:v>
                </c:pt>
                <c:pt idx="1421">
                  <c:v>45540</c:v>
                </c:pt>
                <c:pt idx="1422">
                  <c:v>45541</c:v>
                </c:pt>
                <c:pt idx="1423">
                  <c:v>45544</c:v>
                </c:pt>
                <c:pt idx="1424">
                  <c:v>45545</c:v>
                </c:pt>
                <c:pt idx="1425">
                  <c:v>45546</c:v>
                </c:pt>
                <c:pt idx="1426">
                  <c:v>45547</c:v>
                </c:pt>
                <c:pt idx="1427">
                  <c:v>45548</c:v>
                </c:pt>
                <c:pt idx="1428">
                  <c:v>45551</c:v>
                </c:pt>
                <c:pt idx="1429">
                  <c:v>45552</c:v>
                </c:pt>
                <c:pt idx="1430">
                  <c:v>45553</c:v>
                </c:pt>
                <c:pt idx="1431">
                  <c:v>45554</c:v>
                </c:pt>
                <c:pt idx="1432">
                  <c:v>45555</c:v>
                </c:pt>
                <c:pt idx="1433">
                  <c:v>45558</c:v>
                </c:pt>
                <c:pt idx="1434">
                  <c:v>45559</c:v>
                </c:pt>
                <c:pt idx="1435">
                  <c:v>45560</c:v>
                </c:pt>
                <c:pt idx="1436">
                  <c:v>45561</c:v>
                </c:pt>
                <c:pt idx="1437">
                  <c:v>45562</c:v>
                </c:pt>
                <c:pt idx="1438">
                  <c:v>45565</c:v>
                </c:pt>
                <c:pt idx="1439">
                  <c:v>45566</c:v>
                </c:pt>
                <c:pt idx="1440">
                  <c:v>45567</c:v>
                </c:pt>
                <c:pt idx="1441">
                  <c:v>45568</c:v>
                </c:pt>
                <c:pt idx="1442">
                  <c:v>45569</c:v>
                </c:pt>
                <c:pt idx="1443">
                  <c:v>45572</c:v>
                </c:pt>
                <c:pt idx="1444">
                  <c:v>45573</c:v>
                </c:pt>
                <c:pt idx="1445">
                  <c:v>45574</c:v>
                </c:pt>
                <c:pt idx="1446">
                  <c:v>45575</c:v>
                </c:pt>
                <c:pt idx="1447">
                  <c:v>45576</c:v>
                </c:pt>
                <c:pt idx="1448">
                  <c:v>45579</c:v>
                </c:pt>
                <c:pt idx="1449">
                  <c:v>45580</c:v>
                </c:pt>
                <c:pt idx="1450">
                  <c:v>45581</c:v>
                </c:pt>
                <c:pt idx="1451">
                  <c:v>45582</c:v>
                </c:pt>
                <c:pt idx="1452">
                  <c:v>45583</c:v>
                </c:pt>
                <c:pt idx="1453">
                  <c:v>45586</c:v>
                </c:pt>
                <c:pt idx="1454">
                  <c:v>45587</c:v>
                </c:pt>
                <c:pt idx="1455">
                  <c:v>45588</c:v>
                </c:pt>
                <c:pt idx="1456">
                  <c:v>45589</c:v>
                </c:pt>
                <c:pt idx="1457">
                  <c:v>45590</c:v>
                </c:pt>
                <c:pt idx="1458">
                  <c:v>45593</c:v>
                </c:pt>
                <c:pt idx="1459">
                  <c:v>45594</c:v>
                </c:pt>
                <c:pt idx="1460">
                  <c:v>45595</c:v>
                </c:pt>
                <c:pt idx="1461">
                  <c:v>45596</c:v>
                </c:pt>
                <c:pt idx="1462">
                  <c:v>45597</c:v>
                </c:pt>
                <c:pt idx="1463">
                  <c:v>45600</c:v>
                </c:pt>
                <c:pt idx="1464">
                  <c:v>45601</c:v>
                </c:pt>
                <c:pt idx="1465">
                  <c:v>45602</c:v>
                </c:pt>
                <c:pt idx="1466">
                  <c:v>45603</c:v>
                </c:pt>
                <c:pt idx="1467">
                  <c:v>45604</c:v>
                </c:pt>
                <c:pt idx="1468">
                  <c:v>45607</c:v>
                </c:pt>
                <c:pt idx="1469">
                  <c:v>45608</c:v>
                </c:pt>
                <c:pt idx="1470">
                  <c:v>45609</c:v>
                </c:pt>
                <c:pt idx="1471">
                  <c:v>45610</c:v>
                </c:pt>
                <c:pt idx="1472">
                  <c:v>45611</c:v>
                </c:pt>
                <c:pt idx="1473">
                  <c:v>45614</c:v>
                </c:pt>
                <c:pt idx="1474">
                  <c:v>45615</c:v>
                </c:pt>
                <c:pt idx="1475">
                  <c:v>45616</c:v>
                </c:pt>
                <c:pt idx="1476">
                  <c:v>45617</c:v>
                </c:pt>
                <c:pt idx="1477">
                  <c:v>45618</c:v>
                </c:pt>
                <c:pt idx="1478">
                  <c:v>45621</c:v>
                </c:pt>
                <c:pt idx="1479">
                  <c:v>45622</c:v>
                </c:pt>
                <c:pt idx="1480">
                  <c:v>45623</c:v>
                </c:pt>
                <c:pt idx="1481">
                  <c:v>45624</c:v>
                </c:pt>
                <c:pt idx="1482">
                  <c:v>45625</c:v>
                </c:pt>
                <c:pt idx="1483">
                  <c:v>45628</c:v>
                </c:pt>
                <c:pt idx="1484">
                  <c:v>45629</c:v>
                </c:pt>
                <c:pt idx="1485">
                  <c:v>45630</c:v>
                </c:pt>
                <c:pt idx="1486">
                  <c:v>45631</c:v>
                </c:pt>
                <c:pt idx="1487">
                  <c:v>45632</c:v>
                </c:pt>
                <c:pt idx="1488">
                  <c:v>45635</c:v>
                </c:pt>
                <c:pt idx="1489">
                  <c:v>45636</c:v>
                </c:pt>
                <c:pt idx="1490">
                  <c:v>45637</c:v>
                </c:pt>
                <c:pt idx="1491">
                  <c:v>45638</c:v>
                </c:pt>
                <c:pt idx="1492">
                  <c:v>45639</c:v>
                </c:pt>
                <c:pt idx="1493">
                  <c:v>45642</c:v>
                </c:pt>
                <c:pt idx="1494">
                  <c:v>45643</c:v>
                </c:pt>
                <c:pt idx="1495">
                  <c:v>45644</c:v>
                </c:pt>
                <c:pt idx="1496">
                  <c:v>45645</c:v>
                </c:pt>
                <c:pt idx="1497">
                  <c:v>45646</c:v>
                </c:pt>
                <c:pt idx="1498">
                  <c:v>45649</c:v>
                </c:pt>
                <c:pt idx="1499">
                  <c:v>45650</c:v>
                </c:pt>
                <c:pt idx="1500">
                  <c:v>45651</c:v>
                </c:pt>
                <c:pt idx="1501">
                  <c:v>45653</c:v>
                </c:pt>
                <c:pt idx="1502">
                  <c:v>45656</c:v>
                </c:pt>
                <c:pt idx="1503">
                  <c:v>45657</c:v>
                </c:pt>
                <c:pt idx="1504">
                  <c:v>45658</c:v>
                </c:pt>
                <c:pt idx="1505">
                  <c:v>45659</c:v>
                </c:pt>
                <c:pt idx="1506">
                  <c:v>45660</c:v>
                </c:pt>
                <c:pt idx="1507">
                  <c:v>45663</c:v>
                </c:pt>
                <c:pt idx="1508">
                  <c:v>45664</c:v>
                </c:pt>
                <c:pt idx="1509">
                  <c:v>45665</c:v>
                </c:pt>
                <c:pt idx="1510">
                  <c:v>45666</c:v>
                </c:pt>
                <c:pt idx="1511">
                  <c:v>45667</c:v>
                </c:pt>
                <c:pt idx="1512">
                  <c:v>45670</c:v>
                </c:pt>
                <c:pt idx="1513">
                  <c:v>45671</c:v>
                </c:pt>
                <c:pt idx="1514">
                  <c:v>45672</c:v>
                </c:pt>
                <c:pt idx="1515">
                  <c:v>45673</c:v>
                </c:pt>
                <c:pt idx="1516">
                  <c:v>45674</c:v>
                </c:pt>
                <c:pt idx="1517">
                  <c:v>45677</c:v>
                </c:pt>
                <c:pt idx="1518">
                  <c:v>45678</c:v>
                </c:pt>
                <c:pt idx="1519">
                  <c:v>45679</c:v>
                </c:pt>
                <c:pt idx="1520">
                  <c:v>45680</c:v>
                </c:pt>
                <c:pt idx="1521">
                  <c:v>45681</c:v>
                </c:pt>
                <c:pt idx="1522">
                  <c:v>45684</c:v>
                </c:pt>
                <c:pt idx="1523">
                  <c:v>45685</c:v>
                </c:pt>
                <c:pt idx="1524">
                  <c:v>45686</c:v>
                </c:pt>
                <c:pt idx="1525">
                  <c:v>45687</c:v>
                </c:pt>
                <c:pt idx="1526">
                  <c:v>45688</c:v>
                </c:pt>
                <c:pt idx="1527">
                  <c:v>45691</c:v>
                </c:pt>
                <c:pt idx="1528">
                  <c:v>45692</c:v>
                </c:pt>
                <c:pt idx="1529">
                  <c:v>45693</c:v>
                </c:pt>
                <c:pt idx="1530">
                  <c:v>45694</c:v>
                </c:pt>
                <c:pt idx="1531">
                  <c:v>45695</c:v>
                </c:pt>
                <c:pt idx="1532">
                  <c:v>45698</c:v>
                </c:pt>
                <c:pt idx="1533">
                  <c:v>45699</c:v>
                </c:pt>
                <c:pt idx="1534">
                  <c:v>45700</c:v>
                </c:pt>
                <c:pt idx="1535">
                  <c:v>45701</c:v>
                </c:pt>
                <c:pt idx="1536">
                  <c:v>45702</c:v>
                </c:pt>
                <c:pt idx="1537">
                  <c:v>45705</c:v>
                </c:pt>
                <c:pt idx="1538">
                  <c:v>45706</c:v>
                </c:pt>
                <c:pt idx="1539">
                  <c:v>45707</c:v>
                </c:pt>
                <c:pt idx="1540">
                  <c:v>45708</c:v>
                </c:pt>
                <c:pt idx="1541">
                  <c:v>45709</c:v>
                </c:pt>
                <c:pt idx="1542">
                  <c:v>45712</c:v>
                </c:pt>
                <c:pt idx="1543">
                  <c:v>45713</c:v>
                </c:pt>
                <c:pt idx="1544">
                  <c:v>45714</c:v>
                </c:pt>
                <c:pt idx="1545">
                  <c:v>45715</c:v>
                </c:pt>
                <c:pt idx="1546">
                  <c:v>45716</c:v>
                </c:pt>
                <c:pt idx="1547">
                  <c:v>45719</c:v>
                </c:pt>
                <c:pt idx="1548">
                  <c:v>45720</c:v>
                </c:pt>
                <c:pt idx="1549">
                  <c:v>45721</c:v>
                </c:pt>
                <c:pt idx="1550">
                  <c:v>45722</c:v>
                </c:pt>
                <c:pt idx="1551">
                  <c:v>45723</c:v>
                </c:pt>
                <c:pt idx="1552">
                  <c:v>45726</c:v>
                </c:pt>
                <c:pt idx="1553">
                  <c:v>45727</c:v>
                </c:pt>
                <c:pt idx="1554">
                  <c:v>45728</c:v>
                </c:pt>
                <c:pt idx="1555">
                  <c:v>45729</c:v>
                </c:pt>
                <c:pt idx="1556">
                  <c:v>45730</c:v>
                </c:pt>
                <c:pt idx="1557">
                  <c:v>45733</c:v>
                </c:pt>
                <c:pt idx="1558">
                  <c:v>45734</c:v>
                </c:pt>
                <c:pt idx="1559">
                  <c:v>45735</c:v>
                </c:pt>
                <c:pt idx="1560">
                  <c:v>45736</c:v>
                </c:pt>
                <c:pt idx="1561">
                  <c:v>45737</c:v>
                </c:pt>
                <c:pt idx="1562">
                  <c:v>45740</c:v>
                </c:pt>
                <c:pt idx="1563">
                  <c:v>45741</c:v>
                </c:pt>
                <c:pt idx="1564">
                  <c:v>45742</c:v>
                </c:pt>
                <c:pt idx="1565">
                  <c:v>45743</c:v>
                </c:pt>
                <c:pt idx="1566">
                  <c:v>45744</c:v>
                </c:pt>
                <c:pt idx="1567">
                  <c:v>45747</c:v>
                </c:pt>
                <c:pt idx="1568">
                  <c:v>45748</c:v>
                </c:pt>
                <c:pt idx="1569">
                  <c:v>45749</c:v>
                </c:pt>
                <c:pt idx="1570">
                  <c:v>45750</c:v>
                </c:pt>
                <c:pt idx="1571">
                  <c:v>45751</c:v>
                </c:pt>
                <c:pt idx="1572">
                  <c:v>45754</c:v>
                </c:pt>
                <c:pt idx="1573">
                  <c:v>45755</c:v>
                </c:pt>
                <c:pt idx="1574">
                  <c:v>45756</c:v>
                </c:pt>
                <c:pt idx="1575">
                  <c:v>45757</c:v>
                </c:pt>
                <c:pt idx="1576">
                  <c:v>45758</c:v>
                </c:pt>
                <c:pt idx="1577">
                  <c:v>45761</c:v>
                </c:pt>
                <c:pt idx="1578">
                  <c:v>45762</c:v>
                </c:pt>
                <c:pt idx="1579">
                  <c:v>45763</c:v>
                </c:pt>
                <c:pt idx="1580">
                  <c:v>45764</c:v>
                </c:pt>
                <c:pt idx="1581">
                  <c:v>45765</c:v>
                </c:pt>
                <c:pt idx="1582">
                  <c:v>45769</c:v>
                </c:pt>
                <c:pt idx="1583">
                  <c:v>45770</c:v>
                </c:pt>
                <c:pt idx="1584">
                  <c:v>45771</c:v>
                </c:pt>
                <c:pt idx="1585">
                  <c:v>45772</c:v>
                </c:pt>
                <c:pt idx="1586">
                  <c:v>45775</c:v>
                </c:pt>
                <c:pt idx="1587">
                  <c:v>45776</c:v>
                </c:pt>
                <c:pt idx="1588">
                  <c:v>45777</c:v>
                </c:pt>
                <c:pt idx="1589">
                  <c:v>45778</c:v>
                </c:pt>
                <c:pt idx="1590">
                  <c:v>45779</c:v>
                </c:pt>
                <c:pt idx="1591">
                  <c:v>45783</c:v>
                </c:pt>
                <c:pt idx="1592">
                  <c:v>45784</c:v>
                </c:pt>
                <c:pt idx="1593">
                  <c:v>45785</c:v>
                </c:pt>
                <c:pt idx="1594">
                  <c:v>45786</c:v>
                </c:pt>
                <c:pt idx="1595">
                  <c:v>45789</c:v>
                </c:pt>
                <c:pt idx="1596">
                  <c:v>45790</c:v>
                </c:pt>
                <c:pt idx="1597">
                  <c:v>45791</c:v>
                </c:pt>
                <c:pt idx="1598">
                  <c:v>45792</c:v>
                </c:pt>
                <c:pt idx="1599">
                  <c:v>45793</c:v>
                </c:pt>
                <c:pt idx="1600">
                  <c:v>45796</c:v>
                </c:pt>
                <c:pt idx="1601">
                  <c:v>45797</c:v>
                </c:pt>
                <c:pt idx="1602">
                  <c:v>45798</c:v>
                </c:pt>
                <c:pt idx="1603">
                  <c:v>45799</c:v>
                </c:pt>
                <c:pt idx="1604">
                  <c:v>45800</c:v>
                </c:pt>
                <c:pt idx="1605">
                  <c:v>45804</c:v>
                </c:pt>
                <c:pt idx="1606">
                  <c:v>45805</c:v>
                </c:pt>
                <c:pt idx="1607">
                  <c:v>45806</c:v>
                </c:pt>
                <c:pt idx="1608">
                  <c:v>45807</c:v>
                </c:pt>
                <c:pt idx="1609">
                  <c:v>45810</c:v>
                </c:pt>
                <c:pt idx="1610">
                  <c:v>45811</c:v>
                </c:pt>
                <c:pt idx="1611">
                  <c:v>45812</c:v>
                </c:pt>
                <c:pt idx="1612">
                  <c:v>45813</c:v>
                </c:pt>
                <c:pt idx="1613">
                  <c:v>45814</c:v>
                </c:pt>
                <c:pt idx="1614">
                  <c:v>45817</c:v>
                </c:pt>
                <c:pt idx="1615">
                  <c:v>45818</c:v>
                </c:pt>
                <c:pt idx="1616">
                  <c:v>45819</c:v>
                </c:pt>
                <c:pt idx="1617">
                  <c:v>45820</c:v>
                </c:pt>
                <c:pt idx="1618">
                  <c:v>45821</c:v>
                </c:pt>
                <c:pt idx="1619">
                  <c:v>45824</c:v>
                </c:pt>
                <c:pt idx="1620">
                  <c:v>45825</c:v>
                </c:pt>
                <c:pt idx="1621">
                  <c:v>45826</c:v>
                </c:pt>
                <c:pt idx="1622">
                  <c:v>45827</c:v>
                </c:pt>
                <c:pt idx="1623">
                  <c:v>45828</c:v>
                </c:pt>
                <c:pt idx="1624">
                  <c:v>45831</c:v>
                </c:pt>
                <c:pt idx="1625">
                  <c:v>45832</c:v>
                </c:pt>
                <c:pt idx="1626">
                  <c:v>45833</c:v>
                </c:pt>
                <c:pt idx="1627">
                  <c:v>45834</c:v>
                </c:pt>
                <c:pt idx="1628">
                  <c:v>45835</c:v>
                </c:pt>
                <c:pt idx="1629">
                  <c:v>45838</c:v>
                </c:pt>
                <c:pt idx="1630">
                  <c:v>45839</c:v>
                </c:pt>
                <c:pt idx="1631">
                  <c:v>45840</c:v>
                </c:pt>
                <c:pt idx="1632">
                  <c:v>45841</c:v>
                </c:pt>
                <c:pt idx="1633">
                  <c:v>45842</c:v>
                </c:pt>
                <c:pt idx="1634">
                  <c:v>45845</c:v>
                </c:pt>
                <c:pt idx="1635">
                  <c:v>45846</c:v>
                </c:pt>
                <c:pt idx="1636">
                  <c:v>45847</c:v>
                </c:pt>
                <c:pt idx="1637">
                  <c:v>45848</c:v>
                </c:pt>
                <c:pt idx="1638">
                  <c:v>45849</c:v>
                </c:pt>
                <c:pt idx="1639">
                  <c:v>45852</c:v>
                </c:pt>
                <c:pt idx="1640">
                  <c:v>45853</c:v>
                </c:pt>
                <c:pt idx="1641">
                  <c:v>45854</c:v>
                </c:pt>
                <c:pt idx="1642">
                  <c:v>45855</c:v>
                </c:pt>
                <c:pt idx="1643">
                  <c:v>45856</c:v>
                </c:pt>
                <c:pt idx="1644">
                  <c:v>45859</c:v>
                </c:pt>
                <c:pt idx="1645">
                  <c:v>45860</c:v>
                </c:pt>
                <c:pt idx="1646">
                  <c:v>45861</c:v>
                </c:pt>
                <c:pt idx="1647">
                  <c:v>45862</c:v>
                </c:pt>
                <c:pt idx="1648">
                  <c:v>45863</c:v>
                </c:pt>
                <c:pt idx="1649">
                  <c:v>45866</c:v>
                </c:pt>
                <c:pt idx="1650">
                  <c:v>45867</c:v>
                </c:pt>
                <c:pt idx="1651">
                  <c:v>45868</c:v>
                </c:pt>
                <c:pt idx="1652">
                  <c:v>45869</c:v>
                </c:pt>
                <c:pt idx="1653">
                  <c:v>45870</c:v>
                </c:pt>
                <c:pt idx="1654">
                  <c:v>45873</c:v>
                </c:pt>
                <c:pt idx="1655">
                  <c:v>45874</c:v>
                </c:pt>
                <c:pt idx="1656">
                  <c:v>45875</c:v>
                </c:pt>
                <c:pt idx="1657">
                  <c:v>45876</c:v>
                </c:pt>
                <c:pt idx="1658">
                  <c:v>45877</c:v>
                </c:pt>
                <c:pt idx="1659">
                  <c:v>45880</c:v>
                </c:pt>
                <c:pt idx="1660">
                  <c:v>45881</c:v>
                </c:pt>
                <c:pt idx="1661">
                  <c:v>45882</c:v>
                </c:pt>
                <c:pt idx="1662">
                  <c:v>45883</c:v>
                </c:pt>
                <c:pt idx="1663">
                  <c:v>45884</c:v>
                </c:pt>
                <c:pt idx="1664">
                  <c:v>45887</c:v>
                </c:pt>
                <c:pt idx="1665">
                  <c:v>45888</c:v>
                </c:pt>
                <c:pt idx="1666">
                  <c:v>45889</c:v>
                </c:pt>
                <c:pt idx="1667">
                  <c:v>45890</c:v>
                </c:pt>
                <c:pt idx="1668">
                  <c:v>45891</c:v>
                </c:pt>
                <c:pt idx="1669">
                  <c:v>45895</c:v>
                </c:pt>
                <c:pt idx="1670">
                  <c:v>45896</c:v>
                </c:pt>
                <c:pt idx="1671">
                  <c:v>45897</c:v>
                </c:pt>
                <c:pt idx="1672">
                  <c:v>45898</c:v>
                </c:pt>
                <c:pt idx="1673">
                  <c:v>45901</c:v>
                </c:pt>
                <c:pt idx="1674">
                  <c:v>45902</c:v>
                </c:pt>
                <c:pt idx="1675">
                  <c:v>45903</c:v>
                </c:pt>
                <c:pt idx="1676">
                  <c:v>45904</c:v>
                </c:pt>
                <c:pt idx="1677">
                  <c:v>45905</c:v>
                </c:pt>
                <c:pt idx="1678">
                  <c:v>45908</c:v>
                </c:pt>
                <c:pt idx="1679">
                  <c:v>45909</c:v>
                </c:pt>
                <c:pt idx="1680">
                  <c:v>45910</c:v>
                </c:pt>
                <c:pt idx="1681">
                  <c:v>45911</c:v>
                </c:pt>
                <c:pt idx="1682">
                  <c:v>45912</c:v>
                </c:pt>
                <c:pt idx="1683">
                  <c:v>45915</c:v>
                </c:pt>
                <c:pt idx="1684">
                  <c:v>45916</c:v>
                </c:pt>
                <c:pt idx="1685">
                  <c:v>45917</c:v>
                </c:pt>
                <c:pt idx="1686">
                  <c:v>45918</c:v>
                </c:pt>
                <c:pt idx="1687">
                  <c:v>45919</c:v>
                </c:pt>
                <c:pt idx="1688">
                  <c:v>45922</c:v>
                </c:pt>
                <c:pt idx="1689">
                  <c:v>45923</c:v>
                </c:pt>
                <c:pt idx="1690">
                  <c:v>45924</c:v>
                </c:pt>
                <c:pt idx="1691">
                  <c:v>45925</c:v>
                </c:pt>
                <c:pt idx="1692">
                  <c:v>45926</c:v>
                </c:pt>
                <c:pt idx="1693">
                  <c:v>45929</c:v>
                </c:pt>
                <c:pt idx="1694">
                  <c:v>45930</c:v>
                </c:pt>
                <c:pt idx="1695">
                  <c:v>45931</c:v>
                </c:pt>
                <c:pt idx="1696">
                  <c:v>45932</c:v>
                </c:pt>
                <c:pt idx="1697">
                  <c:v>45933</c:v>
                </c:pt>
                <c:pt idx="1698">
                  <c:v>45936</c:v>
                </c:pt>
                <c:pt idx="1699">
                  <c:v>45937</c:v>
                </c:pt>
                <c:pt idx="1700">
                  <c:v>45938</c:v>
                </c:pt>
                <c:pt idx="1701">
                  <c:v>45939</c:v>
                </c:pt>
                <c:pt idx="1702">
                  <c:v>45940</c:v>
                </c:pt>
                <c:pt idx="1703">
                  <c:v>45943</c:v>
                </c:pt>
                <c:pt idx="1704">
                  <c:v>45944</c:v>
                </c:pt>
                <c:pt idx="1705">
                  <c:v>45945</c:v>
                </c:pt>
                <c:pt idx="1706">
                  <c:v>45946</c:v>
                </c:pt>
                <c:pt idx="1707">
                  <c:v>45947</c:v>
                </c:pt>
                <c:pt idx="1708">
                  <c:v>45950</c:v>
                </c:pt>
                <c:pt idx="1709">
                  <c:v>45951</c:v>
                </c:pt>
                <c:pt idx="1710">
                  <c:v>45952</c:v>
                </c:pt>
                <c:pt idx="1711">
                  <c:v>45953</c:v>
                </c:pt>
                <c:pt idx="1712">
                  <c:v>45954</c:v>
                </c:pt>
                <c:pt idx="1713">
                  <c:v>45957</c:v>
                </c:pt>
                <c:pt idx="1714">
                  <c:v>45958</c:v>
                </c:pt>
                <c:pt idx="1715">
                  <c:v>45959</c:v>
                </c:pt>
                <c:pt idx="1716">
                  <c:v>45960</c:v>
                </c:pt>
                <c:pt idx="1717">
                  <c:v>45961</c:v>
                </c:pt>
                <c:pt idx="1718">
                  <c:v>45964</c:v>
                </c:pt>
                <c:pt idx="1719">
                  <c:v>45965</c:v>
                </c:pt>
                <c:pt idx="1720">
                  <c:v>45966</c:v>
                </c:pt>
                <c:pt idx="1721">
                  <c:v>45967</c:v>
                </c:pt>
                <c:pt idx="1722">
                  <c:v>45968</c:v>
                </c:pt>
                <c:pt idx="1723">
                  <c:v>45971</c:v>
                </c:pt>
                <c:pt idx="1724">
                  <c:v>45972</c:v>
                </c:pt>
                <c:pt idx="1725">
                  <c:v>45973</c:v>
                </c:pt>
                <c:pt idx="1726">
                  <c:v>45974</c:v>
                </c:pt>
                <c:pt idx="1727">
                  <c:v>45975</c:v>
                </c:pt>
                <c:pt idx="1728">
                  <c:v>45978</c:v>
                </c:pt>
                <c:pt idx="1729">
                  <c:v>45979</c:v>
                </c:pt>
                <c:pt idx="1730">
                  <c:v>45980</c:v>
                </c:pt>
                <c:pt idx="1731">
                  <c:v>45981</c:v>
                </c:pt>
                <c:pt idx="1732">
                  <c:v>45982</c:v>
                </c:pt>
                <c:pt idx="1733">
                  <c:v>45985</c:v>
                </c:pt>
                <c:pt idx="1734">
                  <c:v>45986</c:v>
                </c:pt>
                <c:pt idx="1735">
                  <c:v>45987</c:v>
                </c:pt>
                <c:pt idx="1736">
                  <c:v>45988</c:v>
                </c:pt>
                <c:pt idx="1737">
                  <c:v>45989</c:v>
                </c:pt>
                <c:pt idx="1738">
                  <c:v>45992</c:v>
                </c:pt>
                <c:pt idx="1739">
                  <c:v>45993</c:v>
                </c:pt>
                <c:pt idx="1740">
                  <c:v>45994</c:v>
                </c:pt>
                <c:pt idx="1741">
                  <c:v>45995</c:v>
                </c:pt>
                <c:pt idx="1742">
                  <c:v>45996</c:v>
                </c:pt>
                <c:pt idx="1743">
                  <c:v>45999</c:v>
                </c:pt>
                <c:pt idx="1744">
                  <c:v>46000</c:v>
                </c:pt>
                <c:pt idx="1745">
                  <c:v>46001</c:v>
                </c:pt>
                <c:pt idx="1746">
                  <c:v>46002</c:v>
                </c:pt>
                <c:pt idx="1747">
                  <c:v>46003</c:v>
                </c:pt>
                <c:pt idx="1748">
                  <c:v>46006</c:v>
                </c:pt>
                <c:pt idx="1749">
                  <c:v>46007</c:v>
                </c:pt>
                <c:pt idx="1750">
                  <c:v>46008</c:v>
                </c:pt>
                <c:pt idx="1751">
                  <c:v>46009</c:v>
                </c:pt>
                <c:pt idx="1752">
                  <c:v>46010</c:v>
                </c:pt>
                <c:pt idx="1753">
                  <c:v>46013</c:v>
                </c:pt>
                <c:pt idx="1754">
                  <c:v>46014</c:v>
                </c:pt>
                <c:pt idx="1755">
                  <c:v>46020</c:v>
                </c:pt>
                <c:pt idx="1756">
                  <c:v>46021</c:v>
                </c:pt>
                <c:pt idx="1757">
                  <c:v>46023</c:v>
                </c:pt>
                <c:pt idx="1758">
                  <c:v>46024</c:v>
                </c:pt>
                <c:pt idx="1759">
                  <c:v>46027</c:v>
                </c:pt>
                <c:pt idx="1760">
                  <c:v>46028</c:v>
                </c:pt>
                <c:pt idx="1761">
                  <c:v>46029</c:v>
                </c:pt>
                <c:pt idx="1762">
                  <c:v>46030</c:v>
                </c:pt>
                <c:pt idx="1763">
                  <c:v>46031</c:v>
                </c:pt>
                <c:pt idx="1764">
                  <c:v>46034</c:v>
                </c:pt>
                <c:pt idx="1765">
                  <c:v>46035</c:v>
                </c:pt>
                <c:pt idx="1766">
                  <c:v>46036</c:v>
                </c:pt>
                <c:pt idx="1767">
                  <c:v>46037</c:v>
                </c:pt>
                <c:pt idx="1768">
                  <c:v>46038</c:v>
                </c:pt>
                <c:pt idx="1769">
                  <c:v>46041</c:v>
                </c:pt>
                <c:pt idx="1770">
                  <c:v>46042</c:v>
                </c:pt>
                <c:pt idx="1771">
                  <c:v>46043</c:v>
                </c:pt>
                <c:pt idx="1772">
                  <c:v>46044</c:v>
                </c:pt>
                <c:pt idx="1773">
                  <c:v>46045</c:v>
                </c:pt>
                <c:pt idx="1774">
                  <c:v>46048</c:v>
                </c:pt>
                <c:pt idx="1775">
                  <c:v>46049</c:v>
                </c:pt>
                <c:pt idx="1776">
                  <c:v>46050</c:v>
                </c:pt>
                <c:pt idx="1777">
                  <c:v>46051</c:v>
                </c:pt>
                <c:pt idx="1778">
                  <c:v>46052</c:v>
                </c:pt>
                <c:pt idx="1779">
                  <c:v>46055</c:v>
                </c:pt>
                <c:pt idx="1780">
                  <c:v>46056</c:v>
                </c:pt>
                <c:pt idx="1781">
                  <c:v>46057</c:v>
                </c:pt>
                <c:pt idx="1782">
                  <c:v>46058</c:v>
                </c:pt>
                <c:pt idx="1783">
                  <c:v>46059</c:v>
                </c:pt>
                <c:pt idx="1784">
                  <c:v>46062</c:v>
                </c:pt>
                <c:pt idx="1785">
                  <c:v>46063</c:v>
                </c:pt>
                <c:pt idx="1786">
                  <c:v>46064</c:v>
                </c:pt>
                <c:pt idx="1787">
                  <c:v>46065</c:v>
                </c:pt>
                <c:pt idx="1788">
                  <c:v>46066</c:v>
                </c:pt>
                <c:pt idx="1789">
                  <c:v>46069</c:v>
                </c:pt>
                <c:pt idx="1790">
                  <c:v>46070</c:v>
                </c:pt>
                <c:pt idx="1791">
                  <c:v>46071</c:v>
                </c:pt>
                <c:pt idx="1792">
                  <c:v>46072</c:v>
                </c:pt>
                <c:pt idx="1793">
                  <c:v>46073</c:v>
                </c:pt>
                <c:pt idx="1794">
                  <c:v>46076</c:v>
                </c:pt>
                <c:pt idx="1795">
                  <c:v>46077</c:v>
                </c:pt>
                <c:pt idx="1796">
                  <c:v>46078</c:v>
                </c:pt>
                <c:pt idx="1797">
                  <c:v>46079</c:v>
                </c:pt>
                <c:pt idx="1798">
                  <c:v>46080</c:v>
                </c:pt>
                <c:pt idx="1799">
                  <c:v>46083</c:v>
                </c:pt>
                <c:pt idx="1800">
                  <c:v>46084</c:v>
                </c:pt>
                <c:pt idx="1801">
                  <c:v>46085</c:v>
                </c:pt>
                <c:pt idx="1802">
                  <c:v>46086</c:v>
                </c:pt>
                <c:pt idx="1803">
                  <c:v>46087</c:v>
                </c:pt>
                <c:pt idx="1804">
                  <c:v>46090</c:v>
                </c:pt>
                <c:pt idx="1805">
                  <c:v>46091</c:v>
                </c:pt>
                <c:pt idx="1806">
                  <c:v>46092</c:v>
                </c:pt>
                <c:pt idx="1807">
                  <c:v>46093</c:v>
                </c:pt>
                <c:pt idx="1808">
                  <c:v>46094</c:v>
                </c:pt>
                <c:pt idx="1809">
                  <c:v>46097</c:v>
                </c:pt>
                <c:pt idx="1810">
                  <c:v>46098</c:v>
                </c:pt>
                <c:pt idx="1811">
                  <c:v>46099</c:v>
                </c:pt>
                <c:pt idx="1812">
                  <c:v>46100</c:v>
                </c:pt>
                <c:pt idx="1813">
                  <c:v>46101</c:v>
                </c:pt>
                <c:pt idx="1814">
                  <c:v>46104</c:v>
                </c:pt>
                <c:pt idx="1815">
                  <c:v>46105</c:v>
                </c:pt>
                <c:pt idx="1816">
                  <c:v>46106</c:v>
                </c:pt>
                <c:pt idx="1817">
                  <c:v>46107</c:v>
                </c:pt>
                <c:pt idx="1818">
                  <c:v>46108</c:v>
                </c:pt>
                <c:pt idx="1819">
                  <c:v>46111</c:v>
                </c:pt>
                <c:pt idx="1820">
                  <c:v>46112</c:v>
                </c:pt>
                <c:pt idx="1821">
                  <c:v>46113</c:v>
                </c:pt>
                <c:pt idx="1822">
                  <c:v>46114</c:v>
                </c:pt>
                <c:pt idx="1823">
                  <c:v>46115</c:v>
                </c:pt>
                <c:pt idx="1824">
                  <c:v>46118</c:v>
                </c:pt>
                <c:pt idx="1825">
                  <c:v>46119</c:v>
                </c:pt>
                <c:pt idx="1826">
                  <c:v>46120</c:v>
                </c:pt>
                <c:pt idx="1827">
                  <c:v>46121</c:v>
                </c:pt>
                <c:pt idx="1828">
                  <c:v>46122</c:v>
                </c:pt>
                <c:pt idx="1829">
                  <c:v>46125</c:v>
                </c:pt>
                <c:pt idx="1830">
                  <c:v>46126</c:v>
                </c:pt>
                <c:pt idx="1831">
                  <c:v>46127</c:v>
                </c:pt>
                <c:pt idx="1832">
                  <c:v>46128</c:v>
                </c:pt>
                <c:pt idx="1833">
                  <c:v>46129</c:v>
                </c:pt>
                <c:pt idx="1834">
                  <c:v>46132</c:v>
                </c:pt>
                <c:pt idx="1835">
                  <c:v>46133</c:v>
                </c:pt>
                <c:pt idx="1836">
                  <c:v>46134</c:v>
                </c:pt>
                <c:pt idx="1837">
                  <c:v>46135</c:v>
                </c:pt>
                <c:pt idx="1838">
                  <c:v>46136</c:v>
                </c:pt>
                <c:pt idx="1839">
                  <c:v>46139</c:v>
                </c:pt>
                <c:pt idx="1840">
                  <c:v>46140</c:v>
                </c:pt>
                <c:pt idx="1841">
                  <c:v>46141</c:v>
                </c:pt>
                <c:pt idx="1842">
                  <c:v>46142</c:v>
                </c:pt>
                <c:pt idx="1843">
                  <c:v>46143</c:v>
                </c:pt>
                <c:pt idx="1844">
                  <c:v>46146</c:v>
                </c:pt>
                <c:pt idx="1845">
                  <c:v>46147</c:v>
                </c:pt>
                <c:pt idx="1846">
                  <c:v>46148</c:v>
                </c:pt>
                <c:pt idx="1847">
                  <c:v>46149</c:v>
                </c:pt>
                <c:pt idx="1848">
                  <c:v>46150</c:v>
                </c:pt>
                <c:pt idx="1849">
                  <c:v>46153</c:v>
                </c:pt>
                <c:pt idx="1850">
                  <c:v>46154</c:v>
                </c:pt>
                <c:pt idx="1851">
                  <c:v>46155</c:v>
                </c:pt>
                <c:pt idx="1852">
                  <c:v>46156</c:v>
                </c:pt>
                <c:pt idx="1853">
                  <c:v>46157</c:v>
                </c:pt>
                <c:pt idx="1854">
                  <c:v>46160</c:v>
                </c:pt>
                <c:pt idx="1855">
                  <c:v>46161</c:v>
                </c:pt>
                <c:pt idx="1856">
                  <c:v>46162</c:v>
                </c:pt>
                <c:pt idx="1857">
                  <c:v>46163</c:v>
                </c:pt>
                <c:pt idx="1858">
                  <c:v>46164</c:v>
                </c:pt>
                <c:pt idx="1859">
                  <c:v>46167</c:v>
                </c:pt>
                <c:pt idx="1860">
                  <c:v>46168</c:v>
                </c:pt>
                <c:pt idx="1861">
                  <c:v>46169</c:v>
                </c:pt>
                <c:pt idx="1862">
                  <c:v>46170</c:v>
                </c:pt>
                <c:pt idx="1863">
                  <c:v>46171</c:v>
                </c:pt>
                <c:pt idx="1864">
                  <c:v>46174</c:v>
                </c:pt>
                <c:pt idx="1865">
                  <c:v>46175</c:v>
                </c:pt>
                <c:pt idx="1866">
                  <c:v>46176</c:v>
                </c:pt>
                <c:pt idx="1867">
                  <c:v>46177</c:v>
                </c:pt>
                <c:pt idx="1868">
                  <c:v>46178</c:v>
                </c:pt>
                <c:pt idx="1869">
                  <c:v>46181</c:v>
                </c:pt>
                <c:pt idx="1870">
                  <c:v>46182</c:v>
                </c:pt>
                <c:pt idx="1871">
                  <c:v>46183</c:v>
                </c:pt>
                <c:pt idx="1872">
                  <c:v>46184</c:v>
                </c:pt>
                <c:pt idx="1873">
                  <c:v>46185</c:v>
                </c:pt>
                <c:pt idx="1874">
                  <c:v>46188</c:v>
                </c:pt>
                <c:pt idx="1875">
                  <c:v>46189</c:v>
                </c:pt>
                <c:pt idx="1876">
                  <c:v>46190</c:v>
                </c:pt>
                <c:pt idx="1877">
                  <c:v>46191</c:v>
                </c:pt>
                <c:pt idx="1878">
                  <c:v>46192</c:v>
                </c:pt>
                <c:pt idx="1879">
                  <c:v>46195</c:v>
                </c:pt>
                <c:pt idx="1880">
                  <c:v>46196</c:v>
                </c:pt>
                <c:pt idx="1881">
                  <c:v>46197</c:v>
                </c:pt>
                <c:pt idx="1882">
                  <c:v>46198</c:v>
                </c:pt>
                <c:pt idx="1883">
                  <c:v>46199</c:v>
                </c:pt>
                <c:pt idx="1884">
                  <c:v>46202</c:v>
                </c:pt>
                <c:pt idx="1885">
                  <c:v>46203</c:v>
                </c:pt>
                <c:pt idx="1886">
                  <c:v>46204</c:v>
                </c:pt>
                <c:pt idx="1887">
                  <c:v>46205</c:v>
                </c:pt>
                <c:pt idx="1888">
                  <c:v>46206</c:v>
                </c:pt>
                <c:pt idx="1889">
                  <c:v>46209</c:v>
                </c:pt>
                <c:pt idx="1890">
                  <c:v>46210</c:v>
                </c:pt>
                <c:pt idx="1891">
                  <c:v>46211</c:v>
                </c:pt>
                <c:pt idx="1892">
                  <c:v>46212</c:v>
                </c:pt>
                <c:pt idx="1893">
                  <c:v>46213</c:v>
                </c:pt>
                <c:pt idx="1894">
                  <c:v>46216</c:v>
                </c:pt>
                <c:pt idx="1895">
                  <c:v>46217</c:v>
                </c:pt>
                <c:pt idx="1896">
                  <c:v>46218</c:v>
                </c:pt>
                <c:pt idx="1897">
                  <c:v>46219</c:v>
                </c:pt>
                <c:pt idx="1898">
                  <c:v>46220</c:v>
                </c:pt>
                <c:pt idx="1899">
                  <c:v>46223</c:v>
                </c:pt>
                <c:pt idx="1900">
                  <c:v>46224</c:v>
                </c:pt>
                <c:pt idx="1901">
                  <c:v>46225</c:v>
                </c:pt>
                <c:pt idx="1902">
                  <c:v>46226</c:v>
                </c:pt>
                <c:pt idx="1903">
                  <c:v>46227</c:v>
                </c:pt>
                <c:pt idx="1904">
                  <c:v>46230</c:v>
                </c:pt>
                <c:pt idx="1905">
                  <c:v>46231</c:v>
                </c:pt>
                <c:pt idx="1906">
                  <c:v>46232</c:v>
                </c:pt>
                <c:pt idx="1907">
                  <c:v>46233</c:v>
                </c:pt>
                <c:pt idx="1908">
                  <c:v>46234</c:v>
                </c:pt>
                <c:pt idx="1909">
                  <c:v>46237</c:v>
                </c:pt>
              </c:numCache>
            </c:numRef>
          </c:cat>
          <c:val>
            <c:numRef>
              <c:f>'Rates and Inflation'!$BD$10:$BD$1919</c:f>
              <c:numCache>
                <c:formatCode>General</c:formatCode>
                <c:ptCount val="1910"/>
                <c:pt idx="1719">
                  <c:v>1</c:v>
                </c:pt>
                <c:pt idx="1720">
                  <c:v>1</c:v>
                </c:pt>
                <c:pt idx="1721">
                  <c:v>1</c:v>
                </c:pt>
                <c:pt idx="1722">
                  <c:v>1</c:v>
                </c:pt>
                <c:pt idx="1723">
                  <c:v>1</c:v>
                </c:pt>
                <c:pt idx="1724">
                  <c:v>1</c:v>
                </c:pt>
                <c:pt idx="1725">
                  <c:v>1</c:v>
                </c:pt>
                <c:pt idx="1726">
                  <c:v>1</c:v>
                </c:pt>
                <c:pt idx="1727">
                  <c:v>1</c:v>
                </c:pt>
                <c:pt idx="1728">
                  <c:v>1</c:v>
                </c:pt>
                <c:pt idx="1729">
                  <c:v>1</c:v>
                </c:pt>
                <c:pt idx="1730">
                  <c:v>1</c:v>
                </c:pt>
                <c:pt idx="1731">
                  <c:v>1</c:v>
                </c:pt>
                <c:pt idx="1732">
                  <c:v>1</c:v>
                </c:pt>
                <c:pt idx="1733">
                  <c:v>1</c:v>
                </c:pt>
                <c:pt idx="1734">
                  <c:v>1</c:v>
                </c:pt>
                <c:pt idx="1735">
                  <c:v>1</c:v>
                </c:pt>
                <c:pt idx="1736">
                  <c:v>1</c:v>
                </c:pt>
                <c:pt idx="1737">
                  <c:v>1</c:v>
                </c:pt>
                <c:pt idx="1738">
                  <c:v>1</c:v>
                </c:pt>
                <c:pt idx="1739">
                  <c:v>1</c:v>
                </c:pt>
                <c:pt idx="1740">
                  <c:v>1</c:v>
                </c:pt>
                <c:pt idx="1741">
                  <c:v>1</c:v>
                </c:pt>
                <c:pt idx="1742">
                  <c:v>1</c:v>
                </c:pt>
                <c:pt idx="1743">
                  <c:v>1</c:v>
                </c:pt>
                <c:pt idx="1744">
                  <c:v>1</c:v>
                </c:pt>
                <c:pt idx="1745">
                  <c:v>1</c:v>
                </c:pt>
                <c:pt idx="1746">
                  <c:v>1</c:v>
                </c:pt>
                <c:pt idx="1747">
                  <c:v>1</c:v>
                </c:pt>
                <c:pt idx="1748">
                  <c:v>1</c:v>
                </c:pt>
                <c:pt idx="1749">
                  <c:v>1</c:v>
                </c:pt>
                <c:pt idx="1750">
                  <c:v>1</c:v>
                </c:pt>
                <c:pt idx="1751">
                  <c:v>1</c:v>
                </c:pt>
                <c:pt idx="1752">
                  <c:v>1</c:v>
                </c:pt>
                <c:pt idx="1753">
                  <c:v>1</c:v>
                </c:pt>
                <c:pt idx="1754">
                  <c:v>1</c:v>
                </c:pt>
                <c:pt idx="1755">
                  <c:v>1</c:v>
                </c:pt>
                <c:pt idx="1756">
                  <c:v>1</c:v>
                </c:pt>
                <c:pt idx="1757">
                  <c:v>1</c:v>
                </c:pt>
                <c:pt idx="1758">
                  <c:v>1</c:v>
                </c:pt>
                <c:pt idx="1759">
                  <c:v>1</c:v>
                </c:pt>
                <c:pt idx="1760">
                  <c:v>1</c:v>
                </c:pt>
                <c:pt idx="1761">
                  <c:v>1</c:v>
                </c:pt>
                <c:pt idx="1762">
                  <c:v>1</c:v>
                </c:pt>
                <c:pt idx="1763">
                  <c:v>1</c:v>
                </c:pt>
                <c:pt idx="1764">
                  <c:v>1</c:v>
                </c:pt>
                <c:pt idx="1765">
                  <c:v>1</c:v>
                </c:pt>
                <c:pt idx="1766">
                  <c:v>1</c:v>
                </c:pt>
                <c:pt idx="1767">
                  <c:v>1</c:v>
                </c:pt>
                <c:pt idx="1768">
                  <c:v>1</c:v>
                </c:pt>
                <c:pt idx="1769">
                  <c:v>1</c:v>
                </c:pt>
                <c:pt idx="1770">
                  <c:v>1</c:v>
                </c:pt>
                <c:pt idx="1771">
                  <c:v>1</c:v>
                </c:pt>
                <c:pt idx="1772">
                  <c:v>1</c:v>
                </c:pt>
                <c:pt idx="1773">
                  <c:v>1</c:v>
                </c:pt>
                <c:pt idx="1774">
                  <c:v>1</c:v>
                </c:pt>
                <c:pt idx="1775">
                  <c:v>1</c:v>
                </c:pt>
                <c:pt idx="1776">
                  <c:v>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1</c:v>
                </c:pt>
                <c:pt idx="1793">
                  <c:v>1</c:v>
                </c:pt>
                <c:pt idx="1794">
                  <c:v>1</c:v>
                </c:pt>
                <c:pt idx="1795">
                  <c:v>1</c:v>
                </c:pt>
                <c:pt idx="1796">
                  <c:v>1</c:v>
                </c:pt>
                <c:pt idx="1797">
                  <c:v>1</c:v>
                </c:pt>
                <c:pt idx="1798">
                  <c:v>1</c:v>
                </c:pt>
                <c:pt idx="1799">
                  <c:v>1</c:v>
                </c:pt>
                <c:pt idx="1800">
                  <c:v>1</c:v>
                </c:pt>
                <c:pt idx="1801">
                  <c:v>1</c:v>
                </c:pt>
                <c:pt idx="1802">
                  <c:v>1</c:v>
                </c:pt>
                <c:pt idx="1803">
                  <c:v>1</c:v>
                </c:pt>
                <c:pt idx="1804">
                  <c:v>1</c:v>
                </c:pt>
                <c:pt idx="1805">
                  <c:v>1</c:v>
                </c:pt>
                <c:pt idx="1806">
                  <c:v>1</c:v>
                </c:pt>
                <c:pt idx="1807">
                  <c:v>1</c:v>
                </c:pt>
                <c:pt idx="1808">
                  <c:v>1</c:v>
                </c:pt>
                <c:pt idx="1809">
                  <c:v>1</c:v>
                </c:pt>
                <c:pt idx="1810">
                  <c:v>1</c:v>
                </c:pt>
                <c:pt idx="1811">
                  <c:v>1</c:v>
                </c:pt>
                <c:pt idx="1812">
                  <c:v>1</c:v>
                </c:pt>
                <c:pt idx="1813">
                  <c:v>1</c:v>
                </c:pt>
                <c:pt idx="1814">
                  <c:v>1</c:v>
                </c:pt>
                <c:pt idx="1815">
                  <c:v>1</c:v>
                </c:pt>
                <c:pt idx="1816">
                  <c:v>1</c:v>
                </c:pt>
                <c:pt idx="1817">
                  <c:v>1</c:v>
                </c:pt>
                <c:pt idx="1818">
                  <c:v>1</c:v>
                </c:pt>
                <c:pt idx="1819">
                  <c:v>1</c:v>
                </c:pt>
                <c:pt idx="1820">
                  <c:v>1</c:v>
                </c:pt>
                <c:pt idx="1821">
                  <c:v>1</c:v>
                </c:pt>
                <c:pt idx="1822">
                  <c:v>1</c:v>
                </c:pt>
                <c:pt idx="1823">
                  <c:v>1</c:v>
                </c:pt>
                <c:pt idx="1824">
                  <c:v>1</c:v>
                </c:pt>
                <c:pt idx="1825">
                  <c:v>1</c:v>
                </c:pt>
                <c:pt idx="1826">
                  <c:v>1</c:v>
                </c:pt>
                <c:pt idx="1827">
                  <c:v>1</c:v>
                </c:pt>
                <c:pt idx="1828">
                  <c:v>1</c:v>
                </c:pt>
                <c:pt idx="1829">
                  <c:v>1</c:v>
                </c:pt>
                <c:pt idx="1830">
                  <c:v>1</c:v>
                </c:pt>
                <c:pt idx="1831">
                  <c:v>1</c:v>
                </c:pt>
                <c:pt idx="1832">
                  <c:v>1</c:v>
                </c:pt>
                <c:pt idx="1833">
                  <c:v>1</c:v>
                </c:pt>
                <c:pt idx="1834">
                  <c:v>1</c:v>
                </c:pt>
                <c:pt idx="1835">
                  <c:v>1</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1</c:v>
                </c:pt>
                <c:pt idx="1876">
                  <c:v>1</c:v>
                </c:pt>
                <c:pt idx="1877">
                  <c:v>1</c:v>
                </c:pt>
                <c:pt idx="1878">
                  <c:v>1</c:v>
                </c:pt>
                <c:pt idx="1879">
                  <c:v>1</c:v>
                </c:pt>
                <c:pt idx="1880">
                  <c:v>1</c:v>
                </c:pt>
                <c:pt idx="1881">
                  <c:v>1</c:v>
                </c:pt>
                <c:pt idx="1882">
                  <c:v>1</c:v>
                </c:pt>
                <c:pt idx="1883">
                  <c:v>1</c:v>
                </c:pt>
                <c:pt idx="1884">
                  <c:v>1</c:v>
                </c:pt>
                <c:pt idx="1885">
                  <c:v>1</c:v>
                </c:pt>
                <c:pt idx="1886">
                  <c:v>1</c:v>
                </c:pt>
                <c:pt idx="1887">
                  <c:v>1</c:v>
                </c:pt>
                <c:pt idx="1888">
                  <c:v>1</c:v>
                </c:pt>
                <c:pt idx="1889">
                  <c:v>1</c:v>
                </c:pt>
                <c:pt idx="1890">
                  <c:v>1</c:v>
                </c:pt>
                <c:pt idx="1891">
                  <c:v>1</c:v>
                </c:pt>
                <c:pt idx="1892">
                  <c:v>1</c:v>
                </c:pt>
                <c:pt idx="1893">
                  <c:v>1</c:v>
                </c:pt>
                <c:pt idx="1894">
                  <c:v>1</c:v>
                </c:pt>
                <c:pt idx="1895">
                  <c:v>1</c:v>
                </c:pt>
                <c:pt idx="1896">
                  <c:v>1</c:v>
                </c:pt>
                <c:pt idx="1897">
                  <c:v>1</c:v>
                </c:pt>
                <c:pt idx="1898">
                  <c:v>1</c:v>
                </c:pt>
                <c:pt idx="1899">
                  <c:v>1</c:v>
                </c:pt>
                <c:pt idx="1900">
                  <c:v>1</c:v>
                </c:pt>
                <c:pt idx="1901">
                  <c:v>1</c:v>
                </c:pt>
                <c:pt idx="1902">
                  <c:v>1</c:v>
                </c:pt>
                <c:pt idx="1903">
                  <c:v>1</c:v>
                </c:pt>
                <c:pt idx="1904">
                  <c:v>1</c:v>
                </c:pt>
                <c:pt idx="1905">
                  <c:v>1</c:v>
                </c:pt>
                <c:pt idx="1906">
                  <c:v>1</c:v>
                </c:pt>
                <c:pt idx="1907">
                  <c:v>1</c:v>
                </c:pt>
                <c:pt idx="1908">
                  <c:v>1</c:v>
                </c:pt>
                <c:pt idx="1909">
                  <c:v>1</c:v>
                </c:pt>
              </c:numCache>
            </c:numRef>
          </c:val>
          <c:extLst>
            <c:ext xmlns:c16="http://schemas.microsoft.com/office/drawing/2014/chart" uri="{C3380CC4-5D6E-409C-BE32-E72D297353CC}">
              <c16:uniqueId val="{00000000-71DA-499A-AC22-A3F9B15641B0}"/>
            </c:ext>
          </c:extLst>
        </c:ser>
        <c:dLbls>
          <c:showLegendKey val="0"/>
          <c:showVal val="0"/>
          <c:showCatName val="0"/>
          <c:showSerName val="0"/>
          <c:showPercent val="0"/>
          <c:showBubbleSize val="0"/>
        </c:dLbls>
        <c:axId val="1457728992"/>
        <c:axId val="1457734752"/>
      </c:areaChart>
      <c:lineChart>
        <c:grouping val="standard"/>
        <c:varyColors val="0"/>
        <c:ser>
          <c:idx val="1"/>
          <c:order val="0"/>
          <c:tx>
            <c:strRef>
              <c:f>'Rates and Inflation'!$BA$9</c:f>
              <c:strCache>
                <c:ptCount val="1"/>
                <c:pt idx="0">
                  <c:v>30yr Gilt</c:v>
                </c:pt>
              </c:strCache>
            </c:strRef>
          </c:tx>
          <c:spPr>
            <a:ln w="28575" cap="rnd">
              <a:solidFill>
                <a:srgbClr val="00C383"/>
              </a:solidFill>
              <a:round/>
            </a:ln>
            <a:effectLst/>
          </c:spPr>
          <c:marker>
            <c:symbol val="none"/>
          </c:marker>
          <c:cat>
            <c:numRef>
              <c:f>'Rates and Inflation'!$AY$10:$AY$1919</c:f>
              <c:numCache>
                <c:formatCode>m/d/yyyy</c:formatCode>
                <c:ptCount val="1910"/>
                <c:pt idx="0">
                  <c:v>43538</c:v>
                </c:pt>
                <c:pt idx="1">
                  <c:v>43539</c:v>
                </c:pt>
                <c:pt idx="2">
                  <c:v>43542</c:v>
                </c:pt>
                <c:pt idx="3">
                  <c:v>43543</c:v>
                </c:pt>
                <c:pt idx="4">
                  <c:v>43544</c:v>
                </c:pt>
                <c:pt idx="5">
                  <c:v>43545</c:v>
                </c:pt>
                <c:pt idx="6">
                  <c:v>43546</c:v>
                </c:pt>
                <c:pt idx="7">
                  <c:v>43549</c:v>
                </c:pt>
                <c:pt idx="8">
                  <c:v>43550</c:v>
                </c:pt>
                <c:pt idx="9">
                  <c:v>43551</c:v>
                </c:pt>
                <c:pt idx="10">
                  <c:v>43552</c:v>
                </c:pt>
                <c:pt idx="11">
                  <c:v>43553</c:v>
                </c:pt>
                <c:pt idx="12">
                  <c:v>43556</c:v>
                </c:pt>
                <c:pt idx="13">
                  <c:v>43557</c:v>
                </c:pt>
                <c:pt idx="14">
                  <c:v>43558</c:v>
                </c:pt>
                <c:pt idx="15">
                  <c:v>43559</c:v>
                </c:pt>
                <c:pt idx="16">
                  <c:v>43560</c:v>
                </c:pt>
                <c:pt idx="17">
                  <c:v>43563</c:v>
                </c:pt>
                <c:pt idx="18">
                  <c:v>43564</c:v>
                </c:pt>
                <c:pt idx="19">
                  <c:v>43565</c:v>
                </c:pt>
                <c:pt idx="20">
                  <c:v>43566</c:v>
                </c:pt>
                <c:pt idx="21">
                  <c:v>43567</c:v>
                </c:pt>
                <c:pt idx="22">
                  <c:v>43570</c:v>
                </c:pt>
                <c:pt idx="23">
                  <c:v>43571</c:v>
                </c:pt>
                <c:pt idx="24">
                  <c:v>43572</c:v>
                </c:pt>
                <c:pt idx="25">
                  <c:v>43573</c:v>
                </c:pt>
                <c:pt idx="26">
                  <c:v>43574</c:v>
                </c:pt>
                <c:pt idx="27">
                  <c:v>43577</c:v>
                </c:pt>
                <c:pt idx="28">
                  <c:v>43578</c:v>
                </c:pt>
                <c:pt idx="29">
                  <c:v>43579</c:v>
                </c:pt>
                <c:pt idx="30">
                  <c:v>43580</c:v>
                </c:pt>
                <c:pt idx="31">
                  <c:v>43581</c:v>
                </c:pt>
                <c:pt idx="32">
                  <c:v>43584</c:v>
                </c:pt>
                <c:pt idx="33">
                  <c:v>43585</c:v>
                </c:pt>
                <c:pt idx="34">
                  <c:v>43586</c:v>
                </c:pt>
                <c:pt idx="35">
                  <c:v>43587</c:v>
                </c:pt>
                <c:pt idx="36">
                  <c:v>43588</c:v>
                </c:pt>
                <c:pt idx="37">
                  <c:v>43591</c:v>
                </c:pt>
                <c:pt idx="38">
                  <c:v>43592</c:v>
                </c:pt>
                <c:pt idx="39">
                  <c:v>43593</c:v>
                </c:pt>
                <c:pt idx="40">
                  <c:v>43594</c:v>
                </c:pt>
                <c:pt idx="41">
                  <c:v>43595</c:v>
                </c:pt>
                <c:pt idx="42">
                  <c:v>43598</c:v>
                </c:pt>
                <c:pt idx="43">
                  <c:v>43599</c:v>
                </c:pt>
                <c:pt idx="44">
                  <c:v>43600</c:v>
                </c:pt>
                <c:pt idx="45">
                  <c:v>43601</c:v>
                </c:pt>
                <c:pt idx="46">
                  <c:v>43602</c:v>
                </c:pt>
                <c:pt idx="47">
                  <c:v>43605</c:v>
                </c:pt>
                <c:pt idx="48">
                  <c:v>43606</c:v>
                </c:pt>
                <c:pt idx="49">
                  <c:v>43607</c:v>
                </c:pt>
                <c:pt idx="50">
                  <c:v>43608</c:v>
                </c:pt>
                <c:pt idx="51">
                  <c:v>43609</c:v>
                </c:pt>
                <c:pt idx="52">
                  <c:v>43612</c:v>
                </c:pt>
                <c:pt idx="53">
                  <c:v>43613</c:v>
                </c:pt>
                <c:pt idx="54">
                  <c:v>43614</c:v>
                </c:pt>
                <c:pt idx="55">
                  <c:v>43615</c:v>
                </c:pt>
                <c:pt idx="56">
                  <c:v>43616</c:v>
                </c:pt>
                <c:pt idx="57">
                  <c:v>43619</c:v>
                </c:pt>
                <c:pt idx="58">
                  <c:v>43620</c:v>
                </c:pt>
                <c:pt idx="59">
                  <c:v>43621</c:v>
                </c:pt>
                <c:pt idx="60">
                  <c:v>43622</c:v>
                </c:pt>
                <c:pt idx="61">
                  <c:v>43623</c:v>
                </c:pt>
                <c:pt idx="62">
                  <c:v>43626</c:v>
                </c:pt>
                <c:pt idx="63">
                  <c:v>43627</c:v>
                </c:pt>
                <c:pt idx="64">
                  <c:v>43628</c:v>
                </c:pt>
                <c:pt idx="65">
                  <c:v>43629</c:v>
                </c:pt>
                <c:pt idx="66">
                  <c:v>43630</c:v>
                </c:pt>
                <c:pt idx="67">
                  <c:v>43633</c:v>
                </c:pt>
                <c:pt idx="68">
                  <c:v>43634</c:v>
                </c:pt>
                <c:pt idx="69">
                  <c:v>43635</c:v>
                </c:pt>
                <c:pt idx="70">
                  <c:v>43636</c:v>
                </c:pt>
                <c:pt idx="71">
                  <c:v>43637</c:v>
                </c:pt>
                <c:pt idx="72">
                  <c:v>43640</c:v>
                </c:pt>
                <c:pt idx="73">
                  <c:v>43641</c:v>
                </c:pt>
                <c:pt idx="74">
                  <c:v>43642</c:v>
                </c:pt>
                <c:pt idx="75">
                  <c:v>43643</c:v>
                </c:pt>
                <c:pt idx="76">
                  <c:v>43644</c:v>
                </c:pt>
                <c:pt idx="77">
                  <c:v>43647</c:v>
                </c:pt>
                <c:pt idx="78">
                  <c:v>43648</c:v>
                </c:pt>
                <c:pt idx="79">
                  <c:v>43649</c:v>
                </c:pt>
                <c:pt idx="80">
                  <c:v>43650</c:v>
                </c:pt>
                <c:pt idx="81">
                  <c:v>43651</c:v>
                </c:pt>
                <c:pt idx="82">
                  <c:v>43654</c:v>
                </c:pt>
                <c:pt idx="83">
                  <c:v>43655</c:v>
                </c:pt>
                <c:pt idx="84">
                  <c:v>43656</c:v>
                </c:pt>
                <c:pt idx="85">
                  <c:v>43657</c:v>
                </c:pt>
                <c:pt idx="86">
                  <c:v>43658</c:v>
                </c:pt>
                <c:pt idx="87">
                  <c:v>43661</c:v>
                </c:pt>
                <c:pt idx="88">
                  <c:v>43662</c:v>
                </c:pt>
                <c:pt idx="89">
                  <c:v>43663</c:v>
                </c:pt>
                <c:pt idx="90">
                  <c:v>43664</c:v>
                </c:pt>
                <c:pt idx="91">
                  <c:v>43665</c:v>
                </c:pt>
                <c:pt idx="92">
                  <c:v>43668</c:v>
                </c:pt>
                <c:pt idx="93">
                  <c:v>43669</c:v>
                </c:pt>
                <c:pt idx="94">
                  <c:v>43670</c:v>
                </c:pt>
                <c:pt idx="95">
                  <c:v>43671</c:v>
                </c:pt>
                <c:pt idx="96">
                  <c:v>43672</c:v>
                </c:pt>
                <c:pt idx="97">
                  <c:v>43675</c:v>
                </c:pt>
                <c:pt idx="98">
                  <c:v>43676</c:v>
                </c:pt>
                <c:pt idx="99">
                  <c:v>43677</c:v>
                </c:pt>
                <c:pt idx="100">
                  <c:v>43678</c:v>
                </c:pt>
                <c:pt idx="101">
                  <c:v>43679</c:v>
                </c:pt>
                <c:pt idx="102">
                  <c:v>43682</c:v>
                </c:pt>
                <c:pt idx="103">
                  <c:v>43683</c:v>
                </c:pt>
                <c:pt idx="104">
                  <c:v>43684</c:v>
                </c:pt>
                <c:pt idx="105">
                  <c:v>43685</c:v>
                </c:pt>
                <c:pt idx="106">
                  <c:v>43686</c:v>
                </c:pt>
                <c:pt idx="107">
                  <c:v>43689</c:v>
                </c:pt>
                <c:pt idx="108">
                  <c:v>43690</c:v>
                </c:pt>
                <c:pt idx="109">
                  <c:v>43691</c:v>
                </c:pt>
                <c:pt idx="110">
                  <c:v>43692</c:v>
                </c:pt>
                <c:pt idx="111">
                  <c:v>43693</c:v>
                </c:pt>
                <c:pt idx="112">
                  <c:v>43696</c:v>
                </c:pt>
                <c:pt idx="113">
                  <c:v>43697</c:v>
                </c:pt>
                <c:pt idx="114">
                  <c:v>43698</c:v>
                </c:pt>
                <c:pt idx="115">
                  <c:v>43699</c:v>
                </c:pt>
                <c:pt idx="116">
                  <c:v>43700</c:v>
                </c:pt>
                <c:pt idx="117">
                  <c:v>43703</c:v>
                </c:pt>
                <c:pt idx="118">
                  <c:v>43704</c:v>
                </c:pt>
                <c:pt idx="119">
                  <c:v>43705</c:v>
                </c:pt>
                <c:pt idx="120">
                  <c:v>43706</c:v>
                </c:pt>
                <c:pt idx="121">
                  <c:v>43707</c:v>
                </c:pt>
                <c:pt idx="122">
                  <c:v>43710</c:v>
                </c:pt>
                <c:pt idx="123">
                  <c:v>43711</c:v>
                </c:pt>
                <c:pt idx="124">
                  <c:v>43712</c:v>
                </c:pt>
                <c:pt idx="125">
                  <c:v>43713</c:v>
                </c:pt>
                <c:pt idx="126">
                  <c:v>43714</c:v>
                </c:pt>
                <c:pt idx="127">
                  <c:v>43717</c:v>
                </c:pt>
                <c:pt idx="128">
                  <c:v>43718</c:v>
                </c:pt>
                <c:pt idx="129">
                  <c:v>43719</c:v>
                </c:pt>
                <c:pt idx="130">
                  <c:v>43720</c:v>
                </c:pt>
                <c:pt idx="131">
                  <c:v>43721</c:v>
                </c:pt>
                <c:pt idx="132">
                  <c:v>43724</c:v>
                </c:pt>
                <c:pt idx="133">
                  <c:v>43725</c:v>
                </c:pt>
                <c:pt idx="134">
                  <c:v>43726</c:v>
                </c:pt>
                <c:pt idx="135">
                  <c:v>43727</c:v>
                </c:pt>
                <c:pt idx="136">
                  <c:v>43728</c:v>
                </c:pt>
                <c:pt idx="137">
                  <c:v>43731</c:v>
                </c:pt>
                <c:pt idx="138">
                  <c:v>43732</c:v>
                </c:pt>
                <c:pt idx="139">
                  <c:v>43733</c:v>
                </c:pt>
                <c:pt idx="140">
                  <c:v>43734</c:v>
                </c:pt>
                <c:pt idx="141">
                  <c:v>43735</c:v>
                </c:pt>
                <c:pt idx="142">
                  <c:v>43738</c:v>
                </c:pt>
                <c:pt idx="143">
                  <c:v>43739</c:v>
                </c:pt>
                <c:pt idx="144">
                  <c:v>43740</c:v>
                </c:pt>
                <c:pt idx="145">
                  <c:v>43741</c:v>
                </c:pt>
                <c:pt idx="146">
                  <c:v>43742</c:v>
                </c:pt>
                <c:pt idx="147">
                  <c:v>43745</c:v>
                </c:pt>
                <c:pt idx="148">
                  <c:v>43746</c:v>
                </c:pt>
                <c:pt idx="149">
                  <c:v>43747</c:v>
                </c:pt>
                <c:pt idx="150">
                  <c:v>43748</c:v>
                </c:pt>
                <c:pt idx="151">
                  <c:v>43749</c:v>
                </c:pt>
                <c:pt idx="152">
                  <c:v>43752</c:v>
                </c:pt>
                <c:pt idx="153">
                  <c:v>43753</c:v>
                </c:pt>
                <c:pt idx="154">
                  <c:v>43754</c:v>
                </c:pt>
                <c:pt idx="155">
                  <c:v>43755</c:v>
                </c:pt>
                <c:pt idx="156">
                  <c:v>43756</c:v>
                </c:pt>
                <c:pt idx="157">
                  <c:v>43759</c:v>
                </c:pt>
                <c:pt idx="158">
                  <c:v>43760</c:v>
                </c:pt>
                <c:pt idx="159">
                  <c:v>43761</c:v>
                </c:pt>
                <c:pt idx="160">
                  <c:v>43762</c:v>
                </c:pt>
                <c:pt idx="161">
                  <c:v>43763</c:v>
                </c:pt>
                <c:pt idx="162">
                  <c:v>43766</c:v>
                </c:pt>
                <c:pt idx="163">
                  <c:v>43767</c:v>
                </c:pt>
                <c:pt idx="164">
                  <c:v>43768</c:v>
                </c:pt>
                <c:pt idx="165">
                  <c:v>43769</c:v>
                </c:pt>
                <c:pt idx="166">
                  <c:v>43770</c:v>
                </c:pt>
                <c:pt idx="167">
                  <c:v>43773</c:v>
                </c:pt>
                <c:pt idx="168">
                  <c:v>43774</c:v>
                </c:pt>
                <c:pt idx="169">
                  <c:v>43775</c:v>
                </c:pt>
                <c:pt idx="170">
                  <c:v>43776</c:v>
                </c:pt>
                <c:pt idx="171">
                  <c:v>43777</c:v>
                </c:pt>
                <c:pt idx="172">
                  <c:v>43780</c:v>
                </c:pt>
                <c:pt idx="173">
                  <c:v>43781</c:v>
                </c:pt>
                <c:pt idx="174">
                  <c:v>43782</c:v>
                </c:pt>
                <c:pt idx="175">
                  <c:v>43783</c:v>
                </c:pt>
                <c:pt idx="176">
                  <c:v>43784</c:v>
                </c:pt>
                <c:pt idx="177">
                  <c:v>43787</c:v>
                </c:pt>
                <c:pt idx="178">
                  <c:v>43788</c:v>
                </c:pt>
                <c:pt idx="179">
                  <c:v>43789</c:v>
                </c:pt>
                <c:pt idx="180">
                  <c:v>43790</c:v>
                </c:pt>
                <c:pt idx="181">
                  <c:v>43791</c:v>
                </c:pt>
                <c:pt idx="182">
                  <c:v>43794</c:v>
                </c:pt>
                <c:pt idx="183">
                  <c:v>43795</c:v>
                </c:pt>
                <c:pt idx="184">
                  <c:v>43796</c:v>
                </c:pt>
                <c:pt idx="185">
                  <c:v>43797</c:v>
                </c:pt>
                <c:pt idx="186">
                  <c:v>43798</c:v>
                </c:pt>
                <c:pt idx="187">
                  <c:v>43801</c:v>
                </c:pt>
                <c:pt idx="188">
                  <c:v>43802</c:v>
                </c:pt>
                <c:pt idx="189">
                  <c:v>43803</c:v>
                </c:pt>
                <c:pt idx="190">
                  <c:v>43804</c:v>
                </c:pt>
                <c:pt idx="191">
                  <c:v>43805</c:v>
                </c:pt>
                <c:pt idx="192">
                  <c:v>43808</c:v>
                </c:pt>
                <c:pt idx="193">
                  <c:v>43809</c:v>
                </c:pt>
                <c:pt idx="194">
                  <c:v>43810</c:v>
                </c:pt>
                <c:pt idx="195">
                  <c:v>43811</c:v>
                </c:pt>
                <c:pt idx="196">
                  <c:v>43812</c:v>
                </c:pt>
                <c:pt idx="197">
                  <c:v>43815</c:v>
                </c:pt>
                <c:pt idx="198">
                  <c:v>43816</c:v>
                </c:pt>
                <c:pt idx="199">
                  <c:v>43817</c:v>
                </c:pt>
                <c:pt idx="200">
                  <c:v>43818</c:v>
                </c:pt>
                <c:pt idx="201">
                  <c:v>43819</c:v>
                </c:pt>
                <c:pt idx="202">
                  <c:v>43822</c:v>
                </c:pt>
                <c:pt idx="203">
                  <c:v>43823</c:v>
                </c:pt>
                <c:pt idx="204">
                  <c:v>43824</c:v>
                </c:pt>
                <c:pt idx="205">
                  <c:v>43825</c:v>
                </c:pt>
                <c:pt idx="206">
                  <c:v>43826</c:v>
                </c:pt>
                <c:pt idx="207">
                  <c:v>43829</c:v>
                </c:pt>
                <c:pt idx="208">
                  <c:v>43830</c:v>
                </c:pt>
                <c:pt idx="209">
                  <c:v>43831</c:v>
                </c:pt>
                <c:pt idx="210">
                  <c:v>43832</c:v>
                </c:pt>
                <c:pt idx="211">
                  <c:v>43833</c:v>
                </c:pt>
                <c:pt idx="212">
                  <c:v>43836</c:v>
                </c:pt>
                <c:pt idx="213">
                  <c:v>43837</c:v>
                </c:pt>
                <c:pt idx="214">
                  <c:v>43838</c:v>
                </c:pt>
                <c:pt idx="215">
                  <c:v>43839</c:v>
                </c:pt>
                <c:pt idx="216">
                  <c:v>43840</c:v>
                </c:pt>
                <c:pt idx="217">
                  <c:v>43843</c:v>
                </c:pt>
                <c:pt idx="218">
                  <c:v>43844</c:v>
                </c:pt>
                <c:pt idx="219">
                  <c:v>43845</c:v>
                </c:pt>
                <c:pt idx="220">
                  <c:v>43846</c:v>
                </c:pt>
                <c:pt idx="221">
                  <c:v>43847</c:v>
                </c:pt>
                <c:pt idx="222">
                  <c:v>43850</c:v>
                </c:pt>
                <c:pt idx="223">
                  <c:v>43851</c:v>
                </c:pt>
                <c:pt idx="224">
                  <c:v>43852</c:v>
                </c:pt>
                <c:pt idx="225">
                  <c:v>43853</c:v>
                </c:pt>
                <c:pt idx="226">
                  <c:v>43854</c:v>
                </c:pt>
                <c:pt idx="227">
                  <c:v>43857</c:v>
                </c:pt>
                <c:pt idx="228">
                  <c:v>43858</c:v>
                </c:pt>
                <c:pt idx="229">
                  <c:v>43859</c:v>
                </c:pt>
                <c:pt idx="230">
                  <c:v>43860</c:v>
                </c:pt>
                <c:pt idx="231">
                  <c:v>43861</c:v>
                </c:pt>
                <c:pt idx="232">
                  <c:v>43864</c:v>
                </c:pt>
                <c:pt idx="233">
                  <c:v>43865</c:v>
                </c:pt>
                <c:pt idx="234">
                  <c:v>43866</c:v>
                </c:pt>
                <c:pt idx="235">
                  <c:v>43867</c:v>
                </c:pt>
                <c:pt idx="236">
                  <c:v>43868</c:v>
                </c:pt>
                <c:pt idx="237">
                  <c:v>43871</c:v>
                </c:pt>
                <c:pt idx="238">
                  <c:v>43872</c:v>
                </c:pt>
                <c:pt idx="239">
                  <c:v>43873</c:v>
                </c:pt>
                <c:pt idx="240">
                  <c:v>43874</c:v>
                </c:pt>
                <c:pt idx="241">
                  <c:v>43875</c:v>
                </c:pt>
                <c:pt idx="242">
                  <c:v>43878</c:v>
                </c:pt>
                <c:pt idx="243">
                  <c:v>43879</c:v>
                </c:pt>
                <c:pt idx="244">
                  <c:v>43880</c:v>
                </c:pt>
                <c:pt idx="245">
                  <c:v>43881</c:v>
                </c:pt>
                <c:pt idx="246">
                  <c:v>43882</c:v>
                </c:pt>
                <c:pt idx="247">
                  <c:v>43885</c:v>
                </c:pt>
                <c:pt idx="248">
                  <c:v>43886</c:v>
                </c:pt>
                <c:pt idx="249">
                  <c:v>43887</c:v>
                </c:pt>
                <c:pt idx="250">
                  <c:v>43888</c:v>
                </c:pt>
                <c:pt idx="251">
                  <c:v>43889</c:v>
                </c:pt>
                <c:pt idx="252">
                  <c:v>43892</c:v>
                </c:pt>
                <c:pt idx="253">
                  <c:v>43893</c:v>
                </c:pt>
                <c:pt idx="254">
                  <c:v>43894</c:v>
                </c:pt>
                <c:pt idx="255">
                  <c:v>43895</c:v>
                </c:pt>
                <c:pt idx="256">
                  <c:v>43896</c:v>
                </c:pt>
                <c:pt idx="257">
                  <c:v>43899</c:v>
                </c:pt>
                <c:pt idx="258">
                  <c:v>43900</c:v>
                </c:pt>
                <c:pt idx="259">
                  <c:v>43901</c:v>
                </c:pt>
                <c:pt idx="260">
                  <c:v>43902</c:v>
                </c:pt>
                <c:pt idx="261">
                  <c:v>43903</c:v>
                </c:pt>
                <c:pt idx="262">
                  <c:v>43906</c:v>
                </c:pt>
                <c:pt idx="263">
                  <c:v>43907</c:v>
                </c:pt>
                <c:pt idx="264">
                  <c:v>43908</c:v>
                </c:pt>
                <c:pt idx="265">
                  <c:v>43909</c:v>
                </c:pt>
                <c:pt idx="266">
                  <c:v>43910</c:v>
                </c:pt>
                <c:pt idx="267">
                  <c:v>43913</c:v>
                </c:pt>
                <c:pt idx="268">
                  <c:v>43914</c:v>
                </c:pt>
                <c:pt idx="269">
                  <c:v>43915</c:v>
                </c:pt>
                <c:pt idx="270">
                  <c:v>43916</c:v>
                </c:pt>
                <c:pt idx="271">
                  <c:v>43917</c:v>
                </c:pt>
                <c:pt idx="272">
                  <c:v>43920</c:v>
                </c:pt>
                <c:pt idx="273">
                  <c:v>43921</c:v>
                </c:pt>
                <c:pt idx="274">
                  <c:v>43922</c:v>
                </c:pt>
                <c:pt idx="275">
                  <c:v>43923</c:v>
                </c:pt>
                <c:pt idx="276">
                  <c:v>43924</c:v>
                </c:pt>
                <c:pt idx="277">
                  <c:v>43927</c:v>
                </c:pt>
                <c:pt idx="278">
                  <c:v>43928</c:v>
                </c:pt>
                <c:pt idx="279">
                  <c:v>43929</c:v>
                </c:pt>
                <c:pt idx="280">
                  <c:v>43930</c:v>
                </c:pt>
                <c:pt idx="281">
                  <c:v>43931</c:v>
                </c:pt>
                <c:pt idx="282">
                  <c:v>43934</c:v>
                </c:pt>
                <c:pt idx="283">
                  <c:v>43935</c:v>
                </c:pt>
                <c:pt idx="284">
                  <c:v>43936</c:v>
                </c:pt>
                <c:pt idx="285">
                  <c:v>43937</c:v>
                </c:pt>
                <c:pt idx="286">
                  <c:v>43938</c:v>
                </c:pt>
                <c:pt idx="287">
                  <c:v>43941</c:v>
                </c:pt>
                <c:pt idx="288">
                  <c:v>43942</c:v>
                </c:pt>
                <c:pt idx="289">
                  <c:v>43943</c:v>
                </c:pt>
                <c:pt idx="290">
                  <c:v>43944</c:v>
                </c:pt>
                <c:pt idx="291">
                  <c:v>43945</c:v>
                </c:pt>
                <c:pt idx="292">
                  <c:v>43948</c:v>
                </c:pt>
                <c:pt idx="293">
                  <c:v>43949</c:v>
                </c:pt>
                <c:pt idx="294">
                  <c:v>43950</c:v>
                </c:pt>
                <c:pt idx="295">
                  <c:v>43951</c:v>
                </c:pt>
                <c:pt idx="296">
                  <c:v>43952</c:v>
                </c:pt>
                <c:pt idx="297">
                  <c:v>43955</c:v>
                </c:pt>
                <c:pt idx="298">
                  <c:v>43956</c:v>
                </c:pt>
                <c:pt idx="299">
                  <c:v>43957</c:v>
                </c:pt>
                <c:pt idx="300">
                  <c:v>43958</c:v>
                </c:pt>
                <c:pt idx="301">
                  <c:v>43959</c:v>
                </c:pt>
                <c:pt idx="302">
                  <c:v>43962</c:v>
                </c:pt>
                <c:pt idx="303">
                  <c:v>43963</c:v>
                </c:pt>
                <c:pt idx="304">
                  <c:v>43964</c:v>
                </c:pt>
                <c:pt idx="305">
                  <c:v>43965</c:v>
                </c:pt>
                <c:pt idx="306">
                  <c:v>43966</c:v>
                </c:pt>
                <c:pt idx="307">
                  <c:v>43969</c:v>
                </c:pt>
                <c:pt idx="308">
                  <c:v>43970</c:v>
                </c:pt>
                <c:pt idx="309">
                  <c:v>43971</c:v>
                </c:pt>
                <c:pt idx="310">
                  <c:v>43972</c:v>
                </c:pt>
                <c:pt idx="311">
                  <c:v>43973</c:v>
                </c:pt>
                <c:pt idx="312">
                  <c:v>43976</c:v>
                </c:pt>
                <c:pt idx="313">
                  <c:v>43977</c:v>
                </c:pt>
                <c:pt idx="314">
                  <c:v>43978</c:v>
                </c:pt>
                <c:pt idx="315">
                  <c:v>43979</c:v>
                </c:pt>
                <c:pt idx="316">
                  <c:v>43980</c:v>
                </c:pt>
                <c:pt idx="317">
                  <c:v>43983</c:v>
                </c:pt>
                <c:pt idx="318">
                  <c:v>43984</c:v>
                </c:pt>
                <c:pt idx="319">
                  <c:v>43985</c:v>
                </c:pt>
                <c:pt idx="320">
                  <c:v>43986</c:v>
                </c:pt>
                <c:pt idx="321">
                  <c:v>43987</c:v>
                </c:pt>
                <c:pt idx="322">
                  <c:v>43990</c:v>
                </c:pt>
                <c:pt idx="323">
                  <c:v>43991</c:v>
                </c:pt>
                <c:pt idx="324">
                  <c:v>43992</c:v>
                </c:pt>
                <c:pt idx="325">
                  <c:v>43993</c:v>
                </c:pt>
                <c:pt idx="326">
                  <c:v>43994</c:v>
                </c:pt>
                <c:pt idx="327">
                  <c:v>43997</c:v>
                </c:pt>
                <c:pt idx="328">
                  <c:v>43998</c:v>
                </c:pt>
                <c:pt idx="329">
                  <c:v>43999</c:v>
                </c:pt>
                <c:pt idx="330">
                  <c:v>44000</c:v>
                </c:pt>
                <c:pt idx="331">
                  <c:v>44001</c:v>
                </c:pt>
                <c:pt idx="332">
                  <c:v>44004</c:v>
                </c:pt>
                <c:pt idx="333">
                  <c:v>44005</c:v>
                </c:pt>
                <c:pt idx="334">
                  <c:v>44006</c:v>
                </c:pt>
                <c:pt idx="335">
                  <c:v>44007</c:v>
                </c:pt>
                <c:pt idx="336">
                  <c:v>44008</c:v>
                </c:pt>
                <c:pt idx="337">
                  <c:v>44011</c:v>
                </c:pt>
                <c:pt idx="338">
                  <c:v>44012</c:v>
                </c:pt>
                <c:pt idx="339">
                  <c:v>44013</c:v>
                </c:pt>
                <c:pt idx="340">
                  <c:v>44014</c:v>
                </c:pt>
                <c:pt idx="341">
                  <c:v>44015</c:v>
                </c:pt>
                <c:pt idx="342">
                  <c:v>44018</c:v>
                </c:pt>
                <c:pt idx="343">
                  <c:v>44019</c:v>
                </c:pt>
                <c:pt idx="344">
                  <c:v>44020</c:v>
                </c:pt>
                <c:pt idx="345">
                  <c:v>44021</c:v>
                </c:pt>
                <c:pt idx="346">
                  <c:v>44022</c:v>
                </c:pt>
                <c:pt idx="347">
                  <c:v>44025</c:v>
                </c:pt>
                <c:pt idx="348">
                  <c:v>44026</c:v>
                </c:pt>
                <c:pt idx="349">
                  <c:v>44027</c:v>
                </c:pt>
                <c:pt idx="350">
                  <c:v>44028</c:v>
                </c:pt>
                <c:pt idx="351">
                  <c:v>44029</c:v>
                </c:pt>
                <c:pt idx="352">
                  <c:v>44032</c:v>
                </c:pt>
                <c:pt idx="353">
                  <c:v>44033</c:v>
                </c:pt>
                <c:pt idx="354">
                  <c:v>44034</c:v>
                </c:pt>
                <c:pt idx="355">
                  <c:v>44035</c:v>
                </c:pt>
                <c:pt idx="356">
                  <c:v>44036</c:v>
                </c:pt>
                <c:pt idx="357">
                  <c:v>44039</c:v>
                </c:pt>
                <c:pt idx="358">
                  <c:v>44040</c:v>
                </c:pt>
                <c:pt idx="359">
                  <c:v>44041</c:v>
                </c:pt>
                <c:pt idx="360">
                  <c:v>44042</c:v>
                </c:pt>
                <c:pt idx="361">
                  <c:v>44043</c:v>
                </c:pt>
                <c:pt idx="362">
                  <c:v>44046</c:v>
                </c:pt>
                <c:pt idx="363">
                  <c:v>44047</c:v>
                </c:pt>
                <c:pt idx="364">
                  <c:v>44048</c:v>
                </c:pt>
                <c:pt idx="365">
                  <c:v>44049</c:v>
                </c:pt>
                <c:pt idx="366">
                  <c:v>44050</c:v>
                </c:pt>
                <c:pt idx="367">
                  <c:v>44053</c:v>
                </c:pt>
                <c:pt idx="368">
                  <c:v>44054</c:v>
                </c:pt>
                <c:pt idx="369">
                  <c:v>44055</c:v>
                </c:pt>
                <c:pt idx="370">
                  <c:v>44056</c:v>
                </c:pt>
                <c:pt idx="371">
                  <c:v>44057</c:v>
                </c:pt>
                <c:pt idx="372">
                  <c:v>44060</c:v>
                </c:pt>
                <c:pt idx="373">
                  <c:v>44061</c:v>
                </c:pt>
                <c:pt idx="374">
                  <c:v>44062</c:v>
                </c:pt>
                <c:pt idx="375">
                  <c:v>44063</c:v>
                </c:pt>
                <c:pt idx="376">
                  <c:v>44064</c:v>
                </c:pt>
                <c:pt idx="377">
                  <c:v>44067</c:v>
                </c:pt>
                <c:pt idx="378">
                  <c:v>44068</c:v>
                </c:pt>
                <c:pt idx="379">
                  <c:v>44069</c:v>
                </c:pt>
                <c:pt idx="380">
                  <c:v>44070</c:v>
                </c:pt>
                <c:pt idx="381">
                  <c:v>44071</c:v>
                </c:pt>
                <c:pt idx="382">
                  <c:v>44074</c:v>
                </c:pt>
                <c:pt idx="383">
                  <c:v>44075</c:v>
                </c:pt>
                <c:pt idx="384">
                  <c:v>44076</c:v>
                </c:pt>
                <c:pt idx="385">
                  <c:v>44077</c:v>
                </c:pt>
                <c:pt idx="386">
                  <c:v>44078</c:v>
                </c:pt>
                <c:pt idx="387">
                  <c:v>44081</c:v>
                </c:pt>
                <c:pt idx="388">
                  <c:v>44082</c:v>
                </c:pt>
                <c:pt idx="389">
                  <c:v>44083</c:v>
                </c:pt>
                <c:pt idx="390">
                  <c:v>44084</c:v>
                </c:pt>
                <c:pt idx="391">
                  <c:v>44085</c:v>
                </c:pt>
                <c:pt idx="392">
                  <c:v>44088</c:v>
                </c:pt>
                <c:pt idx="393">
                  <c:v>44089</c:v>
                </c:pt>
                <c:pt idx="394">
                  <c:v>44090</c:v>
                </c:pt>
                <c:pt idx="395">
                  <c:v>44091</c:v>
                </c:pt>
                <c:pt idx="396">
                  <c:v>44092</c:v>
                </c:pt>
                <c:pt idx="397">
                  <c:v>44095</c:v>
                </c:pt>
                <c:pt idx="398">
                  <c:v>44096</c:v>
                </c:pt>
                <c:pt idx="399">
                  <c:v>44097</c:v>
                </c:pt>
                <c:pt idx="400">
                  <c:v>44098</c:v>
                </c:pt>
                <c:pt idx="401">
                  <c:v>44099</c:v>
                </c:pt>
                <c:pt idx="402">
                  <c:v>44102</c:v>
                </c:pt>
                <c:pt idx="403">
                  <c:v>44103</c:v>
                </c:pt>
                <c:pt idx="404">
                  <c:v>44104</c:v>
                </c:pt>
                <c:pt idx="405">
                  <c:v>44105</c:v>
                </c:pt>
                <c:pt idx="406">
                  <c:v>44106</c:v>
                </c:pt>
                <c:pt idx="407">
                  <c:v>44109</c:v>
                </c:pt>
                <c:pt idx="408">
                  <c:v>44110</c:v>
                </c:pt>
                <c:pt idx="409">
                  <c:v>44111</c:v>
                </c:pt>
                <c:pt idx="410">
                  <c:v>44112</c:v>
                </c:pt>
                <c:pt idx="411">
                  <c:v>44113</c:v>
                </c:pt>
                <c:pt idx="412">
                  <c:v>44116</c:v>
                </c:pt>
                <c:pt idx="413">
                  <c:v>44117</c:v>
                </c:pt>
                <c:pt idx="414">
                  <c:v>44118</c:v>
                </c:pt>
                <c:pt idx="415">
                  <c:v>44119</c:v>
                </c:pt>
                <c:pt idx="416">
                  <c:v>44120</c:v>
                </c:pt>
                <c:pt idx="417">
                  <c:v>44123</c:v>
                </c:pt>
                <c:pt idx="418">
                  <c:v>44124</c:v>
                </c:pt>
                <c:pt idx="419">
                  <c:v>44125</c:v>
                </c:pt>
                <c:pt idx="420">
                  <c:v>44126</c:v>
                </c:pt>
                <c:pt idx="421">
                  <c:v>44127</c:v>
                </c:pt>
                <c:pt idx="422">
                  <c:v>44130</c:v>
                </c:pt>
                <c:pt idx="423">
                  <c:v>44131</c:v>
                </c:pt>
                <c:pt idx="424">
                  <c:v>44132</c:v>
                </c:pt>
                <c:pt idx="425">
                  <c:v>44133</c:v>
                </c:pt>
                <c:pt idx="426">
                  <c:v>44134</c:v>
                </c:pt>
                <c:pt idx="427">
                  <c:v>44137</c:v>
                </c:pt>
                <c:pt idx="428">
                  <c:v>44138</c:v>
                </c:pt>
                <c:pt idx="429">
                  <c:v>44139</c:v>
                </c:pt>
                <c:pt idx="430">
                  <c:v>44140</c:v>
                </c:pt>
                <c:pt idx="431">
                  <c:v>44141</c:v>
                </c:pt>
                <c:pt idx="432">
                  <c:v>44144</c:v>
                </c:pt>
                <c:pt idx="433">
                  <c:v>44145</c:v>
                </c:pt>
                <c:pt idx="434">
                  <c:v>44146</c:v>
                </c:pt>
                <c:pt idx="435">
                  <c:v>44147</c:v>
                </c:pt>
                <c:pt idx="436">
                  <c:v>44148</c:v>
                </c:pt>
                <c:pt idx="437">
                  <c:v>44151</c:v>
                </c:pt>
                <c:pt idx="438">
                  <c:v>44152</c:v>
                </c:pt>
                <c:pt idx="439">
                  <c:v>44153</c:v>
                </c:pt>
                <c:pt idx="440">
                  <c:v>44154</c:v>
                </c:pt>
                <c:pt idx="441">
                  <c:v>44155</c:v>
                </c:pt>
                <c:pt idx="442">
                  <c:v>44158</c:v>
                </c:pt>
                <c:pt idx="443">
                  <c:v>44159</c:v>
                </c:pt>
                <c:pt idx="444">
                  <c:v>44160</c:v>
                </c:pt>
                <c:pt idx="445">
                  <c:v>44161</c:v>
                </c:pt>
                <c:pt idx="446">
                  <c:v>44162</c:v>
                </c:pt>
                <c:pt idx="447">
                  <c:v>44165</c:v>
                </c:pt>
                <c:pt idx="448">
                  <c:v>44166</c:v>
                </c:pt>
                <c:pt idx="449">
                  <c:v>44167</c:v>
                </c:pt>
                <c:pt idx="450">
                  <c:v>44168</c:v>
                </c:pt>
                <c:pt idx="451">
                  <c:v>44169</c:v>
                </c:pt>
                <c:pt idx="452">
                  <c:v>44172</c:v>
                </c:pt>
                <c:pt idx="453">
                  <c:v>44173</c:v>
                </c:pt>
                <c:pt idx="454">
                  <c:v>44174</c:v>
                </c:pt>
                <c:pt idx="455">
                  <c:v>44175</c:v>
                </c:pt>
                <c:pt idx="456">
                  <c:v>44176</c:v>
                </c:pt>
                <c:pt idx="457">
                  <c:v>44179</c:v>
                </c:pt>
                <c:pt idx="458">
                  <c:v>44180</c:v>
                </c:pt>
                <c:pt idx="459">
                  <c:v>44181</c:v>
                </c:pt>
                <c:pt idx="460">
                  <c:v>44182</c:v>
                </c:pt>
                <c:pt idx="461">
                  <c:v>44183</c:v>
                </c:pt>
                <c:pt idx="462">
                  <c:v>44186</c:v>
                </c:pt>
                <c:pt idx="463">
                  <c:v>44187</c:v>
                </c:pt>
                <c:pt idx="464">
                  <c:v>44188</c:v>
                </c:pt>
                <c:pt idx="465">
                  <c:v>44189</c:v>
                </c:pt>
                <c:pt idx="466">
                  <c:v>44190</c:v>
                </c:pt>
                <c:pt idx="467">
                  <c:v>44193</c:v>
                </c:pt>
                <c:pt idx="468">
                  <c:v>44194</c:v>
                </c:pt>
                <c:pt idx="469">
                  <c:v>44195</c:v>
                </c:pt>
                <c:pt idx="470">
                  <c:v>44196</c:v>
                </c:pt>
                <c:pt idx="471">
                  <c:v>44197</c:v>
                </c:pt>
                <c:pt idx="472">
                  <c:v>44200</c:v>
                </c:pt>
                <c:pt idx="473">
                  <c:v>44201</c:v>
                </c:pt>
                <c:pt idx="474">
                  <c:v>44202</c:v>
                </c:pt>
                <c:pt idx="475">
                  <c:v>44203</c:v>
                </c:pt>
                <c:pt idx="476">
                  <c:v>44204</c:v>
                </c:pt>
                <c:pt idx="477">
                  <c:v>44207</c:v>
                </c:pt>
                <c:pt idx="478">
                  <c:v>44208</c:v>
                </c:pt>
                <c:pt idx="479">
                  <c:v>44209</c:v>
                </c:pt>
                <c:pt idx="480">
                  <c:v>44210</c:v>
                </c:pt>
                <c:pt idx="481">
                  <c:v>44211</c:v>
                </c:pt>
                <c:pt idx="482">
                  <c:v>44214</c:v>
                </c:pt>
                <c:pt idx="483">
                  <c:v>44215</c:v>
                </c:pt>
                <c:pt idx="484">
                  <c:v>44216</c:v>
                </c:pt>
                <c:pt idx="485">
                  <c:v>44217</c:v>
                </c:pt>
                <c:pt idx="486">
                  <c:v>44218</c:v>
                </c:pt>
                <c:pt idx="487">
                  <c:v>44221</c:v>
                </c:pt>
                <c:pt idx="488">
                  <c:v>44222</c:v>
                </c:pt>
                <c:pt idx="489">
                  <c:v>44223</c:v>
                </c:pt>
                <c:pt idx="490">
                  <c:v>44224</c:v>
                </c:pt>
                <c:pt idx="491">
                  <c:v>44225</c:v>
                </c:pt>
                <c:pt idx="492">
                  <c:v>44228</c:v>
                </c:pt>
                <c:pt idx="493">
                  <c:v>44229</c:v>
                </c:pt>
                <c:pt idx="494">
                  <c:v>44230</c:v>
                </c:pt>
                <c:pt idx="495">
                  <c:v>44231</c:v>
                </c:pt>
                <c:pt idx="496">
                  <c:v>44232</c:v>
                </c:pt>
                <c:pt idx="497">
                  <c:v>44235</c:v>
                </c:pt>
                <c:pt idx="498">
                  <c:v>44236</c:v>
                </c:pt>
                <c:pt idx="499">
                  <c:v>44237</c:v>
                </c:pt>
                <c:pt idx="500">
                  <c:v>44238</c:v>
                </c:pt>
                <c:pt idx="501">
                  <c:v>44239</c:v>
                </c:pt>
                <c:pt idx="502">
                  <c:v>44242</c:v>
                </c:pt>
                <c:pt idx="503">
                  <c:v>44243</c:v>
                </c:pt>
                <c:pt idx="504">
                  <c:v>44244</c:v>
                </c:pt>
                <c:pt idx="505">
                  <c:v>44245</c:v>
                </c:pt>
                <c:pt idx="506">
                  <c:v>44246</c:v>
                </c:pt>
                <c:pt idx="507">
                  <c:v>44249</c:v>
                </c:pt>
                <c:pt idx="508">
                  <c:v>44250</c:v>
                </c:pt>
                <c:pt idx="509">
                  <c:v>44251</c:v>
                </c:pt>
                <c:pt idx="510">
                  <c:v>44252</c:v>
                </c:pt>
                <c:pt idx="511">
                  <c:v>44253</c:v>
                </c:pt>
                <c:pt idx="512">
                  <c:v>44256</c:v>
                </c:pt>
                <c:pt idx="513">
                  <c:v>44257</c:v>
                </c:pt>
                <c:pt idx="514">
                  <c:v>44258</c:v>
                </c:pt>
                <c:pt idx="515">
                  <c:v>44259</c:v>
                </c:pt>
                <c:pt idx="516">
                  <c:v>44260</c:v>
                </c:pt>
                <c:pt idx="517">
                  <c:v>44263</c:v>
                </c:pt>
                <c:pt idx="518">
                  <c:v>44264</c:v>
                </c:pt>
                <c:pt idx="519">
                  <c:v>44265</c:v>
                </c:pt>
                <c:pt idx="520">
                  <c:v>44266</c:v>
                </c:pt>
                <c:pt idx="521">
                  <c:v>44267</c:v>
                </c:pt>
                <c:pt idx="522">
                  <c:v>44270</c:v>
                </c:pt>
                <c:pt idx="523">
                  <c:v>44271</c:v>
                </c:pt>
                <c:pt idx="524">
                  <c:v>44272</c:v>
                </c:pt>
                <c:pt idx="525">
                  <c:v>44273</c:v>
                </c:pt>
                <c:pt idx="526">
                  <c:v>44274</c:v>
                </c:pt>
                <c:pt idx="527">
                  <c:v>44277</c:v>
                </c:pt>
                <c:pt idx="528">
                  <c:v>44278</c:v>
                </c:pt>
                <c:pt idx="529">
                  <c:v>44279</c:v>
                </c:pt>
                <c:pt idx="530">
                  <c:v>44280</c:v>
                </c:pt>
                <c:pt idx="531">
                  <c:v>44281</c:v>
                </c:pt>
                <c:pt idx="532">
                  <c:v>44284</c:v>
                </c:pt>
                <c:pt idx="533">
                  <c:v>44285</c:v>
                </c:pt>
                <c:pt idx="534">
                  <c:v>44286</c:v>
                </c:pt>
                <c:pt idx="535">
                  <c:v>44287</c:v>
                </c:pt>
                <c:pt idx="536">
                  <c:v>44288</c:v>
                </c:pt>
                <c:pt idx="537">
                  <c:v>44291</c:v>
                </c:pt>
                <c:pt idx="538">
                  <c:v>44292</c:v>
                </c:pt>
                <c:pt idx="539">
                  <c:v>44293</c:v>
                </c:pt>
                <c:pt idx="540">
                  <c:v>44294</c:v>
                </c:pt>
                <c:pt idx="541">
                  <c:v>44295</c:v>
                </c:pt>
                <c:pt idx="542">
                  <c:v>44298</c:v>
                </c:pt>
                <c:pt idx="543">
                  <c:v>44299</c:v>
                </c:pt>
                <c:pt idx="544">
                  <c:v>44300</c:v>
                </c:pt>
                <c:pt idx="545">
                  <c:v>44301</c:v>
                </c:pt>
                <c:pt idx="546">
                  <c:v>44302</c:v>
                </c:pt>
                <c:pt idx="547">
                  <c:v>44305</c:v>
                </c:pt>
                <c:pt idx="548">
                  <c:v>44306</c:v>
                </c:pt>
                <c:pt idx="549">
                  <c:v>44307</c:v>
                </c:pt>
                <c:pt idx="550">
                  <c:v>44308</c:v>
                </c:pt>
                <c:pt idx="551">
                  <c:v>44309</c:v>
                </c:pt>
                <c:pt idx="552">
                  <c:v>44312</c:v>
                </c:pt>
                <c:pt idx="553">
                  <c:v>44313</c:v>
                </c:pt>
                <c:pt idx="554">
                  <c:v>44314</c:v>
                </c:pt>
                <c:pt idx="555">
                  <c:v>44315</c:v>
                </c:pt>
                <c:pt idx="556">
                  <c:v>44316</c:v>
                </c:pt>
                <c:pt idx="557">
                  <c:v>44319</c:v>
                </c:pt>
                <c:pt idx="558">
                  <c:v>44320</c:v>
                </c:pt>
                <c:pt idx="559">
                  <c:v>44321</c:v>
                </c:pt>
                <c:pt idx="560">
                  <c:v>44322</c:v>
                </c:pt>
                <c:pt idx="561">
                  <c:v>44323</c:v>
                </c:pt>
                <c:pt idx="562">
                  <c:v>44326</c:v>
                </c:pt>
                <c:pt idx="563">
                  <c:v>44327</c:v>
                </c:pt>
                <c:pt idx="564">
                  <c:v>44328</c:v>
                </c:pt>
                <c:pt idx="565">
                  <c:v>44329</c:v>
                </c:pt>
                <c:pt idx="566">
                  <c:v>44330</c:v>
                </c:pt>
                <c:pt idx="567">
                  <c:v>44333</c:v>
                </c:pt>
                <c:pt idx="568">
                  <c:v>44334</c:v>
                </c:pt>
                <c:pt idx="569">
                  <c:v>44335</c:v>
                </c:pt>
                <c:pt idx="570">
                  <c:v>44336</c:v>
                </c:pt>
                <c:pt idx="571">
                  <c:v>44337</c:v>
                </c:pt>
                <c:pt idx="572">
                  <c:v>44340</c:v>
                </c:pt>
                <c:pt idx="573">
                  <c:v>44341</c:v>
                </c:pt>
                <c:pt idx="574">
                  <c:v>44342</c:v>
                </c:pt>
                <c:pt idx="575">
                  <c:v>44343</c:v>
                </c:pt>
                <c:pt idx="576">
                  <c:v>44344</c:v>
                </c:pt>
                <c:pt idx="577">
                  <c:v>44347</c:v>
                </c:pt>
                <c:pt idx="578">
                  <c:v>44348</c:v>
                </c:pt>
                <c:pt idx="579">
                  <c:v>44349</c:v>
                </c:pt>
                <c:pt idx="580">
                  <c:v>44350</c:v>
                </c:pt>
                <c:pt idx="581">
                  <c:v>44351</c:v>
                </c:pt>
                <c:pt idx="582">
                  <c:v>44354</c:v>
                </c:pt>
                <c:pt idx="583">
                  <c:v>44355</c:v>
                </c:pt>
                <c:pt idx="584">
                  <c:v>44356</c:v>
                </c:pt>
                <c:pt idx="585">
                  <c:v>44357</c:v>
                </c:pt>
                <c:pt idx="586">
                  <c:v>44358</c:v>
                </c:pt>
                <c:pt idx="587">
                  <c:v>44361</c:v>
                </c:pt>
                <c:pt idx="588">
                  <c:v>44362</c:v>
                </c:pt>
                <c:pt idx="589">
                  <c:v>44363</c:v>
                </c:pt>
                <c:pt idx="590">
                  <c:v>44364</c:v>
                </c:pt>
                <c:pt idx="591">
                  <c:v>44365</c:v>
                </c:pt>
                <c:pt idx="592">
                  <c:v>44368</c:v>
                </c:pt>
                <c:pt idx="593">
                  <c:v>44369</c:v>
                </c:pt>
                <c:pt idx="594">
                  <c:v>44370</c:v>
                </c:pt>
                <c:pt idx="595">
                  <c:v>44371</c:v>
                </c:pt>
                <c:pt idx="596">
                  <c:v>44372</c:v>
                </c:pt>
                <c:pt idx="597">
                  <c:v>44375</c:v>
                </c:pt>
                <c:pt idx="598">
                  <c:v>44376</c:v>
                </c:pt>
                <c:pt idx="599">
                  <c:v>44377</c:v>
                </c:pt>
                <c:pt idx="600">
                  <c:v>44378</c:v>
                </c:pt>
                <c:pt idx="601">
                  <c:v>44379</c:v>
                </c:pt>
                <c:pt idx="602">
                  <c:v>44382</c:v>
                </c:pt>
                <c:pt idx="603">
                  <c:v>44383</c:v>
                </c:pt>
                <c:pt idx="604">
                  <c:v>44384</c:v>
                </c:pt>
                <c:pt idx="605">
                  <c:v>44385</c:v>
                </c:pt>
                <c:pt idx="606">
                  <c:v>44386</c:v>
                </c:pt>
                <c:pt idx="607">
                  <c:v>44389</c:v>
                </c:pt>
                <c:pt idx="608">
                  <c:v>44390</c:v>
                </c:pt>
                <c:pt idx="609">
                  <c:v>44391</c:v>
                </c:pt>
                <c:pt idx="610">
                  <c:v>44392</c:v>
                </c:pt>
                <c:pt idx="611">
                  <c:v>44393</c:v>
                </c:pt>
                <c:pt idx="612">
                  <c:v>44396</c:v>
                </c:pt>
                <c:pt idx="613">
                  <c:v>44397</c:v>
                </c:pt>
                <c:pt idx="614">
                  <c:v>44398</c:v>
                </c:pt>
                <c:pt idx="615">
                  <c:v>44399</c:v>
                </c:pt>
                <c:pt idx="616">
                  <c:v>44400</c:v>
                </c:pt>
                <c:pt idx="617">
                  <c:v>44403</c:v>
                </c:pt>
                <c:pt idx="618">
                  <c:v>44404</c:v>
                </c:pt>
                <c:pt idx="619">
                  <c:v>44405</c:v>
                </c:pt>
                <c:pt idx="620">
                  <c:v>44406</c:v>
                </c:pt>
                <c:pt idx="621">
                  <c:v>44407</c:v>
                </c:pt>
                <c:pt idx="622">
                  <c:v>44410</c:v>
                </c:pt>
                <c:pt idx="623">
                  <c:v>44411</c:v>
                </c:pt>
                <c:pt idx="624">
                  <c:v>44412</c:v>
                </c:pt>
                <c:pt idx="625">
                  <c:v>44413</c:v>
                </c:pt>
                <c:pt idx="626">
                  <c:v>44414</c:v>
                </c:pt>
                <c:pt idx="627">
                  <c:v>44417</c:v>
                </c:pt>
                <c:pt idx="628">
                  <c:v>44418</c:v>
                </c:pt>
                <c:pt idx="629">
                  <c:v>44419</c:v>
                </c:pt>
                <c:pt idx="630">
                  <c:v>44420</c:v>
                </c:pt>
                <c:pt idx="631">
                  <c:v>44421</c:v>
                </c:pt>
                <c:pt idx="632">
                  <c:v>44424</c:v>
                </c:pt>
                <c:pt idx="633">
                  <c:v>44425</c:v>
                </c:pt>
                <c:pt idx="634">
                  <c:v>44426</c:v>
                </c:pt>
                <c:pt idx="635">
                  <c:v>44427</c:v>
                </c:pt>
                <c:pt idx="636">
                  <c:v>44428</c:v>
                </c:pt>
                <c:pt idx="637">
                  <c:v>44431</c:v>
                </c:pt>
                <c:pt idx="638">
                  <c:v>44432</c:v>
                </c:pt>
                <c:pt idx="639">
                  <c:v>44433</c:v>
                </c:pt>
                <c:pt idx="640">
                  <c:v>44434</c:v>
                </c:pt>
                <c:pt idx="641">
                  <c:v>44435</c:v>
                </c:pt>
                <c:pt idx="642">
                  <c:v>44438</c:v>
                </c:pt>
                <c:pt idx="643">
                  <c:v>44439</c:v>
                </c:pt>
                <c:pt idx="644">
                  <c:v>44440</c:v>
                </c:pt>
                <c:pt idx="645">
                  <c:v>44441</c:v>
                </c:pt>
                <c:pt idx="646">
                  <c:v>44442</c:v>
                </c:pt>
                <c:pt idx="647">
                  <c:v>44445</c:v>
                </c:pt>
                <c:pt idx="648">
                  <c:v>44446</c:v>
                </c:pt>
                <c:pt idx="649">
                  <c:v>44447</c:v>
                </c:pt>
                <c:pt idx="650">
                  <c:v>44448</c:v>
                </c:pt>
                <c:pt idx="651">
                  <c:v>44449</c:v>
                </c:pt>
                <c:pt idx="652">
                  <c:v>44452</c:v>
                </c:pt>
                <c:pt idx="653">
                  <c:v>44453</c:v>
                </c:pt>
                <c:pt idx="654">
                  <c:v>44454</c:v>
                </c:pt>
                <c:pt idx="655">
                  <c:v>44455</c:v>
                </c:pt>
                <c:pt idx="656">
                  <c:v>44456</c:v>
                </c:pt>
                <c:pt idx="657">
                  <c:v>44459</c:v>
                </c:pt>
                <c:pt idx="658">
                  <c:v>44460</c:v>
                </c:pt>
                <c:pt idx="659">
                  <c:v>44461</c:v>
                </c:pt>
                <c:pt idx="660">
                  <c:v>44462</c:v>
                </c:pt>
                <c:pt idx="661">
                  <c:v>44463</c:v>
                </c:pt>
                <c:pt idx="662">
                  <c:v>44466</c:v>
                </c:pt>
                <c:pt idx="663">
                  <c:v>44467</c:v>
                </c:pt>
                <c:pt idx="664">
                  <c:v>44468</c:v>
                </c:pt>
                <c:pt idx="665">
                  <c:v>44469</c:v>
                </c:pt>
                <c:pt idx="666">
                  <c:v>44470</c:v>
                </c:pt>
                <c:pt idx="667">
                  <c:v>44473</c:v>
                </c:pt>
                <c:pt idx="668">
                  <c:v>44474</c:v>
                </c:pt>
                <c:pt idx="669">
                  <c:v>44475</c:v>
                </c:pt>
                <c:pt idx="670">
                  <c:v>44476</c:v>
                </c:pt>
                <c:pt idx="671">
                  <c:v>44477</c:v>
                </c:pt>
                <c:pt idx="672">
                  <c:v>44480</c:v>
                </c:pt>
                <c:pt idx="673">
                  <c:v>44481</c:v>
                </c:pt>
                <c:pt idx="674">
                  <c:v>44482</c:v>
                </c:pt>
                <c:pt idx="675">
                  <c:v>44483</c:v>
                </c:pt>
                <c:pt idx="676">
                  <c:v>44484</c:v>
                </c:pt>
                <c:pt idx="677">
                  <c:v>44487</c:v>
                </c:pt>
                <c:pt idx="678">
                  <c:v>44488</c:v>
                </c:pt>
                <c:pt idx="679">
                  <c:v>44489</c:v>
                </c:pt>
                <c:pt idx="680">
                  <c:v>44490</c:v>
                </c:pt>
                <c:pt idx="681">
                  <c:v>44491</c:v>
                </c:pt>
                <c:pt idx="682">
                  <c:v>44494</c:v>
                </c:pt>
                <c:pt idx="683">
                  <c:v>44495</c:v>
                </c:pt>
                <c:pt idx="684">
                  <c:v>44496</c:v>
                </c:pt>
                <c:pt idx="685">
                  <c:v>44497</c:v>
                </c:pt>
                <c:pt idx="686">
                  <c:v>44498</c:v>
                </c:pt>
                <c:pt idx="687">
                  <c:v>44501</c:v>
                </c:pt>
                <c:pt idx="688">
                  <c:v>44502</c:v>
                </c:pt>
                <c:pt idx="689">
                  <c:v>44503</c:v>
                </c:pt>
                <c:pt idx="690">
                  <c:v>44504</c:v>
                </c:pt>
                <c:pt idx="691">
                  <c:v>44505</c:v>
                </c:pt>
                <c:pt idx="692">
                  <c:v>44508</c:v>
                </c:pt>
                <c:pt idx="693">
                  <c:v>44509</c:v>
                </c:pt>
                <c:pt idx="694">
                  <c:v>44510</c:v>
                </c:pt>
                <c:pt idx="695">
                  <c:v>44511</c:v>
                </c:pt>
                <c:pt idx="696">
                  <c:v>44512</c:v>
                </c:pt>
                <c:pt idx="697">
                  <c:v>44515</c:v>
                </c:pt>
                <c:pt idx="698">
                  <c:v>44516</c:v>
                </c:pt>
                <c:pt idx="699">
                  <c:v>44517</c:v>
                </c:pt>
                <c:pt idx="700">
                  <c:v>44518</c:v>
                </c:pt>
                <c:pt idx="701">
                  <c:v>44519</c:v>
                </c:pt>
                <c:pt idx="702">
                  <c:v>44522</c:v>
                </c:pt>
                <c:pt idx="703">
                  <c:v>44523</c:v>
                </c:pt>
                <c:pt idx="704">
                  <c:v>44524</c:v>
                </c:pt>
                <c:pt idx="705">
                  <c:v>44525</c:v>
                </c:pt>
                <c:pt idx="706">
                  <c:v>44526</c:v>
                </c:pt>
                <c:pt idx="707">
                  <c:v>44529</c:v>
                </c:pt>
                <c:pt idx="708">
                  <c:v>44530</c:v>
                </c:pt>
                <c:pt idx="709">
                  <c:v>44531</c:v>
                </c:pt>
                <c:pt idx="710">
                  <c:v>44532</c:v>
                </c:pt>
                <c:pt idx="711">
                  <c:v>44533</c:v>
                </c:pt>
                <c:pt idx="712">
                  <c:v>44536</c:v>
                </c:pt>
                <c:pt idx="713">
                  <c:v>44537</c:v>
                </c:pt>
                <c:pt idx="714">
                  <c:v>44538</c:v>
                </c:pt>
                <c:pt idx="715">
                  <c:v>44539</c:v>
                </c:pt>
                <c:pt idx="716">
                  <c:v>44540</c:v>
                </c:pt>
                <c:pt idx="717">
                  <c:v>44543</c:v>
                </c:pt>
                <c:pt idx="718">
                  <c:v>44544</c:v>
                </c:pt>
                <c:pt idx="719">
                  <c:v>44545</c:v>
                </c:pt>
                <c:pt idx="720">
                  <c:v>44546</c:v>
                </c:pt>
                <c:pt idx="721">
                  <c:v>44547</c:v>
                </c:pt>
                <c:pt idx="722">
                  <c:v>44550</c:v>
                </c:pt>
                <c:pt idx="723">
                  <c:v>44551</c:v>
                </c:pt>
                <c:pt idx="724">
                  <c:v>44552</c:v>
                </c:pt>
                <c:pt idx="725">
                  <c:v>44553</c:v>
                </c:pt>
                <c:pt idx="726">
                  <c:v>44554</c:v>
                </c:pt>
                <c:pt idx="727">
                  <c:v>44557</c:v>
                </c:pt>
                <c:pt idx="728">
                  <c:v>44558</c:v>
                </c:pt>
                <c:pt idx="729">
                  <c:v>44559</c:v>
                </c:pt>
                <c:pt idx="730">
                  <c:v>44560</c:v>
                </c:pt>
                <c:pt idx="731">
                  <c:v>44561</c:v>
                </c:pt>
                <c:pt idx="732">
                  <c:v>44564</c:v>
                </c:pt>
                <c:pt idx="733">
                  <c:v>44565</c:v>
                </c:pt>
                <c:pt idx="734">
                  <c:v>44566</c:v>
                </c:pt>
                <c:pt idx="735">
                  <c:v>44567</c:v>
                </c:pt>
                <c:pt idx="736">
                  <c:v>44568</c:v>
                </c:pt>
                <c:pt idx="737">
                  <c:v>44571</c:v>
                </c:pt>
                <c:pt idx="738">
                  <c:v>44572</c:v>
                </c:pt>
                <c:pt idx="739">
                  <c:v>44573</c:v>
                </c:pt>
                <c:pt idx="740">
                  <c:v>44574</c:v>
                </c:pt>
                <c:pt idx="741">
                  <c:v>44575</c:v>
                </c:pt>
                <c:pt idx="742">
                  <c:v>44578</c:v>
                </c:pt>
                <c:pt idx="743">
                  <c:v>44579</c:v>
                </c:pt>
                <c:pt idx="744">
                  <c:v>44580</c:v>
                </c:pt>
                <c:pt idx="745">
                  <c:v>44581</c:v>
                </c:pt>
                <c:pt idx="746">
                  <c:v>44582</c:v>
                </c:pt>
                <c:pt idx="747">
                  <c:v>44585</c:v>
                </c:pt>
                <c:pt idx="748">
                  <c:v>44586</c:v>
                </c:pt>
                <c:pt idx="749">
                  <c:v>44587</c:v>
                </c:pt>
                <c:pt idx="750">
                  <c:v>44588</c:v>
                </c:pt>
                <c:pt idx="751">
                  <c:v>44589</c:v>
                </c:pt>
                <c:pt idx="752">
                  <c:v>44592</c:v>
                </c:pt>
                <c:pt idx="753">
                  <c:v>44593</c:v>
                </c:pt>
                <c:pt idx="754">
                  <c:v>44594</c:v>
                </c:pt>
                <c:pt idx="755">
                  <c:v>44595</c:v>
                </c:pt>
                <c:pt idx="756">
                  <c:v>44596</c:v>
                </c:pt>
                <c:pt idx="757">
                  <c:v>44599</c:v>
                </c:pt>
                <c:pt idx="758">
                  <c:v>44600</c:v>
                </c:pt>
                <c:pt idx="759">
                  <c:v>44601</c:v>
                </c:pt>
                <c:pt idx="760">
                  <c:v>44602</c:v>
                </c:pt>
                <c:pt idx="761">
                  <c:v>44603</c:v>
                </c:pt>
                <c:pt idx="762">
                  <c:v>44606</c:v>
                </c:pt>
                <c:pt idx="763">
                  <c:v>44607</c:v>
                </c:pt>
                <c:pt idx="764">
                  <c:v>44608</c:v>
                </c:pt>
                <c:pt idx="765">
                  <c:v>44609</c:v>
                </c:pt>
                <c:pt idx="766">
                  <c:v>44610</c:v>
                </c:pt>
                <c:pt idx="767">
                  <c:v>44613</c:v>
                </c:pt>
                <c:pt idx="768">
                  <c:v>44614</c:v>
                </c:pt>
                <c:pt idx="769">
                  <c:v>44615</c:v>
                </c:pt>
                <c:pt idx="770">
                  <c:v>44616</c:v>
                </c:pt>
                <c:pt idx="771">
                  <c:v>44617</c:v>
                </c:pt>
                <c:pt idx="772">
                  <c:v>44620</c:v>
                </c:pt>
                <c:pt idx="773">
                  <c:v>44621</c:v>
                </c:pt>
                <c:pt idx="774">
                  <c:v>44622</c:v>
                </c:pt>
                <c:pt idx="775">
                  <c:v>44623</c:v>
                </c:pt>
                <c:pt idx="776">
                  <c:v>44624</c:v>
                </c:pt>
                <c:pt idx="777">
                  <c:v>44627</c:v>
                </c:pt>
                <c:pt idx="778">
                  <c:v>44628</c:v>
                </c:pt>
                <c:pt idx="779">
                  <c:v>44629</c:v>
                </c:pt>
                <c:pt idx="780">
                  <c:v>44630</c:v>
                </c:pt>
                <c:pt idx="781">
                  <c:v>44631</c:v>
                </c:pt>
                <c:pt idx="782">
                  <c:v>44634</c:v>
                </c:pt>
                <c:pt idx="783">
                  <c:v>44635</c:v>
                </c:pt>
                <c:pt idx="784">
                  <c:v>44636</c:v>
                </c:pt>
                <c:pt idx="785">
                  <c:v>44637</c:v>
                </c:pt>
                <c:pt idx="786">
                  <c:v>44638</c:v>
                </c:pt>
                <c:pt idx="787">
                  <c:v>44641</c:v>
                </c:pt>
                <c:pt idx="788">
                  <c:v>44642</c:v>
                </c:pt>
                <c:pt idx="789">
                  <c:v>44643</c:v>
                </c:pt>
                <c:pt idx="790">
                  <c:v>44644</c:v>
                </c:pt>
                <c:pt idx="791">
                  <c:v>44645</c:v>
                </c:pt>
                <c:pt idx="792">
                  <c:v>44648</c:v>
                </c:pt>
                <c:pt idx="793">
                  <c:v>44649</c:v>
                </c:pt>
                <c:pt idx="794">
                  <c:v>44650</c:v>
                </c:pt>
                <c:pt idx="795">
                  <c:v>44651</c:v>
                </c:pt>
                <c:pt idx="796">
                  <c:v>44652</c:v>
                </c:pt>
                <c:pt idx="797">
                  <c:v>44655</c:v>
                </c:pt>
                <c:pt idx="798">
                  <c:v>44656</c:v>
                </c:pt>
                <c:pt idx="799">
                  <c:v>44657</c:v>
                </c:pt>
                <c:pt idx="800">
                  <c:v>44658</c:v>
                </c:pt>
                <c:pt idx="801">
                  <c:v>44659</c:v>
                </c:pt>
                <c:pt idx="802">
                  <c:v>44662</c:v>
                </c:pt>
                <c:pt idx="803">
                  <c:v>44663</c:v>
                </c:pt>
                <c:pt idx="804">
                  <c:v>44664</c:v>
                </c:pt>
                <c:pt idx="805">
                  <c:v>44665</c:v>
                </c:pt>
                <c:pt idx="806">
                  <c:v>44666</c:v>
                </c:pt>
                <c:pt idx="807">
                  <c:v>44669</c:v>
                </c:pt>
                <c:pt idx="808">
                  <c:v>44670</c:v>
                </c:pt>
                <c:pt idx="809">
                  <c:v>44671</c:v>
                </c:pt>
                <c:pt idx="810">
                  <c:v>44672</c:v>
                </c:pt>
                <c:pt idx="811">
                  <c:v>44673</c:v>
                </c:pt>
                <c:pt idx="812">
                  <c:v>44676</c:v>
                </c:pt>
                <c:pt idx="813">
                  <c:v>44677</c:v>
                </c:pt>
                <c:pt idx="814">
                  <c:v>44678</c:v>
                </c:pt>
                <c:pt idx="815">
                  <c:v>44679</c:v>
                </c:pt>
                <c:pt idx="816">
                  <c:v>44680</c:v>
                </c:pt>
                <c:pt idx="817">
                  <c:v>44683</c:v>
                </c:pt>
                <c:pt idx="818">
                  <c:v>44684</c:v>
                </c:pt>
                <c:pt idx="819">
                  <c:v>44685</c:v>
                </c:pt>
                <c:pt idx="820">
                  <c:v>44686</c:v>
                </c:pt>
                <c:pt idx="821">
                  <c:v>44687</c:v>
                </c:pt>
                <c:pt idx="822">
                  <c:v>44690</c:v>
                </c:pt>
                <c:pt idx="823">
                  <c:v>44691</c:v>
                </c:pt>
                <c:pt idx="824">
                  <c:v>44692</c:v>
                </c:pt>
                <c:pt idx="825">
                  <c:v>44693</c:v>
                </c:pt>
                <c:pt idx="826">
                  <c:v>44694</c:v>
                </c:pt>
                <c:pt idx="827">
                  <c:v>44697</c:v>
                </c:pt>
                <c:pt idx="828">
                  <c:v>44698</c:v>
                </c:pt>
                <c:pt idx="829">
                  <c:v>44699</c:v>
                </c:pt>
                <c:pt idx="830">
                  <c:v>44700</c:v>
                </c:pt>
                <c:pt idx="831">
                  <c:v>44701</c:v>
                </c:pt>
                <c:pt idx="832">
                  <c:v>44704</c:v>
                </c:pt>
                <c:pt idx="833">
                  <c:v>44705</c:v>
                </c:pt>
                <c:pt idx="834">
                  <c:v>44706</c:v>
                </c:pt>
                <c:pt idx="835">
                  <c:v>44707</c:v>
                </c:pt>
                <c:pt idx="836">
                  <c:v>44708</c:v>
                </c:pt>
                <c:pt idx="837">
                  <c:v>44711</c:v>
                </c:pt>
                <c:pt idx="838">
                  <c:v>44712</c:v>
                </c:pt>
                <c:pt idx="839">
                  <c:v>44713</c:v>
                </c:pt>
                <c:pt idx="840">
                  <c:v>44718</c:v>
                </c:pt>
                <c:pt idx="841">
                  <c:v>44719</c:v>
                </c:pt>
                <c:pt idx="842">
                  <c:v>44720</c:v>
                </c:pt>
                <c:pt idx="843">
                  <c:v>44721</c:v>
                </c:pt>
                <c:pt idx="844">
                  <c:v>44722</c:v>
                </c:pt>
                <c:pt idx="845">
                  <c:v>44725</c:v>
                </c:pt>
                <c:pt idx="846">
                  <c:v>44726</c:v>
                </c:pt>
                <c:pt idx="847">
                  <c:v>44727</c:v>
                </c:pt>
                <c:pt idx="848">
                  <c:v>44728</c:v>
                </c:pt>
                <c:pt idx="849">
                  <c:v>44729</c:v>
                </c:pt>
                <c:pt idx="850">
                  <c:v>44732</c:v>
                </c:pt>
                <c:pt idx="851">
                  <c:v>44733</c:v>
                </c:pt>
                <c:pt idx="852">
                  <c:v>44734</c:v>
                </c:pt>
                <c:pt idx="853">
                  <c:v>44735</c:v>
                </c:pt>
                <c:pt idx="854">
                  <c:v>44736</c:v>
                </c:pt>
                <c:pt idx="855">
                  <c:v>44739</c:v>
                </c:pt>
                <c:pt idx="856">
                  <c:v>44740</c:v>
                </c:pt>
                <c:pt idx="857">
                  <c:v>44741</c:v>
                </c:pt>
                <c:pt idx="858">
                  <c:v>44742</c:v>
                </c:pt>
                <c:pt idx="859">
                  <c:v>44743</c:v>
                </c:pt>
                <c:pt idx="860">
                  <c:v>44746</c:v>
                </c:pt>
                <c:pt idx="861">
                  <c:v>44747</c:v>
                </c:pt>
                <c:pt idx="862">
                  <c:v>44748</c:v>
                </c:pt>
                <c:pt idx="863">
                  <c:v>44749</c:v>
                </c:pt>
                <c:pt idx="864">
                  <c:v>44750</c:v>
                </c:pt>
                <c:pt idx="865">
                  <c:v>44753</c:v>
                </c:pt>
                <c:pt idx="866">
                  <c:v>44754</c:v>
                </c:pt>
                <c:pt idx="867">
                  <c:v>44755</c:v>
                </c:pt>
                <c:pt idx="868">
                  <c:v>44756</c:v>
                </c:pt>
                <c:pt idx="869">
                  <c:v>44757</c:v>
                </c:pt>
                <c:pt idx="870">
                  <c:v>44760</c:v>
                </c:pt>
                <c:pt idx="871">
                  <c:v>44761</c:v>
                </c:pt>
                <c:pt idx="872">
                  <c:v>44762</c:v>
                </c:pt>
                <c:pt idx="873">
                  <c:v>44763</c:v>
                </c:pt>
                <c:pt idx="874">
                  <c:v>44764</c:v>
                </c:pt>
                <c:pt idx="875">
                  <c:v>44767</c:v>
                </c:pt>
                <c:pt idx="876">
                  <c:v>44768</c:v>
                </c:pt>
                <c:pt idx="877">
                  <c:v>44769</c:v>
                </c:pt>
                <c:pt idx="878">
                  <c:v>44770</c:v>
                </c:pt>
                <c:pt idx="879">
                  <c:v>44771</c:v>
                </c:pt>
                <c:pt idx="880">
                  <c:v>44774</c:v>
                </c:pt>
                <c:pt idx="881">
                  <c:v>44775</c:v>
                </c:pt>
                <c:pt idx="882">
                  <c:v>44776</c:v>
                </c:pt>
                <c:pt idx="883">
                  <c:v>44777</c:v>
                </c:pt>
                <c:pt idx="884">
                  <c:v>44778</c:v>
                </c:pt>
                <c:pt idx="885">
                  <c:v>44781</c:v>
                </c:pt>
                <c:pt idx="886">
                  <c:v>44782</c:v>
                </c:pt>
                <c:pt idx="887">
                  <c:v>44783</c:v>
                </c:pt>
                <c:pt idx="888">
                  <c:v>44784</c:v>
                </c:pt>
                <c:pt idx="889">
                  <c:v>44785</c:v>
                </c:pt>
                <c:pt idx="890">
                  <c:v>44788</c:v>
                </c:pt>
                <c:pt idx="891">
                  <c:v>44789</c:v>
                </c:pt>
                <c:pt idx="892">
                  <c:v>44790</c:v>
                </c:pt>
                <c:pt idx="893">
                  <c:v>44791</c:v>
                </c:pt>
                <c:pt idx="894">
                  <c:v>44792</c:v>
                </c:pt>
                <c:pt idx="895">
                  <c:v>44795</c:v>
                </c:pt>
                <c:pt idx="896">
                  <c:v>44796</c:v>
                </c:pt>
                <c:pt idx="897">
                  <c:v>44797</c:v>
                </c:pt>
                <c:pt idx="898">
                  <c:v>44798</c:v>
                </c:pt>
                <c:pt idx="899">
                  <c:v>44799</c:v>
                </c:pt>
                <c:pt idx="900">
                  <c:v>44802</c:v>
                </c:pt>
                <c:pt idx="901">
                  <c:v>44803</c:v>
                </c:pt>
                <c:pt idx="902">
                  <c:v>44804</c:v>
                </c:pt>
                <c:pt idx="903">
                  <c:v>44805</c:v>
                </c:pt>
                <c:pt idx="904">
                  <c:v>44806</c:v>
                </c:pt>
                <c:pt idx="905">
                  <c:v>44809</c:v>
                </c:pt>
                <c:pt idx="906">
                  <c:v>44810</c:v>
                </c:pt>
                <c:pt idx="907">
                  <c:v>44811</c:v>
                </c:pt>
                <c:pt idx="908">
                  <c:v>44812</c:v>
                </c:pt>
                <c:pt idx="909">
                  <c:v>44813</c:v>
                </c:pt>
                <c:pt idx="910">
                  <c:v>44816</c:v>
                </c:pt>
                <c:pt idx="911">
                  <c:v>44817</c:v>
                </c:pt>
                <c:pt idx="912">
                  <c:v>44818</c:v>
                </c:pt>
                <c:pt idx="913">
                  <c:v>44819</c:v>
                </c:pt>
                <c:pt idx="914">
                  <c:v>44820</c:v>
                </c:pt>
                <c:pt idx="915">
                  <c:v>44823</c:v>
                </c:pt>
                <c:pt idx="916">
                  <c:v>44824</c:v>
                </c:pt>
                <c:pt idx="917">
                  <c:v>44825</c:v>
                </c:pt>
                <c:pt idx="918">
                  <c:v>44826</c:v>
                </c:pt>
                <c:pt idx="919">
                  <c:v>44827</c:v>
                </c:pt>
                <c:pt idx="920">
                  <c:v>44830</c:v>
                </c:pt>
                <c:pt idx="921">
                  <c:v>44831</c:v>
                </c:pt>
                <c:pt idx="922">
                  <c:v>44832</c:v>
                </c:pt>
                <c:pt idx="923">
                  <c:v>44833</c:v>
                </c:pt>
                <c:pt idx="924">
                  <c:v>44834</c:v>
                </c:pt>
                <c:pt idx="925">
                  <c:v>44837</c:v>
                </c:pt>
                <c:pt idx="926">
                  <c:v>44838</c:v>
                </c:pt>
                <c:pt idx="927">
                  <c:v>44839</c:v>
                </c:pt>
                <c:pt idx="928">
                  <c:v>44840</c:v>
                </c:pt>
                <c:pt idx="929">
                  <c:v>44841</c:v>
                </c:pt>
                <c:pt idx="930">
                  <c:v>44844</c:v>
                </c:pt>
                <c:pt idx="931">
                  <c:v>44845</c:v>
                </c:pt>
                <c:pt idx="932">
                  <c:v>44846</c:v>
                </c:pt>
                <c:pt idx="933">
                  <c:v>44847</c:v>
                </c:pt>
                <c:pt idx="934">
                  <c:v>44848</c:v>
                </c:pt>
                <c:pt idx="935">
                  <c:v>44851</c:v>
                </c:pt>
                <c:pt idx="936">
                  <c:v>44852</c:v>
                </c:pt>
                <c:pt idx="937">
                  <c:v>44853</c:v>
                </c:pt>
                <c:pt idx="938">
                  <c:v>44854</c:v>
                </c:pt>
                <c:pt idx="939">
                  <c:v>44855</c:v>
                </c:pt>
                <c:pt idx="940">
                  <c:v>44858</c:v>
                </c:pt>
                <c:pt idx="941">
                  <c:v>44859</c:v>
                </c:pt>
                <c:pt idx="942">
                  <c:v>44860</c:v>
                </c:pt>
                <c:pt idx="943">
                  <c:v>44861</c:v>
                </c:pt>
                <c:pt idx="944">
                  <c:v>44862</c:v>
                </c:pt>
                <c:pt idx="945">
                  <c:v>44865</c:v>
                </c:pt>
                <c:pt idx="946">
                  <c:v>44866</c:v>
                </c:pt>
                <c:pt idx="947">
                  <c:v>44867</c:v>
                </c:pt>
                <c:pt idx="948">
                  <c:v>44868</c:v>
                </c:pt>
                <c:pt idx="949">
                  <c:v>44869</c:v>
                </c:pt>
                <c:pt idx="950">
                  <c:v>44872</c:v>
                </c:pt>
                <c:pt idx="951">
                  <c:v>44873</c:v>
                </c:pt>
                <c:pt idx="952">
                  <c:v>44874</c:v>
                </c:pt>
                <c:pt idx="953">
                  <c:v>44875</c:v>
                </c:pt>
                <c:pt idx="954">
                  <c:v>44876</c:v>
                </c:pt>
                <c:pt idx="955">
                  <c:v>44879</c:v>
                </c:pt>
                <c:pt idx="956">
                  <c:v>44880</c:v>
                </c:pt>
                <c:pt idx="957">
                  <c:v>44881</c:v>
                </c:pt>
                <c:pt idx="958">
                  <c:v>44882</c:v>
                </c:pt>
                <c:pt idx="959">
                  <c:v>44883</c:v>
                </c:pt>
                <c:pt idx="960">
                  <c:v>44886</c:v>
                </c:pt>
                <c:pt idx="961">
                  <c:v>44887</c:v>
                </c:pt>
                <c:pt idx="962">
                  <c:v>44888</c:v>
                </c:pt>
                <c:pt idx="963">
                  <c:v>44889</c:v>
                </c:pt>
                <c:pt idx="964">
                  <c:v>44890</c:v>
                </c:pt>
                <c:pt idx="965">
                  <c:v>44893</c:v>
                </c:pt>
                <c:pt idx="966">
                  <c:v>44894</c:v>
                </c:pt>
                <c:pt idx="967">
                  <c:v>44895</c:v>
                </c:pt>
                <c:pt idx="968">
                  <c:v>44896</c:v>
                </c:pt>
                <c:pt idx="969">
                  <c:v>44897</c:v>
                </c:pt>
                <c:pt idx="970">
                  <c:v>44900</c:v>
                </c:pt>
                <c:pt idx="971">
                  <c:v>44901</c:v>
                </c:pt>
                <c:pt idx="972">
                  <c:v>44902</c:v>
                </c:pt>
                <c:pt idx="973">
                  <c:v>44903</c:v>
                </c:pt>
                <c:pt idx="974">
                  <c:v>44904</c:v>
                </c:pt>
                <c:pt idx="975">
                  <c:v>44907</c:v>
                </c:pt>
                <c:pt idx="976">
                  <c:v>44908</c:v>
                </c:pt>
                <c:pt idx="977">
                  <c:v>44909</c:v>
                </c:pt>
                <c:pt idx="978">
                  <c:v>44910</c:v>
                </c:pt>
                <c:pt idx="979">
                  <c:v>44911</c:v>
                </c:pt>
                <c:pt idx="980">
                  <c:v>44914</c:v>
                </c:pt>
                <c:pt idx="981">
                  <c:v>44915</c:v>
                </c:pt>
                <c:pt idx="982">
                  <c:v>44916</c:v>
                </c:pt>
                <c:pt idx="983">
                  <c:v>44917</c:v>
                </c:pt>
                <c:pt idx="984">
                  <c:v>44918</c:v>
                </c:pt>
                <c:pt idx="985">
                  <c:v>44921</c:v>
                </c:pt>
                <c:pt idx="986">
                  <c:v>44922</c:v>
                </c:pt>
                <c:pt idx="987">
                  <c:v>44923</c:v>
                </c:pt>
                <c:pt idx="988">
                  <c:v>44924</c:v>
                </c:pt>
                <c:pt idx="989">
                  <c:v>44925</c:v>
                </c:pt>
                <c:pt idx="990">
                  <c:v>44928</c:v>
                </c:pt>
                <c:pt idx="991">
                  <c:v>44929</c:v>
                </c:pt>
                <c:pt idx="992">
                  <c:v>44930</c:v>
                </c:pt>
                <c:pt idx="993">
                  <c:v>44931</c:v>
                </c:pt>
                <c:pt idx="994">
                  <c:v>44932</c:v>
                </c:pt>
                <c:pt idx="995">
                  <c:v>44935</c:v>
                </c:pt>
                <c:pt idx="996">
                  <c:v>44936</c:v>
                </c:pt>
                <c:pt idx="997">
                  <c:v>44937</c:v>
                </c:pt>
                <c:pt idx="998">
                  <c:v>44938</c:v>
                </c:pt>
                <c:pt idx="999">
                  <c:v>44939</c:v>
                </c:pt>
                <c:pt idx="1000">
                  <c:v>44942</c:v>
                </c:pt>
                <c:pt idx="1001">
                  <c:v>44943</c:v>
                </c:pt>
                <c:pt idx="1002">
                  <c:v>44944</c:v>
                </c:pt>
                <c:pt idx="1003">
                  <c:v>44945</c:v>
                </c:pt>
                <c:pt idx="1004">
                  <c:v>44946</c:v>
                </c:pt>
                <c:pt idx="1005">
                  <c:v>44949</c:v>
                </c:pt>
                <c:pt idx="1006">
                  <c:v>44950</c:v>
                </c:pt>
                <c:pt idx="1007">
                  <c:v>44951</c:v>
                </c:pt>
                <c:pt idx="1008">
                  <c:v>44952</c:v>
                </c:pt>
                <c:pt idx="1009">
                  <c:v>44953</c:v>
                </c:pt>
                <c:pt idx="1010">
                  <c:v>44956</c:v>
                </c:pt>
                <c:pt idx="1011">
                  <c:v>44957</c:v>
                </c:pt>
                <c:pt idx="1012">
                  <c:v>44958</c:v>
                </c:pt>
                <c:pt idx="1013">
                  <c:v>44959</c:v>
                </c:pt>
                <c:pt idx="1014">
                  <c:v>44960</c:v>
                </c:pt>
                <c:pt idx="1015">
                  <c:v>44963</c:v>
                </c:pt>
                <c:pt idx="1016">
                  <c:v>44964</c:v>
                </c:pt>
                <c:pt idx="1017">
                  <c:v>44965</c:v>
                </c:pt>
                <c:pt idx="1018">
                  <c:v>44966</c:v>
                </c:pt>
                <c:pt idx="1019">
                  <c:v>44967</c:v>
                </c:pt>
                <c:pt idx="1020">
                  <c:v>44970</c:v>
                </c:pt>
                <c:pt idx="1021">
                  <c:v>44971</c:v>
                </c:pt>
                <c:pt idx="1022">
                  <c:v>44972</c:v>
                </c:pt>
                <c:pt idx="1023">
                  <c:v>44973</c:v>
                </c:pt>
                <c:pt idx="1024">
                  <c:v>44974</c:v>
                </c:pt>
                <c:pt idx="1025">
                  <c:v>44977</c:v>
                </c:pt>
                <c:pt idx="1026">
                  <c:v>44978</c:v>
                </c:pt>
                <c:pt idx="1027">
                  <c:v>44979</c:v>
                </c:pt>
                <c:pt idx="1028">
                  <c:v>44980</c:v>
                </c:pt>
                <c:pt idx="1029">
                  <c:v>44981</c:v>
                </c:pt>
                <c:pt idx="1030">
                  <c:v>44984</c:v>
                </c:pt>
                <c:pt idx="1031">
                  <c:v>44985</c:v>
                </c:pt>
                <c:pt idx="1032">
                  <c:v>44986</c:v>
                </c:pt>
                <c:pt idx="1033">
                  <c:v>44987</c:v>
                </c:pt>
                <c:pt idx="1034">
                  <c:v>44988</c:v>
                </c:pt>
                <c:pt idx="1035">
                  <c:v>44991</c:v>
                </c:pt>
                <c:pt idx="1036">
                  <c:v>44992</c:v>
                </c:pt>
                <c:pt idx="1037">
                  <c:v>44993</c:v>
                </c:pt>
                <c:pt idx="1038">
                  <c:v>44994</c:v>
                </c:pt>
                <c:pt idx="1039">
                  <c:v>44995</c:v>
                </c:pt>
                <c:pt idx="1040">
                  <c:v>44998</c:v>
                </c:pt>
                <c:pt idx="1041">
                  <c:v>44999</c:v>
                </c:pt>
                <c:pt idx="1042">
                  <c:v>45000</c:v>
                </c:pt>
                <c:pt idx="1043">
                  <c:v>45001</c:v>
                </c:pt>
                <c:pt idx="1044">
                  <c:v>45002</c:v>
                </c:pt>
                <c:pt idx="1045">
                  <c:v>45005</c:v>
                </c:pt>
                <c:pt idx="1046">
                  <c:v>45006</c:v>
                </c:pt>
                <c:pt idx="1047">
                  <c:v>45007</c:v>
                </c:pt>
                <c:pt idx="1048">
                  <c:v>45008</c:v>
                </c:pt>
                <c:pt idx="1049">
                  <c:v>45009</c:v>
                </c:pt>
                <c:pt idx="1050">
                  <c:v>45012</c:v>
                </c:pt>
                <c:pt idx="1051">
                  <c:v>45013</c:v>
                </c:pt>
                <c:pt idx="1052">
                  <c:v>45014</c:v>
                </c:pt>
                <c:pt idx="1053">
                  <c:v>45015</c:v>
                </c:pt>
                <c:pt idx="1054">
                  <c:v>45016</c:v>
                </c:pt>
                <c:pt idx="1055">
                  <c:v>45019</c:v>
                </c:pt>
                <c:pt idx="1056">
                  <c:v>45020</c:v>
                </c:pt>
                <c:pt idx="1057">
                  <c:v>45021</c:v>
                </c:pt>
                <c:pt idx="1058">
                  <c:v>45022</c:v>
                </c:pt>
                <c:pt idx="1059">
                  <c:v>45023</c:v>
                </c:pt>
                <c:pt idx="1060">
                  <c:v>45026</c:v>
                </c:pt>
                <c:pt idx="1061">
                  <c:v>45027</c:v>
                </c:pt>
                <c:pt idx="1062">
                  <c:v>45028</c:v>
                </c:pt>
                <c:pt idx="1063">
                  <c:v>45029</c:v>
                </c:pt>
                <c:pt idx="1064">
                  <c:v>45030</c:v>
                </c:pt>
                <c:pt idx="1065">
                  <c:v>45033</c:v>
                </c:pt>
                <c:pt idx="1066">
                  <c:v>45034</c:v>
                </c:pt>
                <c:pt idx="1067">
                  <c:v>45035</c:v>
                </c:pt>
                <c:pt idx="1068">
                  <c:v>45036</c:v>
                </c:pt>
                <c:pt idx="1069">
                  <c:v>45037</c:v>
                </c:pt>
                <c:pt idx="1070">
                  <c:v>45040</c:v>
                </c:pt>
                <c:pt idx="1071">
                  <c:v>45041</c:v>
                </c:pt>
                <c:pt idx="1072">
                  <c:v>45042</c:v>
                </c:pt>
                <c:pt idx="1073">
                  <c:v>45043</c:v>
                </c:pt>
                <c:pt idx="1074">
                  <c:v>45044</c:v>
                </c:pt>
                <c:pt idx="1075">
                  <c:v>45047</c:v>
                </c:pt>
                <c:pt idx="1076">
                  <c:v>45048</c:v>
                </c:pt>
                <c:pt idx="1077">
                  <c:v>45049</c:v>
                </c:pt>
                <c:pt idx="1078">
                  <c:v>45050</c:v>
                </c:pt>
                <c:pt idx="1079">
                  <c:v>45051</c:v>
                </c:pt>
                <c:pt idx="1080">
                  <c:v>45055</c:v>
                </c:pt>
                <c:pt idx="1081">
                  <c:v>45056</c:v>
                </c:pt>
                <c:pt idx="1082">
                  <c:v>45057</c:v>
                </c:pt>
                <c:pt idx="1083">
                  <c:v>45058</c:v>
                </c:pt>
                <c:pt idx="1084">
                  <c:v>45061</c:v>
                </c:pt>
                <c:pt idx="1085">
                  <c:v>45062</c:v>
                </c:pt>
                <c:pt idx="1086">
                  <c:v>45063</c:v>
                </c:pt>
                <c:pt idx="1087">
                  <c:v>45064</c:v>
                </c:pt>
                <c:pt idx="1088">
                  <c:v>45065</c:v>
                </c:pt>
                <c:pt idx="1089">
                  <c:v>45068</c:v>
                </c:pt>
                <c:pt idx="1090">
                  <c:v>45069</c:v>
                </c:pt>
                <c:pt idx="1091">
                  <c:v>45070</c:v>
                </c:pt>
                <c:pt idx="1092">
                  <c:v>45071</c:v>
                </c:pt>
                <c:pt idx="1093">
                  <c:v>45072</c:v>
                </c:pt>
                <c:pt idx="1094">
                  <c:v>45076</c:v>
                </c:pt>
                <c:pt idx="1095">
                  <c:v>45077</c:v>
                </c:pt>
                <c:pt idx="1096">
                  <c:v>45078</c:v>
                </c:pt>
                <c:pt idx="1097">
                  <c:v>45079</c:v>
                </c:pt>
                <c:pt idx="1098">
                  <c:v>45082</c:v>
                </c:pt>
                <c:pt idx="1099">
                  <c:v>45083</c:v>
                </c:pt>
                <c:pt idx="1100">
                  <c:v>45084</c:v>
                </c:pt>
                <c:pt idx="1101">
                  <c:v>45085</c:v>
                </c:pt>
                <c:pt idx="1102">
                  <c:v>45086</c:v>
                </c:pt>
                <c:pt idx="1103">
                  <c:v>45089</c:v>
                </c:pt>
                <c:pt idx="1104">
                  <c:v>45090</c:v>
                </c:pt>
                <c:pt idx="1105">
                  <c:v>45091</c:v>
                </c:pt>
                <c:pt idx="1106">
                  <c:v>45092</c:v>
                </c:pt>
                <c:pt idx="1107">
                  <c:v>45093</c:v>
                </c:pt>
                <c:pt idx="1108">
                  <c:v>45096</c:v>
                </c:pt>
                <c:pt idx="1109">
                  <c:v>45097</c:v>
                </c:pt>
                <c:pt idx="1110">
                  <c:v>45098</c:v>
                </c:pt>
                <c:pt idx="1111">
                  <c:v>45099</c:v>
                </c:pt>
                <c:pt idx="1112">
                  <c:v>45100</c:v>
                </c:pt>
                <c:pt idx="1113">
                  <c:v>45103</c:v>
                </c:pt>
                <c:pt idx="1114">
                  <c:v>45104</c:v>
                </c:pt>
                <c:pt idx="1115">
                  <c:v>45105</c:v>
                </c:pt>
                <c:pt idx="1116">
                  <c:v>45106</c:v>
                </c:pt>
                <c:pt idx="1117">
                  <c:v>45107</c:v>
                </c:pt>
                <c:pt idx="1118">
                  <c:v>45110</c:v>
                </c:pt>
                <c:pt idx="1119">
                  <c:v>45111</c:v>
                </c:pt>
                <c:pt idx="1120">
                  <c:v>45112</c:v>
                </c:pt>
                <c:pt idx="1121">
                  <c:v>45113</c:v>
                </c:pt>
                <c:pt idx="1122">
                  <c:v>45114</c:v>
                </c:pt>
                <c:pt idx="1123">
                  <c:v>45117</c:v>
                </c:pt>
                <c:pt idx="1124">
                  <c:v>45118</c:v>
                </c:pt>
                <c:pt idx="1125">
                  <c:v>45119</c:v>
                </c:pt>
                <c:pt idx="1126">
                  <c:v>45120</c:v>
                </c:pt>
                <c:pt idx="1127">
                  <c:v>45121</c:v>
                </c:pt>
                <c:pt idx="1128">
                  <c:v>45124</c:v>
                </c:pt>
                <c:pt idx="1129">
                  <c:v>45125</c:v>
                </c:pt>
                <c:pt idx="1130">
                  <c:v>45126</c:v>
                </c:pt>
                <c:pt idx="1131">
                  <c:v>45127</c:v>
                </c:pt>
                <c:pt idx="1132">
                  <c:v>45128</c:v>
                </c:pt>
                <c:pt idx="1133">
                  <c:v>45131</c:v>
                </c:pt>
                <c:pt idx="1134">
                  <c:v>45132</c:v>
                </c:pt>
                <c:pt idx="1135">
                  <c:v>45133</c:v>
                </c:pt>
                <c:pt idx="1136">
                  <c:v>45134</c:v>
                </c:pt>
                <c:pt idx="1137">
                  <c:v>45135</c:v>
                </c:pt>
                <c:pt idx="1138">
                  <c:v>45138</c:v>
                </c:pt>
                <c:pt idx="1139">
                  <c:v>45139</c:v>
                </c:pt>
                <c:pt idx="1140">
                  <c:v>45140</c:v>
                </c:pt>
                <c:pt idx="1141">
                  <c:v>45141</c:v>
                </c:pt>
                <c:pt idx="1142">
                  <c:v>45142</c:v>
                </c:pt>
                <c:pt idx="1143">
                  <c:v>45145</c:v>
                </c:pt>
                <c:pt idx="1144">
                  <c:v>45146</c:v>
                </c:pt>
                <c:pt idx="1145">
                  <c:v>45147</c:v>
                </c:pt>
                <c:pt idx="1146">
                  <c:v>45148</c:v>
                </c:pt>
                <c:pt idx="1147">
                  <c:v>45149</c:v>
                </c:pt>
                <c:pt idx="1148">
                  <c:v>45152</c:v>
                </c:pt>
                <c:pt idx="1149">
                  <c:v>45153</c:v>
                </c:pt>
                <c:pt idx="1150">
                  <c:v>45154</c:v>
                </c:pt>
                <c:pt idx="1151">
                  <c:v>45155</c:v>
                </c:pt>
                <c:pt idx="1152">
                  <c:v>45156</c:v>
                </c:pt>
                <c:pt idx="1153">
                  <c:v>45159</c:v>
                </c:pt>
                <c:pt idx="1154">
                  <c:v>45160</c:v>
                </c:pt>
                <c:pt idx="1155">
                  <c:v>45161</c:v>
                </c:pt>
                <c:pt idx="1156">
                  <c:v>45162</c:v>
                </c:pt>
                <c:pt idx="1157">
                  <c:v>45163</c:v>
                </c:pt>
                <c:pt idx="1158">
                  <c:v>45167</c:v>
                </c:pt>
                <c:pt idx="1159">
                  <c:v>45168</c:v>
                </c:pt>
                <c:pt idx="1160">
                  <c:v>45169</c:v>
                </c:pt>
                <c:pt idx="1161">
                  <c:v>45170</c:v>
                </c:pt>
                <c:pt idx="1162">
                  <c:v>45173</c:v>
                </c:pt>
                <c:pt idx="1163">
                  <c:v>45174</c:v>
                </c:pt>
                <c:pt idx="1164">
                  <c:v>45175</c:v>
                </c:pt>
                <c:pt idx="1165">
                  <c:v>45176</c:v>
                </c:pt>
                <c:pt idx="1166">
                  <c:v>45177</c:v>
                </c:pt>
                <c:pt idx="1167">
                  <c:v>45180</c:v>
                </c:pt>
                <c:pt idx="1168">
                  <c:v>45181</c:v>
                </c:pt>
                <c:pt idx="1169">
                  <c:v>45182</c:v>
                </c:pt>
                <c:pt idx="1170">
                  <c:v>45183</c:v>
                </c:pt>
                <c:pt idx="1171">
                  <c:v>45184</c:v>
                </c:pt>
                <c:pt idx="1172">
                  <c:v>45187</c:v>
                </c:pt>
                <c:pt idx="1173">
                  <c:v>45188</c:v>
                </c:pt>
                <c:pt idx="1174">
                  <c:v>45189</c:v>
                </c:pt>
                <c:pt idx="1175">
                  <c:v>45190</c:v>
                </c:pt>
                <c:pt idx="1176">
                  <c:v>45191</c:v>
                </c:pt>
                <c:pt idx="1177">
                  <c:v>45194</c:v>
                </c:pt>
                <c:pt idx="1178">
                  <c:v>45195</c:v>
                </c:pt>
                <c:pt idx="1179">
                  <c:v>45196</c:v>
                </c:pt>
                <c:pt idx="1180">
                  <c:v>45197</c:v>
                </c:pt>
                <c:pt idx="1181">
                  <c:v>45198</c:v>
                </c:pt>
                <c:pt idx="1182">
                  <c:v>45201</c:v>
                </c:pt>
                <c:pt idx="1183">
                  <c:v>45202</c:v>
                </c:pt>
                <c:pt idx="1184">
                  <c:v>45203</c:v>
                </c:pt>
                <c:pt idx="1185">
                  <c:v>45204</c:v>
                </c:pt>
                <c:pt idx="1186">
                  <c:v>45205</c:v>
                </c:pt>
                <c:pt idx="1187">
                  <c:v>45208</c:v>
                </c:pt>
                <c:pt idx="1188">
                  <c:v>45209</c:v>
                </c:pt>
                <c:pt idx="1189">
                  <c:v>45210</c:v>
                </c:pt>
                <c:pt idx="1190">
                  <c:v>45211</c:v>
                </c:pt>
                <c:pt idx="1191">
                  <c:v>45212</c:v>
                </c:pt>
                <c:pt idx="1192">
                  <c:v>45215</c:v>
                </c:pt>
                <c:pt idx="1193">
                  <c:v>45216</c:v>
                </c:pt>
                <c:pt idx="1194">
                  <c:v>45217</c:v>
                </c:pt>
                <c:pt idx="1195">
                  <c:v>45218</c:v>
                </c:pt>
                <c:pt idx="1196">
                  <c:v>45219</c:v>
                </c:pt>
                <c:pt idx="1197">
                  <c:v>45222</c:v>
                </c:pt>
                <c:pt idx="1198">
                  <c:v>45223</c:v>
                </c:pt>
                <c:pt idx="1199">
                  <c:v>45224</c:v>
                </c:pt>
                <c:pt idx="1200">
                  <c:v>45225</c:v>
                </c:pt>
                <c:pt idx="1201">
                  <c:v>45226</c:v>
                </c:pt>
                <c:pt idx="1202">
                  <c:v>45229</c:v>
                </c:pt>
                <c:pt idx="1203">
                  <c:v>45230</c:v>
                </c:pt>
                <c:pt idx="1204">
                  <c:v>45231</c:v>
                </c:pt>
                <c:pt idx="1205">
                  <c:v>45232</c:v>
                </c:pt>
                <c:pt idx="1206">
                  <c:v>45233</c:v>
                </c:pt>
                <c:pt idx="1207">
                  <c:v>45236</c:v>
                </c:pt>
                <c:pt idx="1208">
                  <c:v>45237</c:v>
                </c:pt>
                <c:pt idx="1209">
                  <c:v>45238</c:v>
                </c:pt>
                <c:pt idx="1210">
                  <c:v>45239</c:v>
                </c:pt>
                <c:pt idx="1211">
                  <c:v>45240</c:v>
                </c:pt>
                <c:pt idx="1212">
                  <c:v>45243</c:v>
                </c:pt>
                <c:pt idx="1213">
                  <c:v>45244</c:v>
                </c:pt>
                <c:pt idx="1214">
                  <c:v>45245</c:v>
                </c:pt>
                <c:pt idx="1215">
                  <c:v>45246</c:v>
                </c:pt>
                <c:pt idx="1216">
                  <c:v>45247</c:v>
                </c:pt>
                <c:pt idx="1217">
                  <c:v>45250</c:v>
                </c:pt>
                <c:pt idx="1218">
                  <c:v>45251</c:v>
                </c:pt>
                <c:pt idx="1219">
                  <c:v>45252</c:v>
                </c:pt>
                <c:pt idx="1220">
                  <c:v>45253</c:v>
                </c:pt>
                <c:pt idx="1221">
                  <c:v>45254</c:v>
                </c:pt>
                <c:pt idx="1222">
                  <c:v>45257</c:v>
                </c:pt>
                <c:pt idx="1223">
                  <c:v>45258</c:v>
                </c:pt>
                <c:pt idx="1224">
                  <c:v>45259</c:v>
                </c:pt>
                <c:pt idx="1225">
                  <c:v>45260</c:v>
                </c:pt>
                <c:pt idx="1226">
                  <c:v>45261</c:v>
                </c:pt>
                <c:pt idx="1227">
                  <c:v>45264</c:v>
                </c:pt>
                <c:pt idx="1228">
                  <c:v>45265</c:v>
                </c:pt>
                <c:pt idx="1229">
                  <c:v>45266</c:v>
                </c:pt>
                <c:pt idx="1230">
                  <c:v>45267</c:v>
                </c:pt>
                <c:pt idx="1231">
                  <c:v>45268</c:v>
                </c:pt>
                <c:pt idx="1232">
                  <c:v>45271</c:v>
                </c:pt>
                <c:pt idx="1233">
                  <c:v>45272</c:v>
                </c:pt>
                <c:pt idx="1234">
                  <c:v>45273</c:v>
                </c:pt>
                <c:pt idx="1235">
                  <c:v>45274</c:v>
                </c:pt>
                <c:pt idx="1236">
                  <c:v>45275</c:v>
                </c:pt>
                <c:pt idx="1237">
                  <c:v>45278</c:v>
                </c:pt>
                <c:pt idx="1238">
                  <c:v>45279</c:v>
                </c:pt>
                <c:pt idx="1239">
                  <c:v>45280</c:v>
                </c:pt>
                <c:pt idx="1240">
                  <c:v>45281</c:v>
                </c:pt>
                <c:pt idx="1241">
                  <c:v>45282</c:v>
                </c:pt>
                <c:pt idx="1242">
                  <c:v>45285</c:v>
                </c:pt>
                <c:pt idx="1243">
                  <c:v>45287</c:v>
                </c:pt>
                <c:pt idx="1244">
                  <c:v>45288</c:v>
                </c:pt>
                <c:pt idx="1245">
                  <c:v>45289</c:v>
                </c:pt>
                <c:pt idx="1246">
                  <c:v>45292</c:v>
                </c:pt>
                <c:pt idx="1247">
                  <c:v>45293</c:v>
                </c:pt>
                <c:pt idx="1248">
                  <c:v>45294</c:v>
                </c:pt>
                <c:pt idx="1249">
                  <c:v>45295</c:v>
                </c:pt>
                <c:pt idx="1250">
                  <c:v>45296</c:v>
                </c:pt>
                <c:pt idx="1251">
                  <c:v>45299</c:v>
                </c:pt>
                <c:pt idx="1252">
                  <c:v>45300</c:v>
                </c:pt>
                <c:pt idx="1253">
                  <c:v>45301</c:v>
                </c:pt>
                <c:pt idx="1254">
                  <c:v>45302</c:v>
                </c:pt>
                <c:pt idx="1255">
                  <c:v>45303</c:v>
                </c:pt>
                <c:pt idx="1256">
                  <c:v>45306</c:v>
                </c:pt>
                <c:pt idx="1257">
                  <c:v>45307</c:v>
                </c:pt>
                <c:pt idx="1258">
                  <c:v>45308</c:v>
                </c:pt>
                <c:pt idx="1259">
                  <c:v>45309</c:v>
                </c:pt>
                <c:pt idx="1260">
                  <c:v>45310</c:v>
                </c:pt>
                <c:pt idx="1261">
                  <c:v>45313</c:v>
                </c:pt>
                <c:pt idx="1262">
                  <c:v>45314</c:v>
                </c:pt>
                <c:pt idx="1263">
                  <c:v>45315</c:v>
                </c:pt>
                <c:pt idx="1264">
                  <c:v>45316</c:v>
                </c:pt>
                <c:pt idx="1265">
                  <c:v>45317</c:v>
                </c:pt>
                <c:pt idx="1266">
                  <c:v>45320</c:v>
                </c:pt>
                <c:pt idx="1267">
                  <c:v>45321</c:v>
                </c:pt>
                <c:pt idx="1268">
                  <c:v>45322</c:v>
                </c:pt>
                <c:pt idx="1269">
                  <c:v>45323</c:v>
                </c:pt>
                <c:pt idx="1270">
                  <c:v>45324</c:v>
                </c:pt>
                <c:pt idx="1271">
                  <c:v>45327</c:v>
                </c:pt>
                <c:pt idx="1272">
                  <c:v>45328</c:v>
                </c:pt>
                <c:pt idx="1273">
                  <c:v>45329</c:v>
                </c:pt>
                <c:pt idx="1274">
                  <c:v>45330</c:v>
                </c:pt>
                <c:pt idx="1275">
                  <c:v>45331</c:v>
                </c:pt>
                <c:pt idx="1276">
                  <c:v>45334</c:v>
                </c:pt>
                <c:pt idx="1277">
                  <c:v>45335</c:v>
                </c:pt>
                <c:pt idx="1278">
                  <c:v>45336</c:v>
                </c:pt>
                <c:pt idx="1279">
                  <c:v>45337</c:v>
                </c:pt>
                <c:pt idx="1280">
                  <c:v>45338</c:v>
                </c:pt>
                <c:pt idx="1281">
                  <c:v>45341</c:v>
                </c:pt>
                <c:pt idx="1282">
                  <c:v>45342</c:v>
                </c:pt>
                <c:pt idx="1283">
                  <c:v>45343</c:v>
                </c:pt>
                <c:pt idx="1284">
                  <c:v>45344</c:v>
                </c:pt>
                <c:pt idx="1285">
                  <c:v>45345</c:v>
                </c:pt>
                <c:pt idx="1286">
                  <c:v>45348</c:v>
                </c:pt>
                <c:pt idx="1287">
                  <c:v>45349</c:v>
                </c:pt>
                <c:pt idx="1288">
                  <c:v>45350</c:v>
                </c:pt>
                <c:pt idx="1289">
                  <c:v>45351</c:v>
                </c:pt>
                <c:pt idx="1290">
                  <c:v>45352</c:v>
                </c:pt>
                <c:pt idx="1291">
                  <c:v>45355</c:v>
                </c:pt>
                <c:pt idx="1292">
                  <c:v>45356</c:v>
                </c:pt>
                <c:pt idx="1293">
                  <c:v>45357</c:v>
                </c:pt>
                <c:pt idx="1294">
                  <c:v>45358</c:v>
                </c:pt>
                <c:pt idx="1295">
                  <c:v>45359</c:v>
                </c:pt>
                <c:pt idx="1296">
                  <c:v>45362</c:v>
                </c:pt>
                <c:pt idx="1297">
                  <c:v>45363</c:v>
                </c:pt>
                <c:pt idx="1298">
                  <c:v>45364</c:v>
                </c:pt>
                <c:pt idx="1299">
                  <c:v>45365</c:v>
                </c:pt>
                <c:pt idx="1300">
                  <c:v>45366</c:v>
                </c:pt>
                <c:pt idx="1301">
                  <c:v>45369</c:v>
                </c:pt>
                <c:pt idx="1302">
                  <c:v>45370</c:v>
                </c:pt>
                <c:pt idx="1303">
                  <c:v>45371</c:v>
                </c:pt>
                <c:pt idx="1304">
                  <c:v>45372</c:v>
                </c:pt>
                <c:pt idx="1305">
                  <c:v>45373</c:v>
                </c:pt>
                <c:pt idx="1306">
                  <c:v>45376</c:v>
                </c:pt>
                <c:pt idx="1307">
                  <c:v>45377</c:v>
                </c:pt>
                <c:pt idx="1308">
                  <c:v>45378</c:v>
                </c:pt>
                <c:pt idx="1309">
                  <c:v>45379</c:v>
                </c:pt>
                <c:pt idx="1310">
                  <c:v>45380</c:v>
                </c:pt>
                <c:pt idx="1311">
                  <c:v>45384</c:v>
                </c:pt>
                <c:pt idx="1312">
                  <c:v>45385</c:v>
                </c:pt>
                <c:pt idx="1313">
                  <c:v>45386</c:v>
                </c:pt>
                <c:pt idx="1314">
                  <c:v>45387</c:v>
                </c:pt>
                <c:pt idx="1315">
                  <c:v>45390</c:v>
                </c:pt>
                <c:pt idx="1316">
                  <c:v>45391</c:v>
                </c:pt>
                <c:pt idx="1317">
                  <c:v>45392</c:v>
                </c:pt>
                <c:pt idx="1318">
                  <c:v>45393</c:v>
                </c:pt>
                <c:pt idx="1319">
                  <c:v>45394</c:v>
                </c:pt>
                <c:pt idx="1320">
                  <c:v>45397</c:v>
                </c:pt>
                <c:pt idx="1321">
                  <c:v>45398</c:v>
                </c:pt>
                <c:pt idx="1322">
                  <c:v>45399</c:v>
                </c:pt>
                <c:pt idx="1323">
                  <c:v>45400</c:v>
                </c:pt>
                <c:pt idx="1324">
                  <c:v>45401</c:v>
                </c:pt>
                <c:pt idx="1325">
                  <c:v>45404</c:v>
                </c:pt>
                <c:pt idx="1326">
                  <c:v>45405</c:v>
                </c:pt>
                <c:pt idx="1327">
                  <c:v>45406</c:v>
                </c:pt>
                <c:pt idx="1328">
                  <c:v>45407</c:v>
                </c:pt>
                <c:pt idx="1329">
                  <c:v>45408</c:v>
                </c:pt>
                <c:pt idx="1330">
                  <c:v>45411</c:v>
                </c:pt>
                <c:pt idx="1331">
                  <c:v>45412</c:v>
                </c:pt>
                <c:pt idx="1332">
                  <c:v>45413</c:v>
                </c:pt>
                <c:pt idx="1333">
                  <c:v>45414</c:v>
                </c:pt>
                <c:pt idx="1334">
                  <c:v>45415</c:v>
                </c:pt>
                <c:pt idx="1335">
                  <c:v>45418</c:v>
                </c:pt>
                <c:pt idx="1336">
                  <c:v>45419</c:v>
                </c:pt>
                <c:pt idx="1337">
                  <c:v>45420</c:v>
                </c:pt>
                <c:pt idx="1338">
                  <c:v>45421</c:v>
                </c:pt>
                <c:pt idx="1339">
                  <c:v>45422</c:v>
                </c:pt>
                <c:pt idx="1340">
                  <c:v>45425</c:v>
                </c:pt>
                <c:pt idx="1341">
                  <c:v>45426</c:v>
                </c:pt>
                <c:pt idx="1342">
                  <c:v>45427</c:v>
                </c:pt>
                <c:pt idx="1343">
                  <c:v>45428</c:v>
                </c:pt>
                <c:pt idx="1344">
                  <c:v>45429</c:v>
                </c:pt>
                <c:pt idx="1345">
                  <c:v>45432</c:v>
                </c:pt>
                <c:pt idx="1346">
                  <c:v>45433</c:v>
                </c:pt>
                <c:pt idx="1347">
                  <c:v>45434</c:v>
                </c:pt>
                <c:pt idx="1348">
                  <c:v>45435</c:v>
                </c:pt>
                <c:pt idx="1349">
                  <c:v>45436</c:v>
                </c:pt>
                <c:pt idx="1350">
                  <c:v>45440</c:v>
                </c:pt>
                <c:pt idx="1351">
                  <c:v>45441</c:v>
                </c:pt>
                <c:pt idx="1352">
                  <c:v>45442</c:v>
                </c:pt>
                <c:pt idx="1353">
                  <c:v>45443</c:v>
                </c:pt>
                <c:pt idx="1354">
                  <c:v>45446</c:v>
                </c:pt>
                <c:pt idx="1355">
                  <c:v>45447</c:v>
                </c:pt>
                <c:pt idx="1356">
                  <c:v>45448</c:v>
                </c:pt>
                <c:pt idx="1357">
                  <c:v>45449</c:v>
                </c:pt>
                <c:pt idx="1358">
                  <c:v>45450</c:v>
                </c:pt>
                <c:pt idx="1359">
                  <c:v>45453</c:v>
                </c:pt>
                <c:pt idx="1360">
                  <c:v>45454</c:v>
                </c:pt>
                <c:pt idx="1361">
                  <c:v>45455</c:v>
                </c:pt>
                <c:pt idx="1362">
                  <c:v>45456</c:v>
                </c:pt>
                <c:pt idx="1363">
                  <c:v>45457</c:v>
                </c:pt>
                <c:pt idx="1364">
                  <c:v>45460</c:v>
                </c:pt>
                <c:pt idx="1365">
                  <c:v>45461</c:v>
                </c:pt>
                <c:pt idx="1366">
                  <c:v>45462</c:v>
                </c:pt>
                <c:pt idx="1367">
                  <c:v>45463</c:v>
                </c:pt>
                <c:pt idx="1368">
                  <c:v>45464</c:v>
                </c:pt>
                <c:pt idx="1369">
                  <c:v>45467</c:v>
                </c:pt>
                <c:pt idx="1370">
                  <c:v>45468</c:v>
                </c:pt>
                <c:pt idx="1371">
                  <c:v>45469</c:v>
                </c:pt>
                <c:pt idx="1372">
                  <c:v>45470</c:v>
                </c:pt>
                <c:pt idx="1373">
                  <c:v>45471</c:v>
                </c:pt>
                <c:pt idx="1374">
                  <c:v>45474</c:v>
                </c:pt>
                <c:pt idx="1375">
                  <c:v>45475</c:v>
                </c:pt>
                <c:pt idx="1376">
                  <c:v>45476</c:v>
                </c:pt>
                <c:pt idx="1377">
                  <c:v>45477</c:v>
                </c:pt>
                <c:pt idx="1378">
                  <c:v>45478</c:v>
                </c:pt>
                <c:pt idx="1379">
                  <c:v>45481</c:v>
                </c:pt>
                <c:pt idx="1380">
                  <c:v>45482</c:v>
                </c:pt>
                <c:pt idx="1381">
                  <c:v>45483</c:v>
                </c:pt>
                <c:pt idx="1382">
                  <c:v>45484</c:v>
                </c:pt>
                <c:pt idx="1383">
                  <c:v>45485</c:v>
                </c:pt>
                <c:pt idx="1384">
                  <c:v>45488</c:v>
                </c:pt>
                <c:pt idx="1385">
                  <c:v>45489</c:v>
                </c:pt>
                <c:pt idx="1386">
                  <c:v>45490</c:v>
                </c:pt>
                <c:pt idx="1387">
                  <c:v>45491</c:v>
                </c:pt>
                <c:pt idx="1388">
                  <c:v>45492</c:v>
                </c:pt>
                <c:pt idx="1389">
                  <c:v>45495</c:v>
                </c:pt>
                <c:pt idx="1390">
                  <c:v>45496</c:v>
                </c:pt>
                <c:pt idx="1391">
                  <c:v>45497</c:v>
                </c:pt>
                <c:pt idx="1392">
                  <c:v>45498</c:v>
                </c:pt>
                <c:pt idx="1393">
                  <c:v>45499</c:v>
                </c:pt>
                <c:pt idx="1394">
                  <c:v>45502</c:v>
                </c:pt>
                <c:pt idx="1395">
                  <c:v>45503</c:v>
                </c:pt>
                <c:pt idx="1396">
                  <c:v>45504</c:v>
                </c:pt>
                <c:pt idx="1397">
                  <c:v>45505</c:v>
                </c:pt>
                <c:pt idx="1398">
                  <c:v>45506</c:v>
                </c:pt>
                <c:pt idx="1399">
                  <c:v>45509</c:v>
                </c:pt>
                <c:pt idx="1400">
                  <c:v>45510</c:v>
                </c:pt>
                <c:pt idx="1401">
                  <c:v>45511</c:v>
                </c:pt>
                <c:pt idx="1402">
                  <c:v>45512</c:v>
                </c:pt>
                <c:pt idx="1403">
                  <c:v>45513</c:v>
                </c:pt>
                <c:pt idx="1404">
                  <c:v>45516</c:v>
                </c:pt>
                <c:pt idx="1405">
                  <c:v>45517</c:v>
                </c:pt>
                <c:pt idx="1406">
                  <c:v>45518</c:v>
                </c:pt>
                <c:pt idx="1407">
                  <c:v>45519</c:v>
                </c:pt>
                <c:pt idx="1408">
                  <c:v>45520</c:v>
                </c:pt>
                <c:pt idx="1409">
                  <c:v>45523</c:v>
                </c:pt>
                <c:pt idx="1410">
                  <c:v>45524</c:v>
                </c:pt>
                <c:pt idx="1411">
                  <c:v>45525</c:v>
                </c:pt>
                <c:pt idx="1412">
                  <c:v>45526</c:v>
                </c:pt>
                <c:pt idx="1413">
                  <c:v>45527</c:v>
                </c:pt>
                <c:pt idx="1414">
                  <c:v>45531</c:v>
                </c:pt>
                <c:pt idx="1415">
                  <c:v>45532</c:v>
                </c:pt>
                <c:pt idx="1416">
                  <c:v>45533</c:v>
                </c:pt>
                <c:pt idx="1417">
                  <c:v>45534</c:v>
                </c:pt>
                <c:pt idx="1418">
                  <c:v>45537</c:v>
                </c:pt>
                <c:pt idx="1419">
                  <c:v>45538</c:v>
                </c:pt>
                <c:pt idx="1420">
                  <c:v>45539</c:v>
                </c:pt>
                <c:pt idx="1421">
                  <c:v>45540</c:v>
                </c:pt>
                <c:pt idx="1422">
                  <c:v>45541</c:v>
                </c:pt>
                <c:pt idx="1423">
                  <c:v>45544</c:v>
                </c:pt>
                <c:pt idx="1424">
                  <c:v>45545</c:v>
                </c:pt>
                <c:pt idx="1425">
                  <c:v>45546</c:v>
                </c:pt>
                <c:pt idx="1426">
                  <c:v>45547</c:v>
                </c:pt>
                <c:pt idx="1427">
                  <c:v>45548</c:v>
                </c:pt>
                <c:pt idx="1428">
                  <c:v>45551</c:v>
                </c:pt>
                <c:pt idx="1429">
                  <c:v>45552</c:v>
                </c:pt>
                <c:pt idx="1430">
                  <c:v>45553</c:v>
                </c:pt>
                <c:pt idx="1431">
                  <c:v>45554</c:v>
                </c:pt>
                <c:pt idx="1432">
                  <c:v>45555</c:v>
                </c:pt>
                <c:pt idx="1433">
                  <c:v>45558</c:v>
                </c:pt>
                <c:pt idx="1434">
                  <c:v>45559</c:v>
                </c:pt>
                <c:pt idx="1435">
                  <c:v>45560</c:v>
                </c:pt>
                <c:pt idx="1436">
                  <c:v>45561</c:v>
                </c:pt>
                <c:pt idx="1437">
                  <c:v>45562</c:v>
                </c:pt>
                <c:pt idx="1438">
                  <c:v>45565</c:v>
                </c:pt>
                <c:pt idx="1439">
                  <c:v>45566</c:v>
                </c:pt>
                <c:pt idx="1440">
                  <c:v>45567</c:v>
                </c:pt>
                <c:pt idx="1441">
                  <c:v>45568</c:v>
                </c:pt>
                <c:pt idx="1442">
                  <c:v>45569</c:v>
                </c:pt>
                <c:pt idx="1443">
                  <c:v>45572</c:v>
                </c:pt>
                <c:pt idx="1444">
                  <c:v>45573</c:v>
                </c:pt>
                <c:pt idx="1445">
                  <c:v>45574</c:v>
                </c:pt>
                <c:pt idx="1446">
                  <c:v>45575</c:v>
                </c:pt>
                <c:pt idx="1447">
                  <c:v>45576</c:v>
                </c:pt>
                <c:pt idx="1448">
                  <c:v>45579</c:v>
                </c:pt>
                <c:pt idx="1449">
                  <c:v>45580</c:v>
                </c:pt>
                <c:pt idx="1450">
                  <c:v>45581</c:v>
                </c:pt>
                <c:pt idx="1451">
                  <c:v>45582</c:v>
                </c:pt>
                <c:pt idx="1452">
                  <c:v>45583</c:v>
                </c:pt>
                <c:pt idx="1453">
                  <c:v>45586</c:v>
                </c:pt>
                <c:pt idx="1454">
                  <c:v>45587</c:v>
                </c:pt>
                <c:pt idx="1455">
                  <c:v>45588</c:v>
                </c:pt>
                <c:pt idx="1456">
                  <c:v>45589</c:v>
                </c:pt>
                <c:pt idx="1457">
                  <c:v>45590</c:v>
                </c:pt>
                <c:pt idx="1458">
                  <c:v>45593</c:v>
                </c:pt>
                <c:pt idx="1459">
                  <c:v>45594</c:v>
                </c:pt>
                <c:pt idx="1460">
                  <c:v>45595</c:v>
                </c:pt>
                <c:pt idx="1461">
                  <c:v>45596</c:v>
                </c:pt>
                <c:pt idx="1462">
                  <c:v>45597</c:v>
                </c:pt>
                <c:pt idx="1463">
                  <c:v>45600</c:v>
                </c:pt>
                <c:pt idx="1464">
                  <c:v>45601</c:v>
                </c:pt>
                <c:pt idx="1465">
                  <c:v>45602</c:v>
                </c:pt>
                <c:pt idx="1466">
                  <c:v>45603</c:v>
                </c:pt>
                <c:pt idx="1467">
                  <c:v>45604</c:v>
                </c:pt>
                <c:pt idx="1468">
                  <c:v>45607</c:v>
                </c:pt>
                <c:pt idx="1469">
                  <c:v>45608</c:v>
                </c:pt>
                <c:pt idx="1470">
                  <c:v>45609</c:v>
                </c:pt>
                <c:pt idx="1471">
                  <c:v>45610</c:v>
                </c:pt>
                <c:pt idx="1472">
                  <c:v>45611</c:v>
                </c:pt>
                <c:pt idx="1473">
                  <c:v>45614</c:v>
                </c:pt>
                <c:pt idx="1474">
                  <c:v>45615</c:v>
                </c:pt>
                <c:pt idx="1475">
                  <c:v>45616</c:v>
                </c:pt>
                <c:pt idx="1476">
                  <c:v>45617</c:v>
                </c:pt>
                <c:pt idx="1477">
                  <c:v>45618</c:v>
                </c:pt>
                <c:pt idx="1478">
                  <c:v>45621</c:v>
                </c:pt>
                <c:pt idx="1479">
                  <c:v>45622</c:v>
                </c:pt>
                <c:pt idx="1480">
                  <c:v>45623</c:v>
                </c:pt>
                <c:pt idx="1481">
                  <c:v>45624</c:v>
                </c:pt>
                <c:pt idx="1482">
                  <c:v>45625</c:v>
                </c:pt>
                <c:pt idx="1483">
                  <c:v>45628</c:v>
                </c:pt>
                <c:pt idx="1484">
                  <c:v>45629</c:v>
                </c:pt>
                <c:pt idx="1485">
                  <c:v>45630</c:v>
                </c:pt>
                <c:pt idx="1486">
                  <c:v>45631</c:v>
                </c:pt>
                <c:pt idx="1487">
                  <c:v>45632</c:v>
                </c:pt>
                <c:pt idx="1488">
                  <c:v>45635</c:v>
                </c:pt>
                <c:pt idx="1489">
                  <c:v>45636</c:v>
                </c:pt>
                <c:pt idx="1490">
                  <c:v>45637</c:v>
                </c:pt>
                <c:pt idx="1491">
                  <c:v>45638</c:v>
                </c:pt>
                <c:pt idx="1492">
                  <c:v>45639</c:v>
                </c:pt>
                <c:pt idx="1493">
                  <c:v>45642</c:v>
                </c:pt>
                <c:pt idx="1494">
                  <c:v>45643</c:v>
                </c:pt>
                <c:pt idx="1495">
                  <c:v>45644</c:v>
                </c:pt>
                <c:pt idx="1496">
                  <c:v>45645</c:v>
                </c:pt>
                <c:pt idx="1497">
                  <c:v>45646</c:v>
                </c:pt>
                <c:pt idx="1498">
                  <c:v>45649</c:v>
                </c:pt>
                <c:pt idx="1499">
                  <c:v>45650</c:v>
                </c:pt>
                <c:pt idx="1500">
                  <c:v>45651</c:v>
                </c:pt>
                <c:pt idx="1501">
                  <c:v>45653</c:v>
                </c:pt>
                <c:pt idx="1502">
                  <c:v>45656</c:v>
                </c:pt>
                <c:pt idx="1503">
                  <c:v>45657</c:v>
                </c:pt>
                <c:pt idx="1504">
                  <c:v>45658</c:v>
                </c:pt>
                <c:pt idx="1505">
                  <c:v>45659</c:v>
                </c:pt>
                <c:pt idx="1506">
                  <c:v>45660</c:v>
                </c:pt>
                <c:pt idx="1507">
                  <c:v>45663</c:v>
                </c:pt>
                <c:pt idx="1508">
                  <c:v>45664</c:v>
                </c:pt>
                <c:pt idx="1509">
                  <c:v>45665</c:v>
                </c:pt>
                <c:pt idx="1510">
                  <c:v>45666</c:v>
                </c:pt>
                <c:pt idx="1511">
                  <c:v>45667</c:v>
                </c:pt>
                <c:pt idx="1512">
                  <c:v>45670</c:v>
                </c:pt>
                <c:pt idx="1513">
                  <c:v>45671</c:v>
                </c:pt>
                <c:pt idx="1514">
                  <c:v>45672</c:v>
                </c:pt>
                <c:pt idx="1515">
                  <c:v>45673</c:v>
                </c:pt>
                <c:pt idx="1516">
                  <c:v>45674</c:v>
                </c:pt>
                <c:pt idx="1517">
                  <c:v>45677</c:v>
                </c:pt>
                <c:pt idx="1518">
                  <c:v>45678</c:v>
                </c:pt>
                <c:pt idx="1519">
                  <c:v>45679</c:v>
                </c:pt>
                <c:pt idx="1520">
                  <c:v>45680</c:v>
                </c:pt>
                <c:pt idx="1521">
                  <c:v>45681</c:v>
                </c:pt>
                <c:pt idx="1522">
                  <c:v>45684</c:v>
                </c:pt>
                <c:pt idx="1523">
                  <c:v>45685</c:v>
                </c:pt>
                <c:pt idx="1524">
                  <c:v>45686</c:v>
                </c:pt>
                <c:pt idx="1525">
                  <c:v>45687</c:v>
                </c:pt>
                <c:pt idx="1526">
                  <c:v>45688</c:v>
                </c:pt>
                <c:pt idx="1527">
                  <c:v>45691</c:v>
                </c:pt>
                <c:pt idx="1528">
                  <c:v>45692</c:v>
                </c:pt>
                <c:pt idx="1529">
                  <c:v>45693</c:v>
                </c:pt>
                <c:pt idx="1530">
                  <c:v>45694</c:v>
                </c:pt>
                <c:pt idx="1531">
                  <c:v>45695</c:v>
                </c:pt>
                <c:pt idx="1532">
                  <c:v>45698</c:v>
                </c:pt>
                <c:pt idx="1533">
                  <c:v>45699</c:v>
                </c:pt>
                <c:pt idx="1534">
                  <c:v>45700</c:v>
                </c:pt>
                <c:pt idx="1535">
                  <c:v>45701</c:v>
                </c:pt>
                <c:pt idx="1536">
                  <c:v>45702</c:v>
                </c:pt>
                <c:pt idx="1537">
                  <c:v>45705</c:v>
                </c:pt>
                <c:pt idx="1538">
                  <c:v>45706</c:v>
                </c:pt>
                <c:pt idx="1539">
                  <c:v>45707</c:v>
                </c:pt>
                <c:pt idx="1540">
                  <c:v>45708</c:v>
                </c:pt>
                <c:pt idx="1541">
                  <c:v>45709</c:v>
                </c:pt>
                <c:pt idx="1542">
                  <c:v>45712</c:v>
                </c:pt>
                <c:pt idx="1543">
                  <c:v>45713</c:v>
                </c:pt>
                <c:pt idx="1544">
                  <c:v>45714</c:v>
                </c:pt>
                <c:pt idx="1545">
                  <c:v>45715</c:v>
                </c:pt>
                <c:pt idx="1546">
                  <c:v>45716</c:v>
                </c:pt>
                <c:pt idx="1547">
                  <c:v>45719</c:v>
                </c:pt>
                <c:pt idx="1548">
                  <c:v>45720</c:v>
                </c:pt>
                <c:pt idx="1549">
                  <c:v>45721</c:v>
                </c:pt>
                <c:pt idx="1550">
                  <c:v>45722</c:v>
                </c:pt>
                <c:pt idx="1551">
                  <c:v>45723</c:v>
                </c:pt>
                <c:pt idx="1552">
                  <c:v>45726</c:v>
                </c:pt>
                <c:pt idx="1553">
                  <c:v>45727</c:v>
                </c:pt>
                <c:pt idx="1554">
                  <c:v>45728</c:v>
                </c:pt>
                <c:pt idx="1555">
                  <c:v>45729</c:v>
                </c:pt>
                <c:pt idx="1556">
                  <c:v>45730</c:v>
                </c:pt>
                <c:pt idx="1557">
                  <c:v>45733</c:v>
                </c:pt>
                <c:pt idx="1558">
                  <c:v>45734</c:v>
                </c:pt>
                <c:pt idx="1559">
                  <c:v>45735</c:v>
                </c:pt>
                <c:pt idx="1560">
                  <c:v>45736</c:v>
                </c:pt>
                <c:pt idx="1561">
                  <c:v>45737</c:v>
                </c:pt>
                <c:pt idx="1562">
                  <c:v>45740</c:v>
                </c:pt>
                <c:pt idx="1563">
                  <c:v>45741</c:v>
                </c:pt>
                <c:pt idx="1564">
                  <c:v>45742</c:v>
                </c:pt>
                <c:pt idx="1565">
                  <c:v>45743</c:v>
                </c:pt>
                <c:pt idx="1566">
                  <c:v>45744</c:v>
                </c:pt>
                <c:pt idx="1567">
                  <c:v>45747</c:v>
                </c:pt>
                <c:pt idx="1568">
                  <c:v>45748</c:v>
                </c:pt>
                <c:pt idx="1569">
                  <c:v>45749</c:v>
                </c:pt>
                <c:pt idx="1570">
                  <c:v>45750</c:v>
                </c:pt>
                <c:pt idx="1571">
                  <c:v>45751</c:v>
                </c:pt>
                <c:pt idx="1572">
                  <c:v>45754</c:v>
                </c:pt>
                <c:pt idx="1573">
                  <c:v>45755</c:v>
                </c:pt>
                <c:pt idx="1574">
                  <c:v>45756</c:v>
                </c:pt>
                <c:pt idx="1575">
                  <c:v>45757</c:v>
                </c:pt>
                <c:pt idx="1576">
                  <c:v>45758</c:v>
                </c:pt>
                <c:pt idx="1577">
                  <c:v>45761</c:v>
                </c:pt>
                <c:pt idx="1578">
                  <c:v>45762</c:v>
                </c:pt>
                <c:pt idx="1579">
                  <c:v>45763</c:v>
                </c:pt>
                <c:pt idx="1580">
                  <c:v>45764</c:v>
                </c:pt>
                <c:pt idx="1581">
                  <c:v>45765</c:v>
                </c:pt>
                <c:pt idx="1582">
                  <c:v>45769</c:v>
                </c:pt>
                <c:pt idx="1583">
                  <c:v>45770</c:v>
                </c:pt>
                <c:pt idx="1584">
                  <c:v>45771</c:v>
                </c:pt>
                <c:pt idx="1585">
                  <c:v>45772</c:v>
                </c:pt>
                <c:pt idx="1586">
                  <c:v>45775</c:v>
                </c:pt>
                <c:pt idx="1587">
                  <c:v>45776</c:v>
                </c:pt>
                <c:pt idx="1588">
                  <c:v>45777</c:v>
                </c:pt>
                <c:pt idx="1589">
                  <c:v>45778</c:v>
                </c:pt>
                <c:pt idx="1590">
                  <c:v>45779</c:v>
                </c:pt>
                <c:pt idx="1591">
                  <c:v>45783</c:v>
                </c:pt>
                <c:pt idx="1592">
                  <c:v>45784</c:v>
                </c:pt>
                <c:pt idx="1593">
                  <c:v>45785</c:v>
                </c:pt>
                <c:pt idx="1594">
                  <c:v>45786</c:v>
                </c:pt>
                <c:pt idx="1595">
                  <c:v>45789</c:v>
                </c:pt>
                <c:pt idx="1596">
                  <c:v>45790</c:v>
                </c:pt>
                <c:pt idx="1597">
                  <c:v>45791</c:v>
                </c:pt>
                <c:pt idx="1598">
                  <c:v>45792</c:v>
                </c:pt>
                <c:pt idx="1599">
                  <c:v>45793</c:v>
                </c:pt>
                <c:pt idx="1600">
                  <c:v>45796</c:v>
                </c:pt>
                <c:pt idx="1601">
                  <c:v>45797</c:v>
                </c:pt>
                <c:pt idx="1602">
                  <c:v>45798</c:v>
                </c:pt>
                <c:pt idx="1603">
                  <c:v>45799</c:v>
                </c:pt>
                <c:pt idx="1604">
                  <c:v>45800</c:v>
                </c:pt>
                <c:pt idx="1605">
                  <c:v>45804</c:v>
                </c:pt>
                <c:pt idx="1606">
                  <c:v>45805</c:v>
                </c:pt>
                <c:pt idx="1607">
                  <c:v>45806</c:v>
                </c:pt>
                <c:pt idx="1608">
                  <c:v>45807</c:v>
                </c:pt>
                <c:pt idx="1609">
                  <c:v>45810</c:v>
                </c:pt>
                <c:pt idx="1610">
                  <c:v>45811</c:v>
                </c:pt>
                <c:pt idx="1611">
                  <c:v>45812</c:v>
                </c:pt>
                <c:pt idx="1612">
                  <c:v>45813</c:v>
                </c:pt>
                <c:pt idx="1613">
                  <c:v>45814</c:v>
                </c:pt>
                <c:pt idx="1614">
                  <c:v>45817</c:v>
                </c:pt>
                <c:pt idx="1615">
                  <c:v>45818</c:v>
                </c:pt>
                <c:pt idx="1616">
                  <c:v>45819</c:v>
                </c:pt>
                <c:pt idx="1617">
                  <c:v>45820</c:v>
                </c:pt>
                <c:pt idx="1618">
                  <c:v>45821</c:v>
                </c:pt>
                <c:pt idx="1619">
                  <c:v>45824</c:v>
                </c:pt>
                <c:pt idx="1620">
                  <c:v>45825</c:v>
                </c:pt>
                <c:pt idx="1621">
                  <c:v>45826</c:v>
                </c:pt>
                <c:pt idx="1622">
                  <c:v>45827</c:v>
                </c:pt>
                <c:pt idx="1623">
                  <c:v>45828</c:v>
                </c:pt>
                <c:pt idx="1624">
                  <c:v>45831</c:v>
                </c:pt>
                <c:pt idx="1625">
                  <c:v>45832</c:v>
                </c:pt>
                <c:pt idx="1626">
                  <c:v>45833</c:v>
                </c:pt>
                <c:pt idx="1627">
                  <c:v>45834</c:v>
                </c:pt>
                <c:pt idx="1628">
                  <c:v>45835</c:v>
                </c:pt>
                <c:pt idx="1629">
                  <c:v>45838</c:v>
                </c:pt>
                <c:pt idx="1630">
                  <c:v>45839</c:v>
                </c:pt>
                <c:pt idx="1631">
                  <c:v>45840</c:v>
                </c:pt>
                <c:pt idx="1632">
                  <c:v>45841</c:v>
                </c:pt>
                <c:pt idx="1633">
                  <c:v>45842</c:v>
                </c:pt>
                <c:pt idx="1634">
                  <c:v>45845</c:v>
                </c:pt>
                <c:pt idx="1635">
                  <c:v>45846</c:v>
                </c:pt>
                <c:pt idx="1636">
                  <c:v>45847</c:v>
                </c:pt>
                <c:pt idx="1637">
                  <c:v>45848</c:v>
                </c:pt>
                <c:pt idx="1638">
                  <c:v>45849</c:v>
                </c:pt>
                <c:pt idx="1639">
                  <c:v>45852</c:v>
                </c:pt>
                <c:pt idx="1640">
                  <c:v>45853</c:v>
                </c:pt>
                <c:pt idx="1641">
                  <c:v>45854</c:v>
                </c:pt>
                <c:pt idx="1642">
                  <c:v>45855</c:v>
                </c:pt>
                <c:pt idx="1643">
                  <c:v>45856</c:v>
                </c:pt>
                <c:pt idx="1644">
                  <c:v>45859</c:v>
                </c:pt>
                <c:pt idx="1645">
                  <c:v>45860</c:v>
                </c:pt>
                <c:pt idx="1646">
                  <c:v>45861</c:v>
                </c:pt>
                <c:pt idx="1647">
                  <c:v>45862</c:v>
                </c:pt>
                <c:pt idx="1648">
                  <c:v>45863</c:v>
                </c:pt>
                <c:pt idx="1649">
                  <c:v>45866</c:v>
                </c:pt>
                <c:pt idx="1650">
                  <c:v>45867</c:v>
                </c:pt>
                <c:pt idx="1651">
                  <c:v>45868</c:v>
                </c:pt>
                <c:pt idx="1652">
                  <c:v>45869</c:v>
                </c:pt>
                <c:pt idx="1653">
                  <c:v>45870</c:v>
                </c:pt>
                <c:pt idx="1654">
                  <c:v>45873</c:v>
                </c:pt>
                <c:pt idx="1655">
                  <c:v>45874</c:v>
                </c:pt>
                <c:pt idx="1656">
                  <c:v>45875</c:v>
                </c:pt>
                <c:pt idx="1657">
                  <c:v>45876</c:v>
                </c:pt>
                <c:pt idx="1658">
                  <c:v>45877</c:v>
                </c:pt>
                <c:pt idx="1659">
                  <c:v>45880</c:v>
                </c:pt>
                <c:pt idx="1660">
                  <c:v>45881</c:v>
                </c:pt>
                <c:pt idx="1661">
                  <c:v>45882</c:v>
                </c:pt>
                <c:pt idx="1662">
                  <c:v>45883</c:v>
                </c:pt>
                <c:pt idx="1663">
                  <c:v>45884</c:v>
                </c:pt>
                <c:pt idx="1664">
                  <c:v>45887</c:v>
                </c:pt>
                <c:pt idx="1665">
                  <c:v>45888</c:v>
                </c:pt>
                <c:pt idx="1666">
                  <c:v>45889</c:v>
                </c:pt>
                <c:pt idx="1667">
                  <c:v>45890</c:v>
                </c:pt>
                <c:pt idx="1668">
                  <c:v>45891</c:v>
                </c:pt>
                <c:pt idx="1669">
                  <c:v>45895</c:v>
                </c:pt>
                <c:pt idx="1670">
                  <c:v>45896</c:v>
                </c:pt>
                <c:pt idx="1671">
                  <c:v>45897</c:v>
                </c:pt>
                <c:pt idx="1672">
                  <c:v>45898</c:v>
                </c:pt>
                <c:pt idx="1673">
                  <c:v>45901</c:v>
                </c:pt>
                <c:pt idx="1674">
                  <c:v>45902</c:v>
                </c:pt>
                <c:pt idx="1675">
                  <c:v>45903</c:v>
                </c:pt>
                <c:pt idx="1676">
                  <c:v>45904</c:v>
                </c:pt>
                <c:pt idx="1677">
                  <c:v>45905</c:v>
                </c:pt>
                <c:pt idx="1678">
                  <c:v>45908</c:v>
                </c:pt>
                <c:pt idx="1679">
                  <c:v>45909</c:v>
                </c:pt>
                <c:pt idx="1680">
                  <c:v>45910</c:v>
                </c:pt>
                <c:pt idx="1681">
                  <c:v>45911</c:v>
                </c:pt>
                <c:pt idx="1682">
                  <c:v>45912</c:v>
                </c:pt>
                <c:pt idx="1683">
                  <c:v>45915</c:v>
                </c:pt>
                <c:pt idx="1684">
                  <c:v>45916</c:v>
                </c:pt>
                <c:pt idx="1685">
                  <c:v>45917</c:v>
                </c:pt>
                <c:pt idx="1686">
                  <c:v>45918</c:v>
                </c:pt>
                <c:pt idx="1687">
                  <c:v>45919</c:v>
                </c:pt>
                <c:pt idx="1688">
                  <c:v>45922</c:v>
                </c:pt>
                <c:pt idx="1689">
                  <c:v>45923</c:v>
                </c:pt>
                <c:pt idx="1690">
                  <c:v>45924</c:v>
                </c:pt>
                <c:pt idx="1691">
                  <c:v>45925</c:v>
                </c:pt>
                <c:pt idx="1692">
                  <c:v>45926</c:v>
                </c:pt>
                <c:pt idx="1693">
                  <c:v>45929</c:v>
                </c:pt>
                <c:pt idx="1694">
                  <c:v>45930</c:v>
                </c:pt>
                <c:pt idx="1695">
                  <c:v>45931</c:v>
                </c:pt>
                <c:pt idx="1696">
                  <c:v>45932</c:v>
                </c:pt>
                <c:pt idx="1697">
                  <c:v>45933</c:v>
                </c:pt>
                <c:pt idx="1698">
                  <c:v>45936</c:v>
                </c:pt>
                <c:pt idx="1699">
                  <c:v>45937</c:v>
                </c:pt>
                <c:pt idx="1700">
                  <c:v>45938</c:v>
                </c:pt>
                <c:pt idx="1701">
                  <c:v>45939</c:v>
                </c:pt>
                <c:pt idx="1702">
                  <c:v>45940</c:v>
                </c:pt>
                <c:pt idx="1703">
                  <c:v>45943</c:v>
                </c:pt>
                <c:pt idx="1704">
                  <c:v>45944</c:v>
                </c:pt>
                <c:pt idx="1705">
                  <c:v>45945</c:v>
                </c:pt>
                <c:pt idx="1706">
                  <c:v>45946</c:v>
                </c:pt>
                <c:pt idx="1707">
                  <c:v>45947</c:v>
                </c:pt>
                <c:pt idx="1708">
                  <c:v>45950</c:v>
                </c:pt>
                <c:pt idx="1709">
                  <c:v>45951</c:v>
                </c:pt>
                <c:pt idx="1710">
                  <c:v>45952</c:v>
                </c:pt>
                <c:pt idx="1711">
                  <c:v>45953</c:v>
                </c:pt>
                <c:pt idx="1712">
                  <c:v>45954</c:v>
                </c:pt>
                <c:pt idx="1713">
                  <c:v>45957</c:v>
                </c:pt>
                <c:pt idx="1714">
                  <c:v>45958</c:v>
                </c:pt>
                <c:pt idx="1715">
                  <c:v>45959</c:v>
                </c:pt>
                <c:pt idx="1716">
                  <c:v>45960</c:v>
                </c:pt>
                <c:pt idx="1717">
                  <c:v>45961</c:v>
                </c:pt>
                <c:pt idx="1718">
                  <c:v>45964</c:v>
                </c:pt>
                <c:pt idx="1719">
                  <c:v>45965</c:v>
                </c:pt>
                <c:pt idx="1720">
                  <c:v>45966</c:v>
                </c:pt>
                <c:pt idx="1721">
                  <c:v>45967</c:v>
                </c:pt>
                <c:pt idx="1722">
                  <c:v>45968</c:v>
                </c:pt>
                <c:pt idx="1723">
                  <c:v>45971</c:v>
                </c:pt>
                <c:pt idx="1724">
                  <c:v>45972</c:v>
                </c:pt>
                <c:pt idx="1725">
                  <c:v>45973</c:v>
                </c:pt>
                <c:pt idx="1726">
                  <c:v>45974</c:v>
                </c:pt>
                <c:pt idx="1727">
                  <c:v>45975</c:v>
                </c:pt>
                <c:pt idx="1728">
                  <c:v>45978</c:v>
                </c:pt>
                <c:pt idx="1729">
                  <c:v>45979</c:v>
                </c:pt>
                <c:pt idx="1730">
                  <c:v>45980</c:v>
                </c:pt>
                <c:pt idx="1731">
                  <c:v>45981</c:v>
                </c:pt>
                <c:pt idx="1732">
                  <c:v>45982</c:v>
                </c:pt>
                <c:pt idx="1733">
                  <c:v>45985</c:v>
                </c:pt>
                <c:pt idx="1734">
                  <c:v>45986</c:v>
                </c:pt>
                <c:pt idx="1735">
                  <c:v>45987</c:v>
                </c:pt>
                <c:pt idx="1736">
                  <c:v>45988</c:v>
                </c:pt>
                <c:pt idx="1737">
                  <c:v>45989</c:v>
                </c:pt>
                <c:pt idx="1738">
                  <c:v>45992</c:v>
                </c:pt>
                <c:pt idx="1739">
                  <c:v>45993</c:v>
                </c:pt>
                <c:pt idx="1740">
                  <c:v>45994</c:v>
                </c:pt>
                <c:pt idx="1741">
                  <c:v>45995</c:v>
                </c:pt>
                <c:pt idx="1742">
                  <c:v>45996</c:v>
                </c:pt>
                <c:pt idx="1743">
                  <c:v>45999</c:v>
                </c:pt>
                <c:pt idx="1744">
                  <c:v>46000</c:v>
                </c:pt>
                <c:pt idx="1745">
                  <c:v>46001</c:v>
                </c:pt>
                <c:pt idx="1746">
                  <c:v>46002</c:v>
                </c:pt>
                <c:pt idx="1747">
                  <c:v>46003</c:v>
                </c:pt>
                <c:pt idx="1748">
                  <c:v>46006</c:v>
                </c:pt>
                <c:pt idx="1749">
                  <c:v>46007</c:v>
                </c:pt>
                <c:pt idx="1750">
                  <c:v>46008</c:v>
                </c:pt>
                <c:pt idx="1751">
                  <c:v>46009</c:v>
                </c:pt>
                <c:pt idx="1752">
                  <c:v>46010</c:v>
                </c:pt>
                <c:pt idx="1753">
                  <c:v>46013</c:v>
                </c:pt>
                <c:pt idx="1754">
                  <c:v>46014</c:v>
                </c:pt>
                <c:pt idx="1755">
                  <c:v>46020</c:v>
                </c:pt>
                <c:pt idx="1756">
                  <c:v>46021</c:v>
                </c:pt>
                <c:pt idx="1757">
                  <c:v>46023</c:v>
                </c:pt>
                <c:pt idx="1758">
                  <c:v>46024</c:v>
                </c:pt>
                <c:pt idx="1759">
                  <c:v>46027</c:v>
                </c:pt>
                <c:pt idx="1760">
                  <c:v>46028</c:v>
                </c:pt>
                <c:pt idx="1761">
                  <c:v>46029</c:v>
                </c:pt>
                <c:pt idx="1762">
                  <c:v>46030</c:v>
                </c:pt>
                <c:pt idx="1763">
                  <c:v>46031</c:v>
                </c:pt>
                <c:pt idx="1764">
                  <c:v>46034</c:v>
                </c:pt>
                <c:pt idx="1765">
                  <c:v>46035</c:v>
                </c:pt>
                <c:pt idx="1766">
                  <c:v>46036</c:v>
                </c:pt>
                <c:pt idx="1767">
                  <c:v>46037</c:v>
                </c:pt>
                <c:pt idx="1768">
                  <c:v>46038</c:v>
                </c:pt>
                <c:pt idx="1769">
                  <c:v>46041</c:v>
                </c:pt>
                <c:pt idx="1770">
                  <c:v>46042</c:v>
                </c:pt>
                <c:pt idx="1771">
                  <c:v>46043</c:v>
                </c:pt>
                <c:pt idx="1772">
                  <c:v>46044</c:v>
                </c:pt>
                <c:pt idx="1773">
                  <c:v>46045</c:v>
                </c:pt>
                <c:pt idx="1774">
                  <c:v>46048</c:v>
                </c:pt>
                <c:pt idx="1775">
                  <c:v>46049</c:v>
                </c:pt>
                <c:pt idx="1776">
                  <c:v>46050</c:v>
                </c:pt>
                <c:pt idx="1777">
                  <c:v>46051</c:v>
                </c:pt>
                <c:pt idx="1778">
                  <c:v>46052</c:v>
                </c:pt>
                <c:pt idx="1779">
                  <c:v>46055</c:v>
                </c:pt>
                <c:pt idx="1780">
                  <c:v>46056</c:v>
                </c:pt>
                <c:pt idx="1781">
                  <c:v>46057</c:v>
                </c:pt>
                <c:pt idx="1782">
                  <c:v>46058</c:v>
                </c:pt>
                <c:pt idx="1783">
                  <c:v>46059</c:v>
                </c:pt>
                <c:pt idx="1784">
                  <c:v>46062</c:v>
                </c:pt>
                <c:pt idx="1785">
                  <c:v>46063</c:v>
                </c:pt>
                <c:pt idx="1786">
                  <c:v>46064</c:v>
                </c:pt>
                <c:pt idx="1787">
                  <c:v>46065</c:v>
                </c:pt>
                <c:pt idx="1788">
                  <c:v>46066</c:v>
                </c:pt>
                <c:pt idx="1789">
                  <c:v>46069</c:v>
                </c:pt>
                <c:pt idx="1790">
                  <c:v>46070</c:v>
                </c:pt>
                <c:pt idx="1791">
                  <c:v>46071</c:v>
                </c:pt>
                <c:pt idx="1792">
                  <c:v>46072</c:v>
                </c:pt>
                <c:pt idx="1793">
                  <c:v>46073</c:v>
                </c:pt>
                <c:pt idx="1794">
                  <c:v>46076</c:v>
                </c:pt>
                <c:pt idx="1795">
                  <c:v>46077</c:v>
                </c:pt>
                <c:pt idx="1796">
                  <c:v>46078</c:v>
                </c:pt>
                <c:pt idx="1797">
                  <c:v>46079</c:v>
                </c:pt>
                <c:pt idx="1798">
                  <c:v>46080</c:v>
                </c:pt>
                <c:pt idx="1799">
                  <c:v>46083</c:v>
                </c:pt>
                <c:pt idx="1800">
                  <c:v>46084</c:v>
                </c:pt>
                <c:pt idx="1801">
                  <c:v>46085</c:v>
                </c:pt>
                <c:pt idx="1802">
                  <c:v>46086</c:v>
                </c:pt>
                <c:pt idx="1803">
                  <c:v>46087</c:v>
                </c:pt>
                <c:pt idx="1804">
                  <c:v>46090</c:v>
                </c:pt>
                <c:pt idx="1805">
                  <c:v>46091</c:v>
                </c:pt>
                <c:pt idx="1806">
                  <c:v>46092</c:v>
                </c:pt>
                <c:pt idx="1807">
                  <c:v>46093</c:v>
                </c:pt>
                <c:pt idx="1808">
                  <c:v>46094</c:v>
                </c:pt>
                <c:pt idx="1809">
                  <c:v>46097</c:v>
                </c:pt>
                <c:pt idx="1810">
                  <c:v>46098</c:v>
                </c:pt>
                <c:pt idx="1811">
                  <c:v>46099</c:v>
                </c:pt>
                <c:pt idx="1812">
                  <c:v>46100</c:v>
                </c:pt>
                <c:pt idx="1813">
                  <c:v>46101</c:v>
                </c:pt>
                <c:pt idx="1814">
                  <c:v>46104</c:v>
                </c:pt>
                <c:pt idx="1815">
                  <c:v>46105</c:v>
                </c:pt>
                <c:pt idx="1816">
                  <c:v>46106</c:v>
                </c:pt>
                <c:pt idx="1817">
                  <c:v>46107</c:v>
                </c:pt>
                <c:pt idx="1818">
                  <c:v>46108</c:v>
                </c:pt>
                <c:pt idx="1819">
                  <c:v>46111</c:v>
                </c:pt>
                <c:pt idx="1820">
                  <c:v>46112</c:v>
                </c:pt>
                <c:pt idx="1821">
                  <c:v>46113</c:v>
                </c:pt>
                <c:pt idx="1822">
                  <c:v>46114</c:v>
                </c:pt>
                <c:pt idx="1823">
                  <c:v>46115</c:v>
                </c:pt>
                <c:pt idx="1824">
                  <c:v>46118</c:v>
                </c:pt>
                <c:pt idx="1825">
                  <c:v>46119</c:v>
                </c:pt>
                <c:pt idx="1826">
                  <c:v>46120</c:v>
                </c:pt>
                <c:pt idx="1827">
                  <c:v>46121</c:v>
                </c:pt>
                <c:pt idx="1828">
                  <c:v>46122</c:v>
                </c:pt>
                <c:pt idx="1829">
                  <c:v>46125</c:v>
                </c:pt>
                <c:pt idx="1830">
                  <c:v>46126</c:v>
                </c:pt>
                <c:pt idx="1831">
                  <c:v>46127</c:v>
                </c:pt>
                <c:pt idx="1832">
                  <c:v>46128</c:v>
                </c:pt>
                <c:pt idx="1833">
                  <c:v>46129</c:v>
                </c:pt>
                <c:pt idx="1834">
                  <c:v>46132</c:v>
                </c:pt>
                <c:pt idx="1835">
                  <c:v>46133</c:v>
                </c:pt>
                <c:pt idx="1836">
                  <c:v>46134</c:v>
                </c:pt>
                <c:pt idx="1837">
                  <c:v>46135</c:v>
                </c:pt>
                <c:pt idx="1838">
                  <c:v>46136</c:v>
                </c:pt>
                <c:pt idx="1839">
                  <c:v>46139</c:v>
                </c:pt>
                <c:pt idx="1840">
                  <c:v>46140</c:v>
                </c:pt>
                <c:pt idx="1841">
                  <c:v>46141</c:v>
                </c:pt>
                <c:pt idx="1842">
                  <c:v>46142</c:v>
                </c:pt>
                <c:pt idx="1843">
                  <c:v>46143</c:v>
                </c:pt>
                <c:pt idx="1844">
                  <c:v>46146</c:v>
                </c:pt>
                <c:pt idx="1845">
                  <c:v>46147</c:v>
                </c:pt>
                <c:pt idx="1846">
                  <c:v>46148</c:v>
                </c:pt>
                <c:pt idx="1847">
                  <c:v>46149</c:v>
                </c:pt>
                <c:pt idx="1848">
                  <c:v>46150</c:v>
                </c:pt>
                <c:pt idx="1849">
                  <c:v>46153</c:v>
                </c:pt>
                <c:pt idx="1850">
                  <c:v>46154</c:v>
                </c:pt>
                <c:pt idx="1851">
                  <c:v>46155</c:v>
                </c:pt>
                <c:pt idx="1852">
                  <c:v>46156</c:v>
                </c:pt>
                <c:pt idx="1853">
                  <c:v>46157</c:v>
                </c:pt>
                <c:pt idx="1854">
                  <c:v>46160</c:v>
                </c:pt>
                <c:pt idx="1855">
                  <c:v>46161</c:v>
                </c:pt>
                <c:pt idx="1856">
                  <c:v>46162</c:v>
                </c:pt>
                <c:pt idx="1857">
                  <c:v>46163</c:v>
                </c:pt>
                <c:pt idx="1858">
                  <c:v>46164</c:v>
                </c:pt>
                <c:pt idx="1859">
                  <c:v>46167</c:v>
                </c:pt>
                <c:pt idx="1860">
                  <c:v>46168</c:v>
                </c:pt>
                <c:pt idx="1861">
                  <c:v>46169</c:v>
                </c:pt>
                <c:pt idx="1862">
                  <c:v>46170</c:v>
                </c:pt>
                <c:pt idx="1863">
                  <c:v>46171</c:v>
                </c:pt>
                <c:pt idx="1864">
                  <c:v>46174</c:v>
                </c:pt>
                <c:pt idx="1865">
                  <c:v>46175</c:v>
                </c:pt>
                <c:pt idx="1866">
                  <c:v>46176</c:v>
                </c:pt>
                <c:pt idx="1867">
                  <c:v>46177</c:v>
                </c:pt>
                <c:pt idx="1868">
                  <c:v>46178</c:v>
                </c:pt>
                <c:pt idx="1869">
                  <c:v>46181</c:v>
                </c:pt>
                <c:pt idx="1870">
                  <c:v>46182</c:v>
                </c:pt>
                <c:pt idx="1871">
                  <c:v>46183</c:v>
                </c:pt>
                <c:pt idx="1872">
                  <c:v>46184</c:v>
                </c:pt>
                <c:pt idx="1873">
                  <c:v>46185</c:v>
                </c:pt>
                <c:pt idx="1874">
                  <c:v>46188</c:v>
                </c:pt>
                <c:pt idx="1875">
                  <c:v>46189</c:v>
                </c:pt>
                <c:pt idx="1876">
                  <c:v>46190</c:v>
                </c:pt>
                <c:pt idx="1877">
                  <c:v>46191</c:v>
                </c:pt>
                <c:pt idx="1878">
                  <c:v>46192</c:v>
                </c:pt>
                <c:pt idx="1879">
                  <c:v>46195</c:v>
                </c:pt>
                <c:pt idx="1880">
                  <c:v>46196</c:v>
                </c:pt>
                <c:pt idx="1881">
                  <c:v>46197</c:v>
                </c:pt>
                <c:pt idx="1882">
                  <c:v>46198</c:v>
                </c:pt>
                <c:pt idx="1883">
                  <c:v>46199</c:v>
                </c:pt>
                <c:pt idx="1884">
                  <c:v>46202</c:v>
                </c:pt>
                <c:pt idx="1885">
                  <c:v>46203</c:v>
                </c:pt>
                <c:pt idx="1886">
                  <c:v>46204</c:v>
                </c:pt>
                <c:pt idx="1887">
                  <c:v>46205</c:v>
                </c:pt>
                <c:pt idx="1888">
                  <c:v>46206</c:v>
                </c:pt>
                <c:pt idx="1889">
                  <c:v>46209</c:v>
                </c:pt>
                <c:pt idx="1890">
                  <c:v>46210</c:v>
                </c:pt>
                <c:pt idx="1891">
                  <c:v>46211</c:v>
                </c:pt>
                <c:pt idx="1892">
                  <c:v>46212</c:v>
                </c:pt>
                <c:pt idx="1893">
                  <c:v>46213</c:v>
                </c:pt>
                <c:pt idx="1894">
                  <c:v>46216</c:v>
                </c:pt>
                <c:pt idx="1895">
                  <c:v>46217</c:v>
                </c:pt>
                <c:pt idx="1896">
                  <c:v>46218</c:v>
                </c:pt>
                <c:pt idx="1897">
                  <c:v>46219</c:v>
                </c:pt>
                <c:pt idx="1898">
                  <c:v>46220</c:v>
                </c:pt>
                <c:pt idx="1899">
                  <c:v>46223</c:v>
                </c:pt>
                <c:pt idx="1900">
                  <c:v>46224</c:v>
                </c:pt>
                <c:pt idx="1901">
                  <c:v>46225</c:v>
                </c:pt>
                <c:pt idx="1902">
                  <c:v>46226</c:v>
                </c:pt>
                <c:pt idx="1903">
                  <c:v>46227</c:v>
                </c:pt>
                <c:pt idx="1904">
                  <c:v>46230</c:v>
                </c:pt>
                <c:pt idx="1905">
                  <c:v>46231</c:v>
                </c:pt>
                <c:pt idx="1906">
                  <c:v>46232</c:v>
                </c:pt>
                <c:pt idx="1907">
                  <c:v>46233</c:v>
                </c:pt>
                <c:pt idx="1908">
                  <c:v>46234</c:v>
                </c:pt>
                <c:pt idx="1909">
                  <c:v>46237</c:v>
                </c:pt>
              </c:numCache>
            </c:numRef>
          </c:cat>
          <c:val>
            <c:numRef>
              <c:f>'Rates and Inflation'!$BA$10:$BA$1919</c:f>
              <c:numCache>
                <c:formatCode>0.000</c:formatCode>
                <c:ptCount val="19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1.631</c:v>
                </c:pt>
                <c:pt idx="20">
                  <c:v>1.673</c:v>
                </c:pt>
                <c:pt idx="21">
                  <c:v>1.726</c:v>
                </c:pt>
                <c:pt idx="22">
                  <c:v>1.7250000000000001</c:v>
                </c:pt>
                <c:pt idx="23">
                  <c:v>1.7250000000000001</c:v>
                </c:pt>
                <c:pt idx="24">
                  <c:v>1.7410000000000001</c:v>
                </c:pt>
                <c:pt idx="25">
                  <c:v>1.7130000000000001</c:v>
                </c:pt>
                <c:pt idx="26">
                  <c:v>1.7130000000000001</c:v>
                </c:pt>
                <c:pt idx="27">
                  <c:v>1.7130000000000001</c:v>
                </c:pt>
                <c:pt idx="28">
                  <c:v>1.7390000000000001</c:v>
                </c:pt>
                <c:pt idx="29">
                  <c:v>1.708</c:v>
                </c:pt>
                <c:pt idx="30">
                  <c:v>1.68</c:v>
                </c:pt>
                <c:pt idx="31">
                  <c:v>1.6719999999999999</c:v>
                </c:pt>
                <c:pt idx="32">
                  <c:v>1.679</c:v>
                </c:pt>
                <c:pt idx="33">
                  <c:v>1.6930000000000001</c:v>
                </c:pt>
                <c:pt idx="34">
                  <c:v>1.665</c:v>
                </c:pt>
                <c:pt idx="35">
                  <c:v>1.7030000000000001</c:v>
                </c:pt>
                <c:pt idx="36">
                  <c:v>1.736</c:v>
                </c:pt>
                <c:pt idx="37">
                  <c:v>1.736</c:v>
                </c:pt>
                <c:pt idx="38">
                  <c:v>1.679</c:v>
                </c:pt>
                <c:pt idx="39">
                  <c:v>1.6659999999999999</c:v>
                </c:pt>
                <c:pt idx="40">
                  <c:v>1.6579999999999999</c:v>
                </c:pt>
                <c:pt idx="41">
                  <c:v>1.6779999999999999</c:v>
                </c:pt>
                <c:pt idx="42">
                  <c:v>1.6539999999999999</c:v>
                </c:pt>
                <c:pt idx="43">
                  <c:v>1.647</c:v>
                </c:pt>
                <c:pt idx="44">
                  <c:v>1.613</c:v>
                </c:pt>
                <c:pt idx="45">
                  <c:v>1.62</c:v>
                </c:pt>
                <c:pt idx="46">
                  <c:v>1.5880000000000001</c:v>
                </c:pt>
                <c:pt idx="47">
                  <c:v>1.6060000000000001</c:v>
                </c:pt>
                <c:pt idx="48">
                  <c:v>1.6259999999999999</c:v>
                </c:pt>
                <c:pt idx="49">
                  <c:v>1.573</c:v>
                </c:pt>
                <c:pt idx="50">
                  <c:v>1.5169999999999999</c:v>
                </c:pt>
                <c:pt idx="51">
                  <c:v>1.522</c:v>
                </c:pt>
                <c:pt idx="52">
                  <c:v>1.522</c:v>
                </c:pt>
                <c:pt idx="53">
                  <c:v>1.504</c:v>
                </c:pt>
                <c:pt idx="54">
                  <c:v>1.4890000000000001</c:v>
                </c:pt>
                <c:pt idx="55">
                  <c:v>1.4890000000000001</c:v>
                </c:pt>
                <c:pt idx="56">
                  <c:v>1.4710000000000001</c:v>
                </c:pt>
                <c:pt idx="57">
                  <c:v>1.4470000000000001</c:v>
                </c:pt>
                <c:pt idx="58">
                  <c:v>1.492</c:v>
                </c:pt>
                <c:pt idx="59">
                  <c:v>1.452</c:v>
                </c:pt>
                <c:pt idx="60">
                  <c:v>1.407</c:v>
                </c:pt>
                <c:pt idx="61">
                  <c:v>1.3979999999999999</c:v>
                </c:pt>
                <c:pt idx="62">
                  <c:v>1.423</c:v>
                </c:pt>
                <c:pt idx="63">
                  <c:v>1.4379999999999999</c:v>
                </c:pt>
                <c:pt idx="64">
                  <c:v>1.4650000000000001</c:v>
                </c:pt>
                <c:pt idx="65">
                  <c:v>1.43</c:v>
                </c:pt>
                <c:pt idx="66">
                  <c:v>1.4370000000000001</c:v>
                </c:pt>
                <c:pt idx="67">
                  <c:v>1.4530000000000001</c:v>
                </c:pt>
                <c:pt idx="68">
                  <c:v>1.4219999999999999</c:v>
                </c:pt>
                <c:pt idx="69">
                  <c:v>1.4590000000000001</c:v>
                </c:pt>
                <c:pt idx="70">
                  <c:v>1.421</c:v>
                </c:pt>
                <c:pt idx="71">
                  <c:v>1.448</c:v>
                </c:pt>
                <c:pt idx="72">
                  <c:v>1.427</c:v>
                </c:pt>
                <c:pt idx="73">
                  <c:v>1.4179999999999999</c:v>
                </c:pt>
                <c:pt idx="74">
                  <c:v>1.456</c:v>
                </c:pt>
                <c:pt idx="75">
                  <c:v>1.46</c:v>
                </c:pt>
                <c:pt idx="76">
                  <c:v>1.4730000000000001</c:v>
                </c:pt>
                <c:pt idx="77">
                  <c:v>1.444</c:v>
                </c:pt>
                <c:pt idx="78">
                  <c:v>1.355</c:v>
                </c:pt>
                <c:pt idx="79">
                  <c:v>1.3160000000000001</c:v>
                </c:pt>
                <c:pt idx="80">
                  <c:v>1.3109999999999999</c:v>
                </c:pt>
                <c:pt idx="81">
                  <c:v>1.3640000000000001</c:v>
                </c:pt>
                <c:pt idx="82">
                  <c:v>1.351</c:v>
                </c:pt>
                <c:pt idx="83">
                  <c:v>1.353</c:v>
                </c:pt>
                <c:pt idx="84">
                  <c:v>1.379</c:v>
                </c:pt>
                <c:pt idx="85">
                  <c:v>1.4430000000000001</c:v>
                </c:pt>
                <c:pt idx="86">
                  <c:v>1.44</c:v>
                </c:pt>
                <c:pt idx="87">
                  <c:v>1.41</c:v>
                </c:pt>
                <c:pt idx="88">
                  <c:v>1.4339999999999999</c:v>
                </c:pt>
                <c:pt idx="89">
                  <c:v>1.3859999999999999</c:v>
                </c:pt>
                <c:pt idx="90">
                  <c:v>1.3839999999999999</c:v>
                </c:pt>
                <c:pt idx="91">
                  <c:v>1.361</c:v>
                </c:pt>
                <c:pt idx="92">
                  <c:v>1.3280000000000001</c:v>
                </c:pt>
                <c:pt idx="93">
                  <c:v>1.3160000000000001</c:v>
                </c:pt>
                <c:pt idx="94">
                  <c:v>1.3160000000000001</c:v>
                </c:pt>
                <c:pt idx="95">
                  <c:v>1.359</c:v>
                </c:pt>
                <c:pt idx="96">
                  <c:v>1.347</c:v>
                </c:pt>
                <c:pt idx="97">
                  <c:v>1.341</c:v>
                </c:pt>
                <c:pt idx="98">
                  <c:v>1.355</c:v>
                </c:pt>
                <c:pt idx="99">
                  <c:v>1.3180000000000001</c:v>
                </c:pt>
                <c:pt idx="100">
                  <c:v>1.2829999999999999</c:v>
                </c:pt>
                <c:pt idx="101">
                  <c:v>1.2430000000000001</c:v>
                </c:pt>
                <c:pt idx="102">
                  <c:v>1.1919999999999999</c:v>
                </c:pt>
                <c:pt idx="103">
                  <c:v>1.1930000000000001</c:v>
                </c:pt>
                <c:pt idx="104">
                  <c:v>1.1319999999999999</c:v>
                </c:pt>
                <c:pt idx="105">
                  <c:v>1.18</c:v>
                </c:pt>
                <c:pt idx="106">
                  <c:v>1.1579999999999999</c:v>
                </c:pt>
                <c:pt idx="107">
                  <c:v>1.17</c:v>
                </c:pt>
                <c:pt idx="108">
                  <c:v>1.1439999999999999</c:v>
                </c:pt>
                <c:pt idx="109">
                  <c:v>1.0620000000000001</c:v>
                </c:pt>
                <c:pt idx="110">
                  <c:v>0.95399999999999996</c:v>
                </c:pt>
                <c:pt idx="111">
                  <c:v>1.01</c:v>
                </c:pt>
                <c:pt idx="112">
                  <c:v>1.0489999999999999</c:v>
                </c:pt>
                <c:pt idx="113">
                  <c:v>1.0089999999999999</c:v>
                </c:pt>
                <c:pt idx="114">
                  <c:v>1.0289999999999999</c:v>
                </c:pt>
                <c:pt idx="115">
                  <c:v>1.0900000000000001</c:v>
                </c:pt>
                <c:pt idx="116">
                  <c:v>1.08</c:v>
                </c:pt>
                <c:pt idx="117">
                  <c:v>1.08</c:v>
                </c:pt>
                <c:pt idx="118">
                  <c:v>1.04</c:v>
                </c:pt>
                <c:pt idx="119">
                  <c:v>0.99099999999999999</c:v>
                </c:pt>
                <c:pt idx="120">
                  <c:v>0.98199999999999998</c:v>
                </c:pt>
                <c:pt idx="121">
                  <c:v>1.0169999999999999</c:v>
                </c:pt>
                <c:pt idx="122">
                  <c:v>0.93500000000000005</c:v>
                </c:pt>
                <c:pt idx="123">
                  <c:v>0.91600000000000004</c:v>
                </c:pt>
                <c:pt idx="124">
                  <c:v>0.999</c:v>
                </c:pt>
                <c:pt idx="125">
                  <c:v>1.1319999999999999</c:v>
                </c:pt>
                <c:pt idx="126">
                  <c:v>1.0169999999999999</c:v>
                </c:pt>
                <c:pt idx="127">
                  <c:v>1.1000000000000001</c:v>
                </c:pt>
                <c:pt idx="128">
                  <c:v>1.133</c:v>
                </c:pt>
                <c:pt idx="129">
                  <c:v>1.119</c:v>
                </c:pt>
                <c:pt idx="130">
                  <c:v>1.137</c:v>
                </c:pt>
                <c:pt idx="131">
                  <c:v>1.2250000000000001</c:v>
                </c:pt>
                <c:pt idx="132">
                  <c:v>1.1359999999999999</c:v>
                </c:pt>
                <c:pt idx="133">
                  <c:v>1.135</c:v>
                </c:pt>
                <c:pt idx="134">
                  <c:v>1.0629999999999999</c:v>
                </c:pt>
                <c:pt idx="135">
                  <c:v>1.0549999999999999</c:v>
                </c:pt>
                <c:pt idx="136">
                  <c:v>1.0489999999999999</c:v>
                </c:pt>
                <c:pt idx="137">
                  <c:v>0.97199999999999998</c:v>
                </c:pt>
                <c:pt idx="138">
                  <c:v>0.95299999999999996</c:v>
                </c:pt>
                <c:pt idx="139">
                  <c:v>0.96199999999999997</c:v>
                </c:pt>
                <c:pt idx="140">
                  <c:v>0.94899999999999995</c:v>
                </c:pt>
                <c:pt idx="141">
                  <c:v>0.96599999999999997</c:v>
                </c:pt>
                <c:pt idx="142">
                  <c:v>0.97399999999999998</c:v>
                </c:pt>
                <c:pt idx="143">
                  <c:v>0.95399999999999996</c:v>
                </c:pt>
                <c:pt idx="144">
                  <c:v>0.99</c:v>
                </c:pt>
                <c:pt idx="145">
                  <c:v>0.96899999999999997</c:v>
                </c:pt>
                <c:pt idx="146">
                  <c:v>0.93799999999999994</c:v>
                </c:pt>
                <c:pt idx="147">
                  <c:v>0.94799999999999995</c:v>
                </c:pt>
                <c:pt idx="148">
                  <c:v>0.92700000000000005</c:v>
                </c:pt>
                <c:pt idx="149">
                  <c:v>0.96699999999999997</c:v>
                </c:pt>
                <c:pt idx="150">
                  <c:v>1.085</c:v>
                </c:pt>
                <c:pt idx="151">
                  <c:v>1.171</c:v>
                </c:pt>
                <c:pt idx="152">
                  <c:v>1.115</c:v>
                </c:pt>
                <c:pt idx="153">
                  <c:v>1.155</c:v>
                </c:pt>
                <c:pt idx="154">
                  <c:v>1.1859999999999999</c:v>
                </c:pt>
                <c:pt idx="155">
                  <c:v>1.1659999999999999</c:v>
                </c:pt>
                <c:pt idx="156">
                  <c:v>1.194</c:v>
                </c:pt>
                <c:pt idx="157">
                  <c:v>1.2509999999999999</c:v>
                </c:pt>
                <c:pt idx="158">
                  <c:v>1.2330000000000001</c:v>
                </c:pt>
                <c:pt idx="159">
                  <c:v>1.1890000000000001</c:v>
                </c:pt>
                <c:pt idx="160">
                  <c:v>1.1160000000000001</c:v>
                </c:pt>
                <c:pt idx="161">
                  <c:v>1.169</c:v>
                </c:pt>
                <c:pt idx="162">
                  <c:v>1.2310000000000001</c:v>
                </c:pt>
                <c:pt idx="163">
                  <c:v>1.2390000000000001</c:v>
                </c:pt>
                <c:pt idx="164">
                  <c:v>1.21</c:v>
                </c:pt>
                <c:pt idx="165">
                  <c:v>1.135</c:v>
                </c:pt>
                <c:pt idx="166">
                  <c:v>1.165</c:v>
                </c:pt>
                <c:pt idx="167">
                  <c:v>1.2270000000000001</c:v>
                </c:pt>
                <c:pt idx="168">
                  <c:v>1.29</c:v>
                </c:pt>
                <c:pt idx="169">
                  <c:v>1.232</c:v>
                </c:pt>
                <c:pt idx="170">
                  <c:v>1.3169999999999999</c:v>
                </c:pt>
                <c:pt idx="171">
                  <c:v>1.306</c:v>
                </c:pt>
                <c:pt idx="172">
                  <c:v>1.321</c:v>
                </c:pt>
                <c:pt idx="173">
                  <c:v>1.3149999999999999</c:v>
                </c:pt>
                <c:pt idx="174">
                  <c:v>1.272</c:v>
                </c:pt>
                <c:pt idx="175">
                  <c:v>1.2350000000000001</c:v>
                </c:pt>
                <c:pt idx="176">
                  <c:v>1.2609999999999999</c:v>
                </c:pt>
                <c:pt idx="177">
                  <c:v>1.2789999999999999</c:v>
                </c:pt>
                <c:pt idx="178">
                  <c:v>1.2729999999999999</c:v>
                </c:pt>
                <c:pt idx="179">
                  <c:v>1.276</c:v>
                </c:pt>
                <c:pt idx="180">
                  <c:v>1.3080000000000001</c:v>
                </c:pt>
                <c:pt idx="181">
                  <c:v>1.27</c:v>
                </c:pt>
                <c:pt idx="182">
                  <c:v>1.26</c:v>
                </c:pt>
                <c:pt idx="183">
                  <c:v>1.214</c:v>
                </c:pt>
                <c:pt idx="184">
                  <c:v>1.228</c:v>
                </c:pt>
                <c:pt idx="185">
                  <c:v>1.2170000000000001</c:v>
                </c:pt>
                <c:pt idx="186">
                  <c:v>1.2090000000000001</c:v>
                </c:pt>
                <c:pt idx="187">
                  <c:v>1.246</c:v>
                </c:pt>
                <c:pt idx="188">
                  <c:v>1.1910000000000001</c:v>
                </c:pt>
                <c:pt idx="189">
                  <c:v>1.274</c:v>
                </c:pt>
                <c:pt idx="190">
                  <c:v>1.292</c:v>
                </c:pt>
                <c:pt idx="191">
                  <c:v>1.2829999999999999</c:v>
                </c:pt>
                <c:pt idx="192">
                  <c:v>1.266</c:v>
                </c:pt>
                <c:pt idx="193">
                  <c:v>1.292</c:v>
                </c:pt>
                <c:pt idx="194">
                  <c:v>1.274</c:v>
                </c:pt>
                <c:pt idx="195">
                  <c:v>1.3360000000000001</c:v>
                </c:pt>
                <c:pt idx="196">
                  <c:v>1.282</c:v>
                </c:pt>
                <c:pt idx="197">
                  <c:v>1.3169999999999999</c:v>
                </c:pt>
                <c:pt idx="198">
                  <c:v>1.2789999999999999</c:v>
                </c:pt>
                <c:pt idx="199">
                  <c:v>1.276</c:v>
                </c:pt>
                <c:pt idx="200">
                  <c:v>1.2969999999999999</c:v>
                </c:pt>
                <c:pt idx="201">
                  <c:v>1.284</c:v>
                </c:pt>
                <c:pt idx="202">
                  <c:v>1.282</c:v>
                </c:pt>
                <c:pt idx="203">
                  <c:v>1.2809999999999999</c:v>
                </c:pt>
                <c:pt idx="204">
                  <c:v>1.2809999999999999</c:v>
                </c:pt>
                <c:pt idx="205">
                  <c:v>1.2809999999999999</c:v>
                </c:pt>
                <c:pt idx="206">
                  <c:v>1.2629999999999999</c:v>
                </c:pt>
                <c:pt idx="207">
                  <c:v>1.377</c:v>
                </c:pt>
                <c:pt idx="208">
                  <c:v>1.3280000000000001</c:v>
                </c:pt>
                <c:pt idx="209">
                  <c:v>1.3280000000000001</c:v>
                </c:pt>
                <c:pt idx="210">
                  <c:v>1.2769999999999999</c:v>
                </c:pt>
                <c:pt idx="211">
                  <c:v>1.2210000000000001</c:v>
                </c:pt>
                <c:pt idx="212">
                  <c:v>1.242</c:v>
                </c:pt>
                <c:pt idx="213">
                  <c:v>1.2470000000000001</c:v>
                </c:pt>
                <c:pt idx="214">
                  <c:v>1.2829999999999999</c:v>
                </c:pt>
                <c:pt idx="215">
                  <c:v>1.3029999999999999</c:v>
                </c:pt>
                <c:pt idx="216">
                  <c:v>1.2589999999999999</c:v>
                </c:pt>
                <c:pt idx="217">
                  <c:v>1.254</c:v>
                </c:pt>
                <c:pt idx="218">
                  <c:v>1.2270000000000001</c:v>
                </c:pt>
                <c:pt idx="219">
                  <c:v>1.175</c:v>
                </c:pt>
                <c:pt idx="220">
                  <c:v>1.1579999999999999</c:v>
                </c:pt>
                <c:pt idx="221">
                  <c:v>1.1599999999999999</c:v>
                </c:pt>
                <c:pt idx="222">
                  <c:v>1.19</c:v>
                </c:pt>
                <c:pt idx="223">
                  <c:v>1.1519999999999999</c:v>
                </c:pt>
                <c:pt idx="224">
                  <c:v>1.137</c:v>
                </c:pt>
                <c:pt idx="225">
                  <c:v>1.079</c:v>
                </c:pt>
                <c:pt idx="226">
                  <c:v>1.0660000000000001</c:v>
                </c:pt>
                <c:pt idx="227">
                  <c:v>1.0109999999999999</c:v>
                </c:pt>
                <c:pt idx="228">
                  <c:v>1.0609999999999999</c:v>
                </c:pt>
                <c:pt idx="229">
                  <c:v>1.0249999999999999</c:v>
                </c:pt>
                <c:pt idx="230">
                  <c:v>1.05</c:v>
                </c:pt>
                <c:pt idx="231">
                  <c:v>1.0349999999999999</c:v>
                </c:pt>
                <c:pt idx="232">
                  <c:v>1.0269999999999999</c:v>
                </c:pt>
                <c:pt idx="233">
                  <c:v>1.0860000000000001</c:v>
                </c:pt>
                <c:pt idx="234">
                  <c:v>1.1339999999999999</c:v>
                </c:pt>
                <c:pt idx="235">
                  <c:v>1.0940000000000001</c:v>
                </c:pt>
                <c:pt idx="236">
                  <c:v>1.083</c:v>
                </c:pt>
                <c:pt idx="237">
                  <c:v>1.0660000000000001</c:v>
                </c:pt>
                <c:pt idx="238">
                  <c:v>1.0640000000000001</c:v>
                </c:pt>
                <c:pt idx="239">
                  <c:v>1.085</c:v>
                </c:pt>
                <c:pt idx="240">
                  <c:v>1.129</c:v>
                </c:pt>
                <c:pt idx="241">
                  <c:v>1.111</c:v>
                </c:pt>
                <c:pt idx="242">
                  <c:v>1.1259999999999999</c:v>
                </c:pt>
                <c:pt idx="243">
                  <c:v>1.1020000000000001</c:v>
                </c:pt>
                <c:pt idx="244">
                  <c:v>1.085</c:v>
                </c:pt>
                <c:pt idx="245">
                  <c:v>1.05</c:v>
                </c:pt>
                <c:pt idx="246">
                  <c:v>1.004</c:v>
                </c:pt>
                <c:pt idx="247">
                  <c:v>0.97699999999999998</c:v>
                </c:pt>
                <c:pt idx="248">
                  <c:v>0.96199999999999997</c:v>
                </c:pt>
                <c:pt idx="249">
                  <c:v>0.95599999999999996</c:v>
                </c:pt>
                <c:pt idx="250">
                  <c:v>0.94799999999999995</c:v>
                </c:pt>
                <c:pt idx="251">
                  <c:v>0.94299999999999995</c:v>
                </c:pt>
                <c:pt idx="252">
                  <c:v>0.91800000000000004</c:v>
                </c:pt>
                <c:pt idx="253">
                  <c:v>0.91500000000000004</c:v>
                </c:pt>
                <c:pt idx="254">
                  <c:v>0.90300000000000002</c:v>
                </c:pt>
                <c:pt idx="255">
                  <c:v>0.85399999999999998</c:v>
                </c:pt>
                <c:pt idx="256">
                  <c:v>0.67400000000000004</c:v>
                </c:pt>
                <c:pt idx="257">
                  <c:v>0.505</c:v>
                </c:pt>
                <c:pt idx="258">
                  <c:v>0.56599999999999995</c:v>
                </c:pt>
                <c:pt idx="259">
                  <c:v>0.68899999999999995</c:v>
                </c:pt>
                <c:pt idx="260">
                  <c:v>0.66800000000000004</c:v>
                </c:pt>
                <c:pt idx="261">
                  <c:v>0.87</c:v>
                </c:pt>
                <c:pt idx="262">
                  <c:v>0.93</c:v>
                </c:pt>
                <c:pt idx="263">
                  <c:v>1.0549999999999999</c:v>
                </c:pt>
                <c:pt idx="264">
                  <c:v>1.3480000000000001</c:v>
                </c:pt>
                <c:pt idx="265">
                  <c:v>1.179</c:v>
                </c:pt>
                <c:pt idx="266">
                  <c:v>0.94</c:v>
                </c:pt>
                <c:pt idx="267">
                  <c:v>0.77600000000000002</c:v>
                </c:pt>
                <c:pt idx="268">
                  <c:v>0.85399999999999998</c:v>
                </c:pt>
                <c:pt idx="269">
                  <c:v>0.86899999999999999</c:v>
                </c:pt>
                <c:pt idx="270">
                  <c:v>0.83099999999999996</c:v>
                </c:pt>
                <c:pt idx="271">
                  <c:v>0.77500000000000002</c:v>
                </c:pt>
                <c:pt idx="272">
                  <c:v>0.76600000000000001</c:v>
                </c:pt>
                <c:pt idx="273">
                  <c:v>0.82699999999999996</c:v>
                </c:pt>
                <c:pt idx="274">
                  <c:v>0.76800000000000002</c:v>
                </c:pt>
                <c:pt idx="275">
                  <c:v>0.79100000000000004</c:v>
                </c:pt>
                <c:pt idx="276">
                  <c:v>0.78</c:v>
                </c:pt>
                <c:pt idx="277">
                  <c:v>0.79900000000000004</c:v>
                </c:pt>
                <c:pt idx="278">
                  <c:v>0.84199999999999997</c:v>
                </c:pt>
                <c:pt idx="279">
                  <c:v>0.76100000000000001</c:v>
                </c:pt>
                <c:pt idx="280">
                  <c:v>0.65700000000000003</c:v>
                </c:pt>
                <c:pt idx="281">
                  <c:v>0.65700000000000003</c:v>
                </c:pt>
                <c:pt idx="282">
                  <c:v>0.65700000000000003</c:v>
                </c:pt>
                <c:pt idx="283">
                  <c:v>0.71199999999999997</c:v>
                </c:pt>
                <c:pt idx="284">
                  <c:v>0.68600000000000005</c:v>
                </c:pt>
                <c:pt idx="285">
                  <c:v>0.68100000000000005</c:v>
                </c:pt>
                <c:pt idx="286">
                  <c:v>0.68799999999999994</c:v>
                </c:pt>
                <c:pt idx="287">
                  <c:v>0.71699999999999997</c:v>
                </c:pt>
                <c:pt idx="288">
                  <c:v>0.64</c:v>
                </c:pt>
                <c:pt idx="289">
                  <c:v>0.67300000000000004</c:v>
                </c:pt>
                <c:pt idx="290">
                  <c:v>0.61299999999999999</c:v>
                </c:pt>
                <c:pt idx="291">
                  <c:v>0.62</c:v>
                </c:pt>
                <c:pt idx="292">
                  <c:v>0.64</c:v>
                </c:pt>
                <c:pt idx="293">
                  <c:v>0.64100000000000001</c:v>
                </c:pt>
                <c:pt idx="294">
                  <c:v>0.625</c:v>
                </c:pt>
                <c:pt idx="295">
                  <c:v>0.57199999999999995</c:v>
                </c:pt>
                <c:pt idx="296">
                  <c:v>0.59899999999999998</c:v>
                </c:pt>
                <c:pt idx="297">
                  <c:v>0.56999999999999995</c:v>
                </c:pt>
                <c:pt idx="298">
                  <c:v>0.55000000000000004</c:v>
                </c:pt>
                <c:pt idx="299">
                  <c:v>0.56100000000000005</c:v>
                </c:pt>
                <c:pt idx="300">
                  <c:v>0.55600000000000005</c:v>
                </c:pt>
                <c:pt idx="301">
                  <c:v>0.55600000000000005</c:v>
                </c:pt>
                <c:pt idx="302">
                  <c:v>0.59399999999999997</c:v>
                </c:pt>
                <c:pt idx="303">
                  <c:v>0.59199999999999997</c:v>
                </c:pt>
                <c:pt idx="304">
                  <c:v>0.58099999999999996</c:v>
                </c:pt>
                <c:pt idx="305">
                  <c:v>0.58199999999999996</c:v>
                </c:pt>
                <c:pt idx="306">
                  <c:v>0.621</c:v>
                </c:pt>
                <c:pt idx="307">
                  <c:v>0.65200000000000002</c:v>
                </c:pt>
                <c:pt idx="308">
                  <c:v>0.64</c:v>
                </c:pt>
                <c:pt idx="309">
                  <c:v>0.61599999999999999</c:v>
                </c:pt>
                <c:pt idx="310">
                  <c:v>0.56899999999999995</c:v>
                </c:pt>
                <c:pt idx="311">
                  <c:v>0.58499999999999996</c:v>
                </c:pt>
                <c:pt idx="312">
                  <c:v>0.58499999999999996</c:v>
                </c:pt>
                <c:pt idx="313">
                  <c:v>0.64100000000000001</c:v>
                </c:pt>
                <c:pt idx="314">
                  <c:v>0.61599999999999999</c:v>
                </c:pt>
                <c:pt idx="315">
                  <c:v>0.621</c:v>
                </c:pt>
                <c:pt idx="316">
                  <c:v>0.58399999999999996</c:v>
                </c:pt>
                <c:pt idx="317">
                  <c:v>0.621</c:v>
                </c:pt>
                <c:pt idx="318">
                  <c:v>0.63600000000000001</c:v>
                </c:pt>
                <c:pt idx="319">
                  <c:v>0.71199999999999997</c:v>
                </c:pt>
                <c:pt idx="320">
                  <c:v>0.73499999999999999</c:v>
                </c:pt>
                <c:pt idx="321">
                  <c:v>0.78700000000000003</c:v>
                </c:pt>
                <c:pt idx="322">
                  <c:v>0.77300000000000002</c:v>
                </c:pt>
                <c:pt idx="323">
                  <c:v>0.73399999999999999</c:v>
                </c:pt>
                <c:pt idx="324">
                  <c:v>0.65500000000000003</c:v>
                </c:pt>
                <c:pt idx="325">
                  <c:v>0.59799999999999998</c:v>
                </c:pt>
                <c:pt idx="326">
                  <c:v>0.61</c:v>
                </c:pt>
                <c:pt idx="327">
                  <c:v>0.60199999999999998</c:v>
                </c:pt>
                <c:pt idx="328">
                  <c:v>0.61399999999999999</c:v>
                </c:pt>
                <c:pt idx="329">
                  <c:v>0.58199999999999996</c:v>
                </c:pt>
                <c:pt idx="330">
                  <c:v>0.67900000000000005</c:v>
                </c:pt>
                <c:pt idx="331">
                  <c:v>0.71299999999999997</c:v>
                </c:pt>
                <c:pt idx="332">
                  <c:v>0.68700000000000006</c:v>
                </c:pt>
                <c:pt idx="333">
                  <c:v>0.68899999999999995</c:v>
                </c:pt>
                <c:pt idx="334">
                  <c:v>0.64300000000000002</c:v>
                </c:pt>
                <c:pt idx="335">
                  <c:v>0.59</c:v>
                </c:pt>
                <c:pt idx="336">
                  <c:v>0.629</c:v>
                </c:pt>
                <c:pt idx="337">
                  <c:v>0.61599999999999999</c:v>
                </c:pt>
                <c:pt idx="338">
                  <c:v>0.64300000000000002</c:v>
                </c:pt>
                <c:pt idx="339">
                  <c:v>0.67400000000000004</c:v>
                </c:pt>
                <c:pt idx="340">
                  <c:v>0.65</c:v>
                </c:pt>
                <c:pt idx="341">
                  <c:v>0.65100000000000002</c:v>
                </c:pt>
                <c:pt idx="342">
                  <c:v>0.64900000000000002</c:v>
                </c:pt>
                <c:pt idx="343">
                  <c:v>0.63200000000000001</c:v>
                </c:pt>
                <c:pt idx="344">
                  <c:v>0.64400000000000002</c:v>
                </c:pt>
                <c:pt idx="345">
                  <c:v>0.63300000000000001</c:v>
                </c:pt>
                <c:pt idx="346">
                  <c:v>0.626</c:v>
                </c:pt>
                <c:pt idx="347">
                  <c:v>0.65700000000000003</c:v>
                </c:pt>
                <c:pt idx="348">
                  <c:v>0.63600000000000001</c:v>
                </c:pt>
                <c:pt idx="349">
                  <c:v>0.68200000000000005</c:v>
                </c:pt>
                <c:pt idx="350">
                  <c:v>0.66600000000000004</c:v>
                </c:pt>
                <c:pt idx="351">
                  <c:v>0.67800000000000005</c:v>
                </c:pt>
                <c:pt idx="352">
                  <c:v>0.67200000000000004</c:v>
                </c:pt>
                <c:pt idx="353">
                  <c:v>0.65300000000000002</c:v>
                </c:pt>
                <c:pt idx="354">
                  <c:v>0.628</c:v>
                </c:pt>
                <c:pt idx="355">
                  <c:v>0.63900000000000001</c:v>
                </c:pt>
                <c:pt idx="356">
                  <c:v>0.65600000000000003</c:v>
                </c:pt>
                <c:pt idx="357">
                  <c:v>0.626</c:v>
                </c:pt>
                <c:pt idx="358">
                  <c:v>0.621</c:v>
                </c:pt>
                <c:pt idx="359">
                  <c:v>0.63700000000000001</c:v>
                </c:pt>
                <c:pt idx="360">
                  <c:v>0.61</c:v>
                </c:pt>
                <c:pt idx="361">
                  <c:v>0.63100000000000001</c:v>
                </c:pt>
                <c:pt idx="362">
                  <c:v>0.623</c:v>
                </c:pt>
                <c:pt idx="363">
                  <c:v>0.6</c:v>
                </c:pt>
                <c:pt idx="364">
                  <c:v>0.66700000000000004</c:v>
                </c:pt>
                <c:pt idx="365">
                  <c:v>0.628</c:v>
                </c:pt>
                <c:pt idx="366">
                  <c:v>0.67600000000000005</c:v>
                </c:pt>
                <c:pt idx="367">
                  <c:v>0.67900000000000005</c:v>
                </c:pt>
                <c:pt idx="368">
                  <c:v>0.73499999999999999</c:v>
                </c:pt>
                <c:pt idx="369">
                  <c:v>0.77500000000000002</c:v>
                </c:pt>
                <c:pt idx="370">
                  <c:v>0.78600000000000003</c:v>
                </c:pt>
                <c:pt idx="371">
                  <c:v>0.80100000000000005</c:v>
                </c:pt>
                <c:pt idx="372">
                  <c:v>0.77400000000000002</c:v>
                </c:pt>
                <c:pt idx="373">
                  <c:v>0.77800000000000002</c:v>
                </c:pt>
                <c:pt idx="374">
                  <c:v>0.81399999999999995</c:v>
                </c:pt>
                <c:pt idx="375">
                  <c:v>0.80800000000000005</c:v>
                </c:pt>
                <c:pt idx="376">
                  <c:v>0.78200000000000003</c:v>
                </c:pt>
                <c:pt idx="377">
                  <c:v>0.78900000000000003</c:v>
                </c:pt>
                <c:pt idx="378">
                  <c:v>0.84099999999999997</c:v>
                </c:pt>
                <c:pt idx="379">
                  <c:v>0.88200000000000001</c:v>
                </c:pt>
                <c:pt idx="380">
                  <c:v>0.92900000000000005</c:v>
                </c:pt>
                <c:pt idx="381">
                  <c:v>0.88600000000000001</c:v>
                </c:pt>
                <c:pt idx="382">
                  <c:v>0.88600000000000001</c:v>
                </c:pt>
                <c:pt idx="383">
                  <c:v>0.88200000000000001</c:v>
                </c:pt>
                <c:pt idx="384">
                  <c:v>0.82099999999999995</c:v>
                </c:pt>
                <c:pt idx="385">
                  <c:v>0.81200000000000006</c:v>
                </c:pt>
                <c:pt idx="386">
                  <c:v>0.83599999999999997</c:v>
                </c:pt>
                <c:pt idx="387">
                  <c:v>0.82299999999999995</c:v>
                </c:pt>
                <c:pt idx="388">
                  <c:v>0.745</c:v>
                </c:pt>
                <c:pt idx="389">
                  <c:v>0.80500000000000005</c:v>
                </c:pt>
                <c:pt idx="390">
                  <c:v>0.80900000000000005</c:v>
                </c:pt>
                <c:pt idx="391">
                  <c:v>0.749</c:v>
                </c:pt>
                <c:pt idx="392">
                  <c:v>0.752</c:v>
                </c:pt>
                <c:pt idx="393">
                  <c:v>0.77</c:v>
                </c:pt>
                <c:pt idx="394">
                  <c:v>0.754</c:v>
                </c:pt>
                <c:pt idx="395">
                  <c:v>0.753</c:v>
                </c:pt>
                <c:pt idx="396">
                  <c:v>0.75</c:v>
                </c:pt>
                <c:pt idx="397">
                  <c:v>0.71799999999999997</c:v>
                </c:pt>
                <c:pt idx="398">
                  <c:v>0.751</c:v>
                </c:pt>
                <c:pt idx="399">
                  <c:v>0.77300000000000002</c:v>
                </c:pt>
                <c:pt idx="400">
                  <c:v>0.77</c:v>
                </c:pt>
                <c:pt idx="401">
                  <c:v>0.73</c:v>
                </c:pt>
                <c:pt idx="402">
                  <c:v>0.74299999999999999</c:v>
                </c:pt>
                <c:pt idx="403">
                  <c:v>0.72</c:v>
                </c:pt>
                <c:pt idx="404">
                  <c:v>0.78200000000000003</c:v>
                </c:pt>
                <c:pt idx="405">
                  <c:v>0.8</c:v>
                </c:pt>
                <c:pt idx="406">
                  <c:v>0.81799999999999995</c:v>
                </c:pt>
                <c:pt idx="407">
                  <c:v>0.86899999999999999</c:v>
                </c:pt>
                <c:pt idx="408">
                  <c:v>0.86899999999999999</c:v>
                </c:pt>
                <c:pt idx="409">
                  <c:v>0.88</c:v>
                </c:pt>
                <c:pt idx="410">
                  <c:v>0.86499999999999999</c:v>
                </c:pt>
                <c:pt idx="411">
                  <c:v>0.85399999999999998</c:v>
                </c:pt>
                <c:pt idx="412">
                  <c:v>0.85299999999999998</c:v>
                </c:pt>
                <c:pt idx="413">
                  <c:v>0.80200000000000005</c:v>
                </c:pt>
                <c:pt idx="414">
                  <c:v>0.76700000000000002</c:v>
                </c:pt>
                <c:pt idx="415">
                  <c:v>0.72399999999999998</c:v>
                </c:pt>
                <c:pt idx="416">
                  <c:v>0.72899999999999998</c:v>
                </c:pt>
                <c:pt idx="417">
                  <c:v>0.71</c:v>
                </c:pt>
                <c:pt idx="418">
                  <c:v>0.74199999999999999</c:v>
                </c:pt>
                <c:pt idx="419">
                  <c:v>0.81</c:v>
                </c:pt>
                <c:pt idx="420">
                  <c:v>0.85299999999999998</c:v>
                </c:pt>
                <c:pt idx="421">
                  <c:v>0.84799999999999998</c:v>
                </c:pt>
                <c:pt idx="422">
                  <c:v>0.85099999999999998</c:v>
                </c:pt>
                <c:pt idx="423">
                  <c:v>0.78</c:v>
                </c:pt>
                <c:pt idx="424">
                  <c:v>0.754</c:v>
                </c:pt>
                <c:pt idx="425">
                  <c:v>0.76700000000000002</c:v>
                </c:pt>
                <c:pt idx="426">
                  <c:v>0.83099999999999996</c:v>
                </c:pt>
                <c:pt idx="427">
                  <c:v>0.78800000000000003</c:v>
                </c:pt>
                <c:pt idx="428">
                  <c:v>0.84</c:v>
                </c:pt>
                <c:pt idx="429">
                  <c:v>0.76400000000000001</c:v>
                </c:pt>
                <c:pt idx="430">
                  <c:v>0.80100000000000005</c:v>
                </c:pt>
                <c:pt idx="431">
                  <c:v>0.85799999999999998</c:v>
                </c:pt>
                <c:pt idx="432">
                  <c:v>0.96299999999999997</c:v>
                </c:pt>
                <c:pt idx="433">
                  <c:v>0.99199999999999999</c:v>
                </c:pt>
                <c:pt idx="434">
                  <c:v>1.0149999999999999</c:v>
                </c:pt>
                <c:pt idx="435">
                  <c:v>0.93200000000000005</c:v>
                </c:pt>
                <c:pt idx="436">
                  <c:v>0.92600000000000005</c:v>
                </c:pt>
                <c:pt idx="437">
                  <c:v>0.94499999999999995</c:v>
                </c:pt>
                <c:pt idx="438">
                  <c:v>0.91200000000000003</c:v>
                </c:pt>
                <c:pt idx="439">
                  <c:v>0.93100000000000005</c:v>
                </c:pt>
                <c:pt idx="440">
                  <c:v>0.92</c:v>
                </c:pt>
                <c:pt idx="441">
                  <c:v>0.88900000000000001</c:v>
                </c:pt>
                <c:pt idx="442">
                  <c:v>0.90200000000000002</c:v>
                </c:pt>
                <c:pt idx="443">
                  <c:v>0.90100000000000002</c:v>
                </c:pt>
                <c:pt idx="444">
                  <c:v>0.88100000000000001</c:v>
                </c:pt>
                <c:pt idx="445">
                  <c:v>0.83499999999999996</c:v>
                </c:pt>
                <c:pt idx="446">
                  <c:v>0.83099999999999996</c:v>
                </c:pt>
                <c:pt idx="447">
                  <c:v>0.85199999999999998</c:v>
                </c:pt>
                <c:pt idx="448">
                  <c:v>0.90700000000000003</c:v>
                </c:pt>
                <c:pt idx="449">
                  <c:v>0.91900000000000004</c:v>
                </c:pt>
                <c:pt idx="450">
                  <c:v>0.89300000000000002</c:v>
                </c:pt>
                <c:pt idx="451">
                  <c:v>0.92400000000000004</c:v>
                </c:pt>
                <c:pt idx="452">
                  <c:v>0.85399999999999998</c:v>
                </c:pt>
                <c:pt idx="453">
                  <c:v>0.79900000000000004</c:v>
                </c:pt>
                <c:pt idx="454">
                  <c:v>0.80800000000000005</c:v>
                </c:pt>
                <c:pt idx="455">
                  <c:v>0.74399999999999999</c:v>
                </c:pt>
                <c:pt idx="456">
                  <c:v>0.71299999999999997</c:v>
                </c:pt>
                <c:pt idx="457">
                  <c:v>0.76200000000000001</c:v>
                </c:pt>
                <c:pt idx="458">
                  <c:v>0.82599999999999996</c:v>
                </c:pt>
                <c:pt idx="459">
                  <c:v>0.83399999999999996</c:v>
                </c:pt>
                <c:pt idx="460">
                  <c:v>0.84699999999999998</c:v>
                </c:pt>
                <c:pt idx="461">
                  <c:v>0.80600000000000005</c:v>
                </c:pt>
                <c:pt idx="462">
                  <c:v>0.754</c:v>
                </c:pt>
                <c:pt idx="463">
                  <c:v>0.73299999999999998</c:v>
                </c:pt>
                <c:pt idx="464">
                  <c:v>0.86299999999999999</c:v>
                </c:pt>
                <c:pt idx="465">
                  <c:v>0.82899999999999996</c:v>
                </c:pt>
                <c:pt idx="466">
                  <c:v>0.82899999999999996</c:v>
                </c:pt>
                <c:pt idx="467">
                  <c:v>0.82899999999999996</c:v>
                </c:pt>
                <c:pt idx="468">
                  <c:v>0.77900000000000003</c:v>
                </c:pt>
                <c:pt idx="469">
                  <c:v>0.77400000000000002</c:v>
                </c:pt>
                <c:pt idx="470">
                  <c:v>0.75</c:v>
                </c:pt>
                <c:pt idx="471">
                  <c:v>0.75</c:v>
                </c:pt>
                <c:pt idx="472">
                  <c:v>0.73</c:v>
                </c:pt>
                <c:pt idx="473">
                  <c:v>0.77900000000000003</c:v>
                </c:pt>
                <c:pt idx="474">
                  <c:v>0.82299999999999995</c:v>
                </c:pt>
                <c:pt idx="475">
                  <c:v>0.873</c:v>
                </c:pt>
                <c:pt idx="476">
                  <c:v>0.87</c:v>
                </c:pt>
                <c:pt idx="477">
                  <c:v>0.90300000000000002</c:v>
                </c:pt>
                <c:pt idx="478">
                  <c:v>0.92800000000000005</c:v>
                </c:pt>
                <c:pt idx="479">
                  <c:v>0.878</c:v>
                </c:pt>
                <c:pt idx="480">
                  <c:v>0.86499999999999999</c:v>
                </c:pt>
                <c:pt idx="481">
                  <c:v>0.86799999999999999</c:v>
                </c:pt>
                <c:pt idx="482">
                  <c:v>0.86199999999999999</c:v>
                </c:pt>
                <c:pt idx="483">
                  <c:v>0.85899999999999999</c:v>
                </c:pt>
                <c:pt idx="484">
                  <c:v>0.88100000000000001</c:v>
                </c:pt>
                <c:pt idx="485">
                  <c:v>0.91300000000000003</c:v>
                </c:pt>
                <c:pt idx="486">
                  <c:v>0.89200000000000002</c:v>
                </c:pt>
                <c:pt idx="487">
                  <c:v>0.83399999999999996</c:v>
                </c:pt>
                <c:pt idx="488">
                  <c:v>0.83799999999999997</c:v>
                </c:pt>
                <c:pt idx="489">
                  <c:v>0.83199999999999996</c:v>
                </c:pt>
                <c:pt idx="490">
                  <c:v>0.85</c:v>
                </c:pt>
                <c:pt idx="491">
                  <c:v>0.89700000000000002</c:v>
                </c:pt>
                <c:pt idx="492">
                  <c:v>0.89200000000000002</c:v>
                </c:pt>
                <c:pt idx="493">
                  <c:v>0.92600000000000005</c:v>
                </c:pt>
                <c:pt idx="494">
                  <c:v>0.94499999999999995</c:v>
                </c:pt>
                <c:pt idx="495">
                  <c:v>1.0209999999999999</c:v>
                </c:pt>
                <c:pt idx="496">
                  <c:v>1.0720000000000001</c:v>
                </c:pt>
                <c:pt idx="497">
                  <c:v>1.0580000000000001</c:v>
                </c:pt>
                <c:pt idx="498">
                  <c:v>1.04</c:v>
                </c:pt>
                <c:pt idx="499">
                  <c:v>1.071</c:v>
                </c:pt>
                <c:pt idx="500">
                  <c:v>1.054</c:v>
                </c:pt>
                <c:pt idx="501">
                  <c:v>1.107</c:v>
                </c:pt>
                <c:pt idx="502">
                  <c:v>1.1739999999999999</c:v>
                </c:pt>
                <c:pt idx="503">
                  <c:v>1.2230000000000001</c:v>
                </c:pt>
                <c:pt idx="504">
                  <c:v>1.1539999999999999</c:v>
                </c:pt>
                <c:pt idx="505">
                  <c:v>1.202</c:v>
                </c:pt>
                <c:pt idx="506">
                  <c:v>1.268</c:v>
                </c:pt>
                <c:pt idx="507">
                  <c:v>1.2549999999999999</c:v>
                </c:pt>
                <c:pt idx="508">
                  <c:v>1.3280000000000001</c:v>
                </c:pt>
                <c:pt idx="509">
                  <c:v>1.377</c:v>
                </c:pt>
                <c:pt idx="510">
                  <c:v>1.389</c:v>
                </c:pt>
                <c:pt idx="511">
                  <c:v>1.3859999999999999</c:v>
                </c:pt>
                <c:pt idx="512">
                  <c:v>1.3340000000000001</c:v>
                </c:pt>
                <c:pt idx="513">
                  <c:v>1.2410000000000001</c:v>
                </c:pt>
                <c:pt idx="514">
                  <c:v>1.34</c:v>
                </c:pt>
                <c:pt idx="515">
                  <c:v>1.2829999999999999</c:v>
                </c:pt>
                <c:pt idx="516">
                  <c:v>1.2869999999999999</c:v>
                </c:pt>
                <c:pt idx="517">
                  <c:v>1.2849999999999999</c:v>
                </c:pt>
                <c:pt idx="518">
                  <c:v>1.242</c:v>
                </c:pt>
                <c:pt idx="519">
                  <c:v>1.2290000000000001</c:v>
                </c:pt>
                <c:pt idx="520">
                  <c:v>1.26</c:v>
                </c:pt>
                <c:pt idx="521">
                  <c:v>1.3520000000000001</c:v>
                </c:pt>
                <c:pt idx="522">
                  <c:v>1.329</c:v>
                </c:pt>
                <c:pt idx="523">
                  <c:v>1.319</c:v>
                </c:pt>
                <c:pt idx="524">
                  <c:v>1.3580000000000001</c:v>
                </c:pt>
                <c:pt idx="525">
                  <c:v>1.405</c:v>
                </c:pt>
                <c:pt idx="526">
                  <c:v>1.3660000000000001</c:v>
                </c:pt>
                <c:pt idx="527">
                  <c:v>1.341</c:v>
                </c:pt>
                <c:pt idx="528">
                  <c:v>1.288</c:v>
                </c:pt>
                <c:pt idx="529">
                  <c:v>1.282</c:v>
                </c:pt>
                <c:pt idx="530">
                  <c:v>1.242</c:v>
                </c:pt>
                <c:pt idx="531">
                  <c:v>1.282</c:v>
                </c:pt>
                <c:pt idx="532">
                  <c:v>1.319</c:v>
                </c:pt>
                <c:pt idx="533">
                  <c:v>1.36</c:v>
                </c:pt>
                <c:pt idx="534">
                  <c:v>1.397</c:v>
                </c:pt>
                <c:pt idx="535">
                  <c:v>1.343</c:v>
                </c:pt>
                <c:pt idx="536">
                  <c:v>1.343</c:v>
                </c:pt>
                <c:pt idx="537">
                  <c:v>1.343</c:v>
                </c:pt>
                <c:pt idx="538">
                  <c:v>1.337</c:v>
                </c:pt>
                <c:pt idx="539">
                  <c:v>1.3149999999999999</c:v>
                </c:pt>
                <c:pt idx="540">
                  <c:v>1.284</c:v>
                </c:pt>
                <c:pt idx="541">
                  <c:v>1.3049999999999999</c:v>
                </c:pt>
                <c:pt idx="542">
                  <c:v>1.31</c:v>
                </c:pt>
                <c:pt idx="543">
                  <c:v>1.3069999999999999</c:v>
                </c:pt>
                <c:pt idx="544">
                  <c:v>1.345</c:v>
                </c:pt>
                <c:pt idx="545">
                  <c:v>1.2689999999999999</c:v>
                </c:pt>
                <c:pt idx="546">
                  <c:v>1.302</c:v>
                </c:pt>
                <c:pt idx="547">
                  <c:v>1.2889999999999999</c:v>
                </c:pt>
                <c:pt idx="548">
                  <c:v>1.2649999999999999</c:v>
                </c:pt>
                <c:pt idx="549">
                  <c:v>1.2849999999999999</c:v>
                </c:pt>
                <c:pt idx="550">
                  <c:v>1.2749999999999999</c:v>
                </c:pt>
                <c:pt idx="551">
                  <c:v>1.2769999999999999</c:v>
                </c:pt>
                <c:pt idx="552">
                  <c:v>1.2829999999999999</c:v>
                </c:pt>
                <c:pt idx="553">
                  <c:v>1.3009999999999999</c:v>
                </c:pt>
                <c:pt idx="554">
                  <c:v>1.3109999999999999</c:v>
                </c:pt>
                <c:pt idx="555">
                  <c:v>1.347</c:v>
                </c:pt>
                <c:pt idx="556">
                  <c:v>1.3420000000000001</c:v>
                </c:pt>
                <c:pt idx="557">
                  <c:v>1.3420000000000001</c:v>
                </c:pt>
                <c:pt idx="558">
                  <c:v>1.29</c:v>
                </c:pt>
                <c:pt idx="559">
                  <c:v>1.3260000000000001</c:v>
                </c:pt>
                <c:pt idx="560">
                  <c:v>1.3180000000000001</c:v>
                </c:pt>
                <c:pt idx="561">
                  <c:v>1.3140000000000001</c:v>
                </c:pt>
                <c:pt idx="562">
                  <c:v>1.329</c:v>
                </c:pt>
                <c:pt idx="563">
                  <c:v>1.3879999999999999</c:v>
                </c:pt>
                <c:pt idx="564">
                  <c:v>1.425</c:v>
                </c:pt>
                <c:pt idx="565">
                  <c:v>1.4379999999999999</c:v>
                </c:pt>
                <c:pt idx="566">
                  <c:v>1.397</c:v>
                </c:pt>
                <c:pt idx="567">
                  <c:v>1.401</c:v>
                </c:pt>
                <c:pt idx="568">
                  <c:v>1.417</c:v>
                </c:pt>
                <c:pt idx="569">
                  <c:v>1.3979999999999999</c:v>
                </c:pt>
                <c:pt idx="570">
                  <c:v>1.391</c:v>
                </c:pt>
                <c:pt idx="571">
                  <c:v>1.383</c:v>
                </c:pt>
                <c:pt idx="572">
                  <c:v>1.359</c:v>
                </c:pt>
                <c:pt idx="573">
                  <c:v>1.32</c:v>
                </c:pt>
                <c:pt idx="574">
                  <c:v>1.282</c:v>
                </c:pt>
                <c:pt idx="575">
                  <c:v>1.319</c:v>
                </c:pt>
                <c:pt idx="576">
                  <c:v>1.304</c:v>
                </c:pt>
                <c:pt idx="577">
                  <c:v>1.304</c:v>
                </c:pt>
                <c:pt idx="578">
                  <c:v>1.345</c:v>
                </c:pt>
                <c:pt idx="579">
                  <c:v>1.3280000000000001</c:v>
                </c:pt>
                <c:pt idx="580">
                  <c:v>1.371</c:v>
                </c:pt>
                <c:pt idx="581">
                  <c:v>1.3260000000000001</c:v>
                </c:pt>
                <c:pt idx="582">
                  <c:v>1.3460000000000001</c:v>
                </c:pt>
                <c:pt idx="583">
                  <c:v>1.3089999999999999</c:v>
                </c:pt>
                <c:pt idx="584">
                  <c:v>1.266</c:v>
                </c:pt>
                <c:pt idx="585">
                  <c:v>1.2789999999999999</c:v>
                </c:pt>
                <c:pt idx="586">
                  <c:v>1.2450000000000001</c:v>
                </c:pt>
                <c:pt idx="587">
                  <c:v>1.278</c:v>
                </c:pt>
                <c:pt idx="588">
                  <c:v>1.276</c:v>
                </c:pt>
                <c:pt idx="589">
                  <c:v>1.2569999999999999</c:v>
                </c:pt>
                <c:pt idx="590">
                  <c:v>1.256</c:v>
                </c:pt>
                <c:pt idx="591">
                  <c:v>1.2050000000000001</c:v>
                </c:pt>
                <c:pt idx="592">
                  <c:v>1.2270000000000001</c:v>
                </c:pt>
                <c:pt idx="593">
                  <c:v>1.2669999999999999</c:v>
                </c:pt>
                <c:pt idx="594">
                  <c:v>1.28</c:v>
                </c:pt>
                <c:pt idx="595">
                  <c:v>1.2410000000000001</c:v>
                </c:pt>
                <c:pt idx="596">
                  <c:v>1.2869999999999999</c:v>
                </c:pt>
                <c:pt idx="597">
                  <c:v>1.2210000000000001</c:v>
                </c:pt>
                <c:pt idx="598">
                  <c:v>1.2509999999999999</c:v>
                </c:pt>
                <c:pt idx="599">
                  <c:v>1.234</c:v>
                </c:pt>
                <c:pt idx="600">
                  <c:v>1.2470000000000001</c:v>
                </c:pt>
                <c:pt idx="601">
                  <c:v>1.226</c:v>
                </c:pt>
                <c:pt idx="602">
                  <c:v>1.236</c:v>
                </c:pt>
                <c:pt idx="603">
                  <c:v>1.165</c:v>
                </c:pt>
                <c:pt idx="604">
                  <c:v>1.121</c:v>
                </c:pt>
                <c:pt idx="605">
                  <c:v>1.1279999999999999</c:v>
                </c:pt>
                <c:pt idx="606">
                  <c:v>1.173</c:v>
                </c:pt>
                <c:pt idx="607">
                  <c:v>1.1579999999999999</c:v>
                </c:pt>
                <c:pt idx="608">
                  <c:v>1.125</c:v>
                </c:pt>
                <c:pt idx="609">
                  <c:v>1.103</c:v>
                </c:pt>
                <c:pt idx="610">
                  <c:v>1.147</c:v>
                </c:pt>
                <c:pt idx="611">
                  <c:v>1.113</c:v>
                </c:pt>
                <c:pt idx="612">
                  <c:v>1.0309999999999999</c:v>
                </c:pt>
                <c:pt idx="613">
                  <c:v>1.01</c:v>
                </c:pt>
                <c:pt idx="614">
                  <c:v>1.056</c:v>
                </c:pt>
                <c:pt idx="615">
                  <c:v>1.002</c:v>
                </c:pt>
                <c:pt idx="616">
                  <c:v>1.0049999999999999</c:v>
                </c:pt>
                <c:pt idx="617">
                  <c:v>0.99099999999999999</c:v>
                </c:pt>
                <c:pt idx="618">
                  <c:v>0.97199999999999998</c:v>
                </c:pt>
                <c:pt idx="619">
                  <c:v>0.995</c:v>
                </c:pt>
                <c:pt idx="620">
                  <c:v>1</c:v>
                </c:pt>
                <c:pt idx="621">
                  <c:v>0.99399999999999999</c:v>
                </c:pt>
                <c:pt idx="622">
                  <c:v>0.95799999999999996</c:v>
                </c:pt>
                <c:pt idx="623">
                  <c:v>0.94599999999999995</c:v>
                </c:pt>
                <c:pt idx="624">
                  <c:v>0.93300000000000005</c:v>
                </c:pt>
                <c:pt idx="625">
                  <c:v>0.93500000000000005</c:v>
                </c:pt>
                <c:pt idx="626">
                  <c:v>1.01</c:v>
                </c:pt>
                <c:pt idx="627">
                  <c:v>0.95299999999999996</c:v>
                </c:pt>
                <c:pt idx="628">
                  <c:v>0.95399999999999996</c:v>
                </c:pt>
                <c:pt idx="629">
                  <c:v>0.94599999999999995</c:v>
                </c:pt>
                <c:pt idx="630">
                  <c:v>0.98699999999999999</c:v>
                </c:pt>
                <c:pt idx="631">
                  <c:v>0.96099999999999997</c:v>
                </c:pt>
                <c:pt idx="632">
                  <c:v>0.96099999999999997</c:v>
                </c:pt>
                <c:pt idx="633">
                  <c:v>0.94299999999999995</c:v>
                </c:pt>
                <c:pt idx="634">
                  <c:v>0.96099999999999997</c:v>
                </c:pt>
                <c:pt idx="635">
                  <c:v>0.94099999999999995</c:v>
                </c:pt>
                <c:pt idx="636">
                  <c:v>0.94</c:v>
                </c:pt>
                <c:pt idx="637">
                  <c:v>0.94499999999999995</c:v>
                </c:pt>
                <c:pt idx="638">
                  <c:v>0.94699999999999995</c:v>
                </c:pt>
                <c:pt idx="639">
                  <c:v>1.0169999999999999</c:v>
                </c:pt>
                <c:pt idx="640">
                  <c:v>1.0229999999999999</c:v>
                </c:pt>
                <c:pt idx="641">
                  <c:v>0.999</c:v>
                </c:pt>
                <c:pt idx="642">
                  <c:v>0.999</c:v>
                </c:pt>
                <c:pt idx="643">
                  <c:v>1.056</c:v>
                </c:pt>
                <c:pt idx="644">
                  <c:v>1.034</c:v>
                </c:pt>
                <c:pt idx="645">
                  <c:v>1.0209999999999999</c:v>
                </c:pt>
                <c:pt idx="646">
                  <c:v>1.0669999999999999</c:v>
                </c:pt>
                <c:pt idx="647">
                  <c:v>1.04</c:v>
                </c:pt>
                <c:pt idx="648">
                  <c:v>1.075</c:v>
                </c:pt>
                <c:pt idx="649">
                  <c:v>1.08</c:v>
                </c:pt>
                <c:pt idx="650">
                  <c:v>1.0629999999999999</c:v>
                </c:pt>
                <c:pt idx="651">
                  <c:v>1.0780000000000001</c:v>
                </c:pt>
                <c:pt idx="652">
                  <c:v>1.056</c:v>
                </c:pt>
                <c:pt idx="653">
                  <c:v>1.0429999999999999</c:v>
                </c:pt>
                <c:pt idx="654">
                  <c:v>1.077</c:v>
                </c:pt>
                <c:pt idx="655">
                  <c:v>1.1180000000000001</c:v>
                </c:pt>
                <c:pt idx="656">
                  <c:v>1.1519999999999999</c:v>
                </c:pt>
                <c:pt idx="657">
                  <c:v>1.1020000000000001</c:v>
                </c:pt>
                <c:pt idx="658">
                  <c:v>1.119</c:v>
                </c:pt>
                <c:pt idx="659">
                  <c:v>1.1180000000000001</c:v>
                </c:pt>
                <c:pt idx="660">
                  <c:v>1.2030000000000001</c:v>
                </c:pt>
                <c:pt idx="661">
                  <c:v>1.2330000000000001</c:v>
                </c:pt>
                <c:pt idx="662">
                  <c:v>1.2749999999999999</c:v>
                </c:pt>
                <c:pt idx="663">
                  <c:v>1.325</c:v>
                </c:pt>
                <c:pt idx="664">
                  <c:v>1.335</c:v>
                </c:pt>
                <c:pt idx="665">
                  <c:v>1.3740000000000001</c:v>
                </c:pt>
                <c:pt idx="666">
                  <c:v>1.367</c:v>
                </c:pt>
                <c:pt idx="667">
                  <c:v>1.379</c:v>
                </c:pt>
                <c:pt idx="668">
                  <c:v>1.4490000000000001</c:v>
                </c:pt>
                <c:pt idx="669">
                  <c:v>1.4279999999999999</c:v>
                </c:pt>
                <c:pt idx="670">
                  <c:v>1.429</c:v>
                </c:pt>
                <c:pt idx="671">
                  <c:v>1.5</c:v>
                </c:pt>
                <c:pt idx="672">
                  <c:v>1.5189999999999999</c:v>
                </c:pt>
                <c:pt idx="673">
                  <c:v>1.448</c:v>
                </c:pt>
                <c:pt idx="674">
                  <c:v>1.343</c:v>
                </c:pt>
                <c:pt idx="675">
                  <c:v>1.2889999999999999</c:v>
                </c:pt>
                <c:pt idx="676">
                  <c:v>1.377</c:v>
                </c:pt>
                <c:pt idx="677">
                  <c:v>1.373</c:v>
                </c:pt>
                <c:pt idx="678">
                  <c:v>1.3720000000000001</c:v>
                </c:pt>
                <c:pt idx="679">
                  <c:v>1.387</c:v>
                </c:pt>
                <c:pt idx="680">
                  <c:v>1.4419999999999999</c:v>
                </c:pt>
                <c:pt idx="681">
                  <c:v>1.361</c:v>
                </c:pt>
                <c:pt idx="682">
                  <c:v>1.3580000000000001</c:v>
                </c:pt>
                <c:pt idx="683">
                  <c:v>1.3160000000000001</c:v>
                </c:pt>
                <c:pt idx="684">
                  <c:v>1.135</c:v>
                </c:pt>
                <c:pt idx="685">
                  <c:v>1.113</c:v>
                </c:pt>
                <c:pt idx="686">
                  <c:v>1.113</c:v>
                </c:pt>
                <c:pt idx="687">
                  <c:v>1.143</c:v>
                </c:pt>
                <c:pt idx="688">
                  <c:v>1.173</c:v>
                </c:pt>
                <c:pt idx="689">
                  <c:v>1.2</c:v>
                </c:pt>
                <c:pt idx="690">
                  <c:v>1.1439999999999999</c:v>
                </c:pt>
                <c:pt idx="691">
                  <c:v>1.016</c:v>
                </c:pt>
                <c:pt idx="692">
                  <c:v>1.004</c:v>
                </c:pt>
                <c:pt idx="693">
                  <c:v>0.92700000000000005</c:v>
                </c:pt>
                <c:pt idx="694">
                  <c:v>1.054</c:v>
                </c:pt>
                <c:pt idx="695">
                  <c:v>1.06</c:v>
                </c:pt>
                <c:pt idx="696">
                  <c:v>1.071</c:v>
                </c:pt>
                <c:pt idx="697">
                  <c:v>1.115</c:v>
                </c:pt>
                <c:pt idx="698">
                  <c:v>1.1319999999999999</c:v>
                </c:pt>
                <c:pt idx="699">
                  <c:v>1.125</c:v>
                </c:pt>
                <c:pt idx="700">
                  <c:v>1.0840000000000001</c:v>
                </c:pt>
                <c:pt idx="701">
                  <c:v>1.024</c:v>
                </c:pt>
                <c:pt idx="702">
                  <c:v>1.07</c:v>
                </c:pt>
                <c:pt idx="703">
                  <c:v>1.083</c:v>
                </c:pt>
                <c:pt idx="704">
                  <c:v>1.077</c:v>
                </c:pt>
                <c:pt idx="705">
                  <c:v>1.052</c:v>
                </c:pt>
                <c:pt idx="706">
                  <c:v>0.92700000000000005</c:v>
                </c:pt>
                <c:pt idx="707">
                  <c:v>0.94599999999999995</c:v>
                </c:pt>
                <c:pt idx="708">
                  <c:v>0.85299999999999998</c:v>
                </c:pt>
                <c:pt idx="709">
                  <c:v>0.88800000000000001</c:v>
                </c:pt>
                <c:pt idx="710">
                  <c:v>0.9</c:v>
                </c:pt>
                <c:pt idx="711">
                  <c:v>0.84</c:v>
                </c:pt>
                <c:pt idx="712">
                  <c:v>0.82499999999999996</c:v>
                </c:pt>
                <c:pt idx="713">
                  <c:v>0.80300000000000005</c:v>
                </c:pt>
                <c:pt idx="714">
                  <c:v>0.83699999999999997</c:v>
                </c:pt>
                <c:pt idx="715">
                  <c:v>0.86</c:v>
                </c:pt>
                <c:pt idx="716">
                  <c:v>0.86</c:v>
                </c:pt>
                <c:pt idx="717">
                  <c:v>0.83499999999999996</c:v>
                </c:pt>
                <c:pt idx="718">
                  <c:v>0.873</c:v>
                </c:pt>
                <c:pt idx="719">
                  <c:v>0.90300000000000002</c:v>
                </c:pt>
                <c:pt idx="720">
                  <c:v>0.91800000000000004</c:v>
                </c:pt>
                <c:pt idx="721">
                  <c:v>0.93200000000000005</c:v>
                </c:pt>
                <c:pt idx="722">
                  <c:v>0.95199999999999996</c:v>
                </c:pt>
                <c:pt idx="723">
                  <c:v>1.0589999999999999</c:v>
                </c:pt>
                <c:pt idx="724">
                  <c:v>1.0669999999999999</c:v>
                </c:pt>
                <c:pt idx="725">
                  <c:v>1.093</c:v>
                </c:pt>
                <c:pt idx="726">
                  <c:v>1.0960000000000001</c:v>
                </c:pt>
                <c:pt idx="727">
                  <c:v>1.0960000000000001</c:v>
                </c:pt>
                <c:pt idx="728">
                  <c:v>1.0960000000000001</c:v>
                </c:pt>
                <c:pt idx="729">
                  <c:v>1.1779999999999999</c:v>
                </c:pt>
                <c:pt idx="730">
                  <c:v>1.135</c:v>
                </c:pt>
                <c:pt idx="731">
                  <c:v>1.117</c:v>
                </c:pt>
                <c:pt idx="732">
                  <c:v>1.117</c:v>
                </c:pt>
                <c:pt idx="733">
                  <c:v>1.212</c:v>
                </c:pt>
                <c:pt idx="734">
                  <c:v>1.202</c:v>
                </c:pt>
                <c:pt idx="735">
                  <c:v>1.2749999999999999</c:v>
                </c:pt>
                <c:pt idx="736">
                  <c:v>1.29</c:v>
                </c:pt>
                <c:pt idx="737">
                  <c:v>1.3089999999999999</c:v>
                </c:pt>
                <c:pt idx="738">
                  <c:v>1.2669999999999999</c:v>
                </c:pt>
                <c:pt idx="739">
                  <c:v>1.2430000000000001</c:v>
                </c:pt>
                <c:pt idx="740">
                  <c:v>1.216</c:v>
                </c:pt>
                <c:pt idx="741">
                  <c:v>1.2549999999999999</c:v>
                </c:pt>
                <c:pt idx="742">
                  <c:v>1.2969999999999999</c:v>
                </c:pt>
                <c:pt idx="743">
                  <c:v>1.329</c:v>
                </c:pt>
                <c:pt idx="744">
                  <c:v>1.3720000000000001</c:v>
                </c:pt>
                <c:pt idx="745">
                  <c:v>1.347</c:v>
                </c:pt>
                <c:pt idx="746">
                  <c:v>1.298</c:v>
                </c:pt>
                <c:pt idx="747">
                  <c:v>1.242</c:v>
                </c:pt>
                <c:pt idx="748">
                  <c:v>1.284</c:v>
                </c:pt>
                <c:pt idx="749">
                  <c:v>1.3320000000000001</c:v>
                </c:pt>
                <c:pt idx="750">
                  <c:v>1.351</c:v>
                </c:pt>
                <c:pt idx="751">
                  <c:v>1.37</c:v>
                </c:pt>
                <c:pt idx="752">
                  <c:v>1.448</c:v>
                </c:pt>
                <c:pt idx="753">
                  <c:v>1.427</c:v>
                </c:pt>
                <c:pt idx="754">
                  <c:v>1.361</c:v>
                </c:pt>
                <c:pt idx="755">
                  <c:v>1.456</c:v>
                </c:pt>
                <c:pt idx="756">
                  <c:v>1.4810000000000001</c:v>
                </c:pt>
                <c:pt idx="757">
                  <c:v>1.5029999999999999</c:v>
                </c:pt>
                <c:pt idx="758">
                  <c:v>1.593</c:v>
                </c:pt>
                <c:pt idx="759">
                  <c:v>1.53</c:v>
                </c:pt>
                <c:pt idx="760">
                  <c:v>1.613</c:v>
                </c:pt>
                <c:pt idx="761">
                  <c:v>1.617</c:v>
                </c:pt>
                <c:pt idx="762">
                  <c:v>1.6459999999999999</c:v>
                </c:pt>
                <c:pt idx="763">
                  <c:v>1.609</c:v>
                </c:pt>
                <c:pt idx="764">
                  <c:v>1.5880000000000001</c:v>
                </c:pt>
                <c:pt idx="765">
                  <c:v>1.546</c:v>
                </c:pt>
                <c:pt idx="766">
                  <c:v>1.466</c:v>
                </c:pt>
                <c:pt idx="767">
                  <c:v>1.492</c:v>
                </c:pt>
                <c:pt idx="768">
                  <c:v>1.548</c:v>
                </c:pt>
                <c:pt idx="769">
                  <c:v>1.5640000000000001</c:v>
                </c:pt>
                <c:pt idx="770">
                  <c:v>1.573</c:v>
                </c:pt>
                <c:pt idx="771">
                  <c:v>1.611</c:v>
                </c:pt>
                <c:pt idx="772">
                  <c:v>1.59</c:v>
                </c:pt>
                <c:pt idx="773">
                  <c:v>1.355</c:v>
                </c:pt>
                <c:pt idx="774">
                  <c:v>1.4750000000000001</c:v>
                </c:pt>
                <c:pt idx="775">
                  <c:v>1.524</c:v>
                </c:pt>
                <c:pt idx="776">
                  <c:v>1.45</c:v>
                </c:pt>
                <c:pt idx="777">
                  <c:v>1.5</c:v>
                </c:pt>
                <c:pt idx="778">
                  <c:v>1.62</c:v>
                </c:pt>
                <c:pt idx="779">
                  <c:v>1.6859999999999999</c:v>
                </c:pt>
                <c:pt idx="780">
                  <c:v>1.6950000000000001</c:v>
                </c:pt>
                <c:pt idx="781">
                  <c:v>1.6659999999999999</c:v>
                </c:pt>
                <c:pt idx="782">
                  <c:v>1.7589999999999999</c:v>
                </c:pt>
                <c:pt idx="783">
                  <c:v>1.7470000000000001</c:v>
                </c:pt>
                <c:pt idx="784">
                  <c:v>1.802</c:v>
                </c:pt>
                <c:pt idx="785">
                  <c:v>1.786</c:v>
                </c:pt>
                <c:pt idx="786">
                  <c:v>1.7430000000000001</c:v>
                </c:pt>
                <c:pt idx="787">
                  <c:v>1.8660000000000001</c:v>
                </c:pt>
                <c:pt idx="788">
                  <c:v>1.9219999999999999</c:v>
                </c:pt>
                <c:pt idx="789">
                  <c:v>1.8480000000000001</c:v>
                </c:pt>
                <c:pt idx="790">
                  <c:v>1.841</c:v>
                </c:pt>
                <c:pt idx="791">
                  <c:v>1.881</c:v>
                </c:pt>
                <c:pt idx="792">
                  <c:v>1.776</c:v>
                </c:pt>
                <c:pt idx="793">
                  <c:v>1.7889999999999999</c:v>
                </c:pt>
                <c:pt idx="794">
                  <c:v>1.8129999999999999</c:v>
                </c:pt>
                <c:pt idx="795">
                  <c:v>1.7629999999999999</c:v>
                </c:pt>
                <c:pt idx="796">
                  <c:v>1.7370000000000001</c:v>
                </c:pt>
                <c:pt idx="797">
                  <c:v>1.669</c:v>
                </c:pt>
                <c:pt idx="798">
                  <c:v>1.766</c:v>
                </c:pt>
                <c:pt idx="799">
                  <c:v>1.819</c:v>
                </c:pt>
                <c:pt idx="800">
                  <c:v>1.8640000000000001</c:v>
                </c:pt>
                <c:pt idx="801">
                  <c:v>1.899</c:v>
                </c:pt>
                <c:pt idx="802">
                  <c:v>1.984</c:v>
                </c:pt>
                <c:pt idx="803">
                  <c:v>1.95</c:v>
                </c:pt>
                <c:pt idx="804">
                  <c:v>1.946</c:v>
                </c:pt>
                <c:pt idx="805">
                  <c:v>2.0510000000000002</c:v>
                </c:pt>
                <c:pt idx="806">
                  <c:v>2.0510000000000002</c:v>
                </c:pt>
                <c:pt idx="807">
                  <c:v>2.0510000000000002</c:v>
                </c:pt>
                <c:pt idx="808">
                  <c:v>2.1259999999999999</c:v>
                </c:pt>
                <c:pt idx="809">
                  <c:v>2.0649999999999999</c:v>
                </c:pt>
                <c:pt idx="810">
                  <c:v>2.11</c:v>
                </c:pt>
                <c:pt idx="811">
                  <c:v>2.0379999999999998</c:v>
                </c:pt>
                <c:pt idx="812">
                  <c:v>1.9470000000000001</c:v>
                </c:pt>
                <c:pt idx="813">
                  <c:v>1.9039999999999999</c:v>
                </c:pt>
                <c:pt idx="814">
                  <c:v>1.9370000000000001</c:v>
                </c:pt>
                <c:pt idx="815">
                  <c:v>2.0099999999999998</c:v>
                </c:pt>
                <c:pt idx="816">
                  <c:v>2.0369999999999999</c:v>
                </c:pt>
                <c:pt idx="817">
                  <c:v>2.0369999999999999</c:v>
                </c:pt>
                <c:pt idx="818">
                  <c:v>2.0790000000000002</c:v>
                </c:pt>
                <c:pt idx="819">
                  <c:v>2.0779999999999998</c:v>
                </c:pt>
                <c:pt idx="820">
                  <c:v>2.125</c:v>
                </c:pt>
                <c:pt idx="821">
                  <c:v>2.173</c:v>
                </c:pt>
                <c:pt idx="822">
                  <c:v>2.1589999999999998</c:v>
                </c:pt>
                <c:pt idx="823">
                  <c:v>2.0550000000000002</c:v>
                </c:pt>
                <c:pt idx="824">
                  <c:v>2.0649999999999999</c:v>
                </c:pt>
                <c:pt idx="825">
                  <c:v>1.921</c:v>
                </c:pt>
                <c:pt idx="826">
                  <c:v>1.998</c:v>
                </c:pt>
                <c:pt idx="827">
                  <c:v>1.9770000000000001</c:v>
                </c:pt>
                <c:pt idx="828">
                  <c:v>2.0920000000000001</c:v>
                </c:pt>
                <c:pt idx="829">
                  <c:v>2.093</c:v>
                </c:pt>
                <c:pt idx="830">
                  <c:v>2.0939999999999999</c:v>
                </c:pt>
                <c:pt idx="831">
                  <c:v>2.13</c:v>
                </c:pt>
                <c:pt idx="832">
                  <c:v>2.1850000000000001</c:v>
                </c:pt>
                <c:pt idx="833">
                  <c:v>2.1309999999999998</c:v>
                </c:pt>
                <c:pt idx="834">
                  <c:v>2.16</c:v>
                </c:pt>
                <c:pt idx="835">
                  <c:v>2.2290000000000001</c:v>
                </c:pt>
                <c:pt idx="836">
                  <c:v>2.1840000000000002</c:v>
                </c:pt>
                <c:pt idx="837">
                  <c:v>2.254</c:v>
                </c:pt>
                <c:pt idx="838">
                  <c:v>2.3919999999999999</c:v>
                </c:pt>
                <c:pt idx="839">
                  <c:v>2.4159999999999999</c:v>
                </c:pt>
                <c:pt idx="840">
                  <c:v>2.4809999999999999</c:v>
                </c:pt>
                <c:pt idx="841">
                  <c:v>2.4249999999999998</c:v>
                </c:pt>
                <c:pt idx="842">
                  <c:v>2.4580000000000002</c:v>
                </c:pt>
                <c:pt idx="843">
                  <c:v>2.4910000000000001</c:v>
                </c:pt>
                <c:pt idx="844">
                  <c:v>2.57</c:v>
                </c:pt>
                <c:pt idx="845">
                  <c:v>2.64</c:v>
                </c:pt>
                <c:pt idx="846">
                  <c:v>2.726</c:v>
                </c:pt>
                <c:pt idx="847">
                  <c:v>2.6429999999999998</c:v>
                </c:pt>
                <c:pt idx="848">
                  <c:v>2.6749999999999998</c:v>
                </c:pt>
                <c:pt idx="849">
                  <c:v>2.6669999999999998</c:v>
                </c:pt>
                <c:pt idx="850">
                  <c:v>2.7959999999999998</c:v>
                </c:pt>
                <c:pt idx="851">
                  <c:v>2.871</c:v>
                </c:pt>
                <c:pt idx="852">
                  <c:v>2.7309999999999999</c:v>
                </c:pt>
                <c:pt idx="853">
                  <c:v>2.5710000000000002</c:v>
                </c:pt>
                <c:pt idx="854">
                  <c:v>2.5470000000000002</c:v>
                </c:pt>
                <c:pt idx="855">
                  <c:v>2.6440000000000001</c:v>
                </c:pt>
                <c:pt idx="856">
                  <c:v>2.7120000000000002</c:v>
                </c:pt>
                <c:pt idx="857">
                  <c:v>2.669</c:v>
                </c:pt>
                <c:pt idx="858">
                  <c:v>2.5640000000000001</c:v>
                </c:pt>
                <c:pt idx="859">
                  <c:v>2.4540000000000002</c:v>
                </c:pt>
                <c:pt idx="860">
                  <c:v>2.5670000000000002</c:v>
                </c:pt>
                <c:pt idx="861">
                  <c:v>2.464</c:v>
                </c:pt>
                <c:pt idx="862">
                  <c:v>2.5379999999999998</c:v>
                </c:pt>
                <c:pt idx="863">
                  <c:v>2.548</c:v>
                </c:pt>
                <c:pt idx="864">
                  <c:v>2.6349999999999998</c:v>
                </c:pt>
                <c:pt idx="865">
                  <c:v>2.6019999999999999</c:v>
                </c:pt>
                <c:pt idx="866">
                  <c:v>2.57</c:v>
                </c:pt>
                <c:pt idx="867">
                  <c:v>2.5219999999999998</c:v>
                </c:pt>
                <c:pt idx="868">
                  <c:v>2.5510000000000002</c:v>
                </c:pt>
                <c:pt idx="869">
                  <c:v>2.585</c:v>
                </c:pt>
                <c:pt idx="870">
                  <c:v>2.6339999999999999</c:v>
                </c:pt>
                <c:pt idx="871">
                  <c:v>2.6869999999999998</c:v>
                </c:pt>
                <c:pt idx="872">
                  <c:v>2.66</c:v>
                </c:pt>
                <c:pt idx="873">
                  <c:v>2.5310000000000001</c:v>
                </c:pt>
                <c:pt idx="874">
                  <c:v>2.4510000000000001</c:v>
                </c:pt>
                <c:pt idx="875">
                  <c:v>2.4929999999999999</c:v>
                </c:pt>
                <c:pt idx="876">
                  <c:v>2.4769999999999999</c:v>
                </c:pt>
                <c:pt idx="877">
                  <c:v>2.524</c:v>
                </c:pt>
                <c:pt idx="878">
                  <c:v>2.4380000000000002</c:v>
                </c:pt>
                <c:pt idx="879">
                  <c:v>2.403</c:v>
                </c:pt>
                <c:pt idx="880">
                  <c:v>2.2829999999999999</c:v>
                </c:pt>
                <c:pt idx="881">
                  <c:v>2.2890000000000001</c:v>
                </c:pt>
                <c:pt idx="882">
                  <c:v>2.3039999999999998</c:v>
                </c:pt>
                <c:pt idx="883">
                  <c:v>2.2869999999999999</c:v>
                </c:pt>
                <c:pt idx="884">
                  <c:v>2.431</c:v>
                </c:pt>
                <c:pt idx="885">
                  <c:v>2.3519999999999999</c:v>
                </c:pt>
                <c:pt idx="886">
                  <c:v>2.3450000000000002</c:v>
                </c:pt>
                <c:pt idx="887">
                  <c:v>2.3359999999999999</c:v>
                </c:pt>
                <c:pt idx="888">
                  <c:v>2.4489999999999998</c:v>
                </c:pt>
                <c:pt idx="889">
                  <c:v>2.536</c:v>
                </c:pt>
                <c:pt idx="890">
                  <c:v>2.4350000000000001</c:v>
                </c:pt>
                <c:pt idx="891">
                  <c:v>2.5150000000000001</c:v>
                </c:pt>
                <c:pt idx="892">
                  <c:v>2.6230000000000002</c:v>
                </c:pt>
                <c:pt idx="893">
                  <c:v>2.6240000000000001</c:v>
                </c:pt>
                <c:pt idx="894">
                  <c:v>2.714</c:v>
                </c:pt>
                <c:pt idx="895">
                  <c:v>2.839</c:v>
                </c:pt>
                <c:pt idx="896">
                  <c:v>2.883</c:v>
                </c:pt>
                <c:pt idx="897">
                  <c:v>2.9340000000000002</c:v>
                </c:pt>
                <c:pt idx="898">
                  <c:v>2.8919999999999999</c:v>
                </c:pt>
                <c:pt idx="899">
                  <c:v>2.8780000000000001</c:v>
                </c:pt>
                <c:pt idx="900">
                  <c:v>2.8780000000000001</c:v>
                </c:pt>
                <c:pt idx="901">
                  <c:v>2.9790000000000001</c:v>
                </c:pt>
                <c:pt idx="902">
                  <c:v>3.0779999999999998</c:v>
                </c:pt>
                <c:pt idx="903">
                  <c:v>3.1960000000000002</c:v>
                </c:pt>
                <c:pt idx="904">
                  <c:v>3.2759999999999998</c:v>
                </c:pt>
                <c:pt idx="905">
                  <c:v>3.206</c:v>
                </c:pt>
                <c:pt idx="906">
                  <c:v>3.4129999999999998</c:v>
                </c:pt>
                <c:pt idx="907">
                  <c:v>3.3690000000000002</c:v>
                </c:pt>
                <c:pt idx="908">
                  <c:v>3.4980000000000002</c:v>
                </c:pt>
                <c:pt idx="909">
                  <c:v>3.476</c:v>
                </c:pt>
                <c:pt idx="910">
                  <c:v>3.45</c:v>
                </c:pt>
                <c:pt idx="911">
                  <c:v>3.49</c:v>
                </c:pt>
                <c:pt idx="912">
                  <c:v>3.43</c:v>
                </c:pt>
                <c:pt idx="913">
                  <c:v>3.476</c:v>
                </c:pt>
                <c:pt idx="914">
                  <c:v>3.45</c:v>
                </c:pt>
                <c:pt idx="915">
                  <c:v>3.45</c:v>
                </c:pt>
                <c:pt idx="916">
                  <c:v>3.59</c:v>
                </c:pt>
                <c:pt idx="917">
                  <c:v>3.589</c:v>
                </c:pt>
                <c:pt idx="918">
                  <c:v>3.7749999999999999</c:v>
                </c:pt>
                <c:pt idx="919">
                  <c:v>4.0439999999999996</c:v>
                </c:pt>
                <c:pt idx="920">
                  <c:v>4.5389999999999997</c:v>
                </c:pt>
                <c:pt idx="921">
                  <c:v>4.9880000000000004</c:v>
                </c:pt>
                <c:pt idx="922">
                  <c:v>3.9319999999999999</c:v>
                </c:pt>
                <c:pt idx="923">
                  <c:v>3.9649999999999999</c:v>
                </c:pt>
                <c:pt idx="924">
                  <c:v>3.8250000000000002</c:v>
                </c:pt>
                <c:pt idx="925">
                  <c:v>3.8879999999999999</c:v>
                </c:pt>
                <c:pt idx="926">
                  <c:v>4.0380000000000003</c:v>
                </c:pt>
                <c:pt idx="927">
                  <c:v>4.2039999999999997</c:v>
                </c:pt>
                <c:pt idx="928">
                  <c:v>4.3070000000000004</c:v>
                </c:pt>
                <c:pt idx="929">
                  <c:v>4.3920000000000003</c:v>
                </c:pt>
                <c:pt idx="930">
                  <c:v>4.6840000000000002</c:v>
                </c:pt>
                <c:pt idx="931">
                  <c:v>4.7990000000000004</c:v>
                </c:pt>
                <c:pt idx="932">
                  <c:v>4.8179999999999996</c:v>
                </c:pt>
                <c:pt idx="933">
                  <c:v>4.55</c:v>
                </c:pt>
                <c:pt idx="934">
                  <c:v>4.7839999999999998</c:v>
                </c:pt>
                <c:pt idx="935">
                  <c:v>4.3780000000000001</c:v>
                </c:pt>
                <c:pt idx="936">
                  <c:v>4.306</c:v>
                </c:pt>
                <c:pt idx="937">
                  <c:v>3.9889999999999999</c:v>
                </c:pt>
                <c:pt idx="938">
                  <c:v>3.96</c:v>
                </c:pt>
                <c:pt idx="939">
                  <c:v>4.0599999999999996</c:v>
                </c:pt>
                <c:pt idx="940">
                  <c:v>3.7559999999999998</c:v>
                </c:pt>
                <c:pt idx="941">
                  <c:v>3.6720000000000002</c:v>
                </c:pt>
                <c:pt idx="942">
                  <c:v>3.6779999999999999</c:v>
                </c:pt>
                <c:pt idx="943">
                  <c:v>3.51</c:v>
                </c:pt>
                <c:pt idx="944">
                  <c:v>3.5619999999999998</c:v>
                </c:pt>
                <c:pt idx="945">
                  <c:v>3.6080000000000001</c:v>
                </c:pt>
                <c:pt idx="946">
                  <c:v>3.5859999999999999</c:v>
                </c:pt>
                <c:pt idx="947">
                  <c:v>3.5710000000000002</c:v>
                </c:pt>
                <c:pt idx="948">
                  <c:v>3.7189999999999999</c:v>
                </c:pt>
                <c:pt idx="949">
                  <c:v>3.77</c:v>
                </c:pt>
                <c:pt idx="950">
                  <c:v>3.8530000000000002</c:v>
                </c:pt>
                <c:pt idx="951">
                  <c:v>3.738</c:v>
                </c:pt>
                <c:pt idx="952">
                  <c:v>3.5659999999999998</c:v>
                </c:pt>
                <c:pt idx="953">
                  <c:v>3.4060000000000001</c:v>
                </c:pt>
                <c:pt idx="954">
                  <c:v>3.4910000000000001</c:v>
                </c:pt>
                <c:pt idx="955">
                  <c:v>3.4969999999999999</c:v>
                </c:pt>
                <c:pt idx="956">
                  <c:v>3.4710000000000001</c:v>
                </c:pt>
                <c:pt idx="957">
                  <c:v>3.3130000000000002</c:v>
                </c:pt>
                <c:pt idx="958">
                  <c:v>3.3530000000000002</c:v>
                </c:pt>
                <c:pt idx="959">
                  <c:v>3.3879999999999999</c:v>
                </c:pt>
                <c:pt idx="960">
                  <c:v>3.3069999999999999</c:v>
                </c:pt>
                <c:pt idx="961">
                  <c:v>3.3159999999999998</c:v>
                </c:pt>
                <c:pt idx="962">
                  <c:v>3.1960000000000002</c:v>
                </c:pt>
                <c:pt idx="963">
                  <c:v>3.2749999999999999</c:v>
                </c:pt>
                <c:pt idx="964">
                  <c:v>3.3340000000000001</c:v>
                </c:pt>
                <c:pt idx="965">
                  <c:v>3.3620000000000001</c:v>
                </c:pt>
                <c:pt idx="966">
                  <c:v>3.3580000000000001</c:v>
                </c:pt>
                <c:pt idx="967">
                  <c:v>3.4249999999999998</c:v>
                </c:pt>
                <c:pt idx="968">
                  <c:v>3.4049999999999998</c:v>
                </c:pt>
                <c:pt idx="969">
                  <c:v>3.496</c:v>
                </c:pt>
                <c:pt idx="970">
                  <c:v>3.4470000000000001</c:v>
                </c:pt>
                <c:pt idx="971">
                  <c:v>3.4489999999999998</c:v>
                </c:pt>
                <c:pt idx="972">
                  <c:v>3.45</c:v>
                </c:pt>
                <c:pt idx="973">
                  <c:v>3.5150000000000001</c:v>
                </c:pt>
                <c:pt idx="974">
                  <c:v>3.57</c:v>
                </c:pt>
                <c:pt idx="975">
                  <c:v>3.6110000000000002</c:v>
                </c:pt>
                <c:pt idx="976">
                  <c:v>3.7160000000000002</c:v>
                </c:pt>
                <c:pt idx="977">
                  <c:v>3.6960000000000002</c:v>
                </c:pt>
                <c:pt idx="978">
                  <c:v>3.649</c:v>
                </c:pt>
                <c:pt idx="979">
                  <c:v>3.6720000000000002</c:v>
                </c:pt>
                <c:pt idx="980">
                  <c:v>3.8239999999999998</c:v>
                </c:pt>
                <c:pt idx="981">
                  <c:v>3.8919999999999999</c:v>
                </c:pt>
                <c:pt idx="982">
                  <c:v>3.8540000000000001</c:v>
                </c:pt>
                <c:pt idx="983">
                  <c:v>3.8719999999999999</c:v>
                </c:pt>
                <c:pt idx="984">
                  <c:v>3.9079999999999999</c:v>
                </c:pt>
                <c:pt idx="985">
                  <c:v>3.9079999999999999</c:v>
                </c:pt>
                <c:pt idx="986">
                  <c:v>3.9079999999999999</c:v>
                </c:pt>
                <c:pt idx="987">
                  <c:v>3.93</c:v>
                </c:pt>
                <c:pt idx="988">
                  <c:v>3.9449999999999998</c:v>
                </c:pt>
                <c:pt idx="989">
                  <c:v>3.956</c:v>
                </c:pt>
                <c:pt idx="990">
                  <c:v>3.956</c:v>
                </c:pt>
                <c:pt idx="991">
                  <c:v>3.9540000000000002</c:v>
                </c:pt>
                <c:pt idx="992">
                  <c:v>3.8210000000000002</c:v>
                </c:pt>
                <c:pt idx="993">
                  <c:v>3.9079999999999999</c:v>
                </c:pt>
                <c:pt idx="994">
                  <c:v>3.871</c:v>
                </c:pt>
                <c:pt idx="995">
                  <c:v>3.9449999999999998</c:v>
                </c:pt>
                <c:pt idx="996">
                  <c:v>3.907</c:v>
                </c:pt>
                <c:pt idx="997">
                  <c:v>3.7559999999999998</c:v>
                </c:pt>
                <c:pt idx="998">
                  <c:v>3.694</c:v>
                </c:pt>
                <c:pt idx="999">
                  <c:v>3.7240000000000002</c:v>
                </c:pt>
                <c:pt idx="1000">
                  <c:v>3.7269999999999999</c:v>
                </c:pt>
                <c:pt idx="1001">
                  <c:v>3.6669999999999998</c:v>
                </c:pt>
                <c:pt idx="1002">
                  <c:v>3.673</c:v>
                </c:pt>
                <c:pt idx="1003">
                  <c:v>3.6120000000000001</c:v>
                </c:pt>
                <c:pt idx="1004">
                  <c:v>3.7210000000000001</c:v>
                </c:pt>
                <c:pt idx="1005">
                  <c:v>3.7120000000000002</c:v>
                </c:pt>
                <c:pt idx="1006">
                  <c:v>3.6219999999999999</c:v>
                </c:pt>
                <c:pt idx="1007">
                  <c:v>3.593</c:v>
                </c:pt>
                <c:pt idx="1008">
                  <c:v>3.6619999999999999</c:v>
                </c:pt>
                <c:pt idx="1009">
                  <c:v>3.681</c:v>
                </c:pt>
                <c:pt idx="1010">
                  <c:v>3.6909999999999998</c:v>
                </c:pt>
                <c:pt idx="1011">
                  <c:v>3.7130000000000001</c:v>
                </c:pt>
                <c:pt idx="1012">
                  <c:v>3.7120000000000002</c:v>
                </c:pt>
                <c:pt idx="1013">
                  <c:v>3.5230000000000001</c:v>
                </c:pt>
                <c:pt idx="1014">
                  <c:v>3.5840000000000001</c:v>
                </c:pt>
                <c:pt idx="1015">
                  <c:v>3.706</c:v>
                </c:pt>
                <c:pt idx="1016">
                  <c:v>3.7509999999999999</c:v>
                </c:pt>
                <c:pt idx="1017">
                  <c:v>3.7690000000000001</c:v>
                </c:pt>
                <c:pt idx="1018">
                  <c:v>3.7360000000000002</c:v>
                </c:pt>
                <c:pt idx="1019">
                  <c:v>3.8130000000000002</c:v>
                </c:pt>
                <c:pt idx="1020">
                  <c:v>3.8140000000000001</c:v>
                </c:pt>
                <c:pt idx="1021">
                  <c:v>3.89</c:v>
                </c:pt>
                <c:pt idx="1022">
                  <c:v>3.87</c:v>
                </c:pt>
                <c:pt idx="1023">
                  <c:v>3.8959999999999999</c:v>
                </c:pt>
                <c:pt idx="1024">
                  <c:v>3.9359999999999999</c:v>
                </c:pt>
                <c:pt idx="1025">
                  <c:v>3.8980000000000001</c:v>
                </c:pt>
                <c:pt idx="1026">
                  <c:v>4.0090000000000003</c:v>
                </c:pt>
                <c:pt idx="1027">
                  <c:v>3.988</c:v>
                </c:pt>
                <c:pt idx="1028">
                  <c:v>3.9820000000000002</c:v>
                </c:pt>
                <c:pt idx="1029">
                  <c:v>4.0510000000000002</c:v>
                </c:pt>
                <c:pt idx="1030">
                  <c:v>4.13</c:v>
                </c:pt>
                <c:pt idx="1031">
                  <c:v>4.1360000000000001</c:v>
                </c:pt>
                <c:pt idx="1032">
                  <c:v>4.2089999999999996</c:v>
                </c:pt>
                <c:pt idx="1033">
                  <c:v>4.2510000000000003</c:v>
                </c:pt>
                <c:pt idx="1034">
                  <c:v>4.2130000000000001</c:v>
                </c:pt>
                <c:pt idx="1035">
                  <c:v>4.2140000000000004</c:v>
                </c:pt>
                <c:pt idx="1036">
                  <c:v>4.1509999999999998</c:v>
                </c:pt>
                <c:pt idx="1037">
                  <c:v>4.0810000000000004</c:v>
                </c:pt>
                <c:pt idx="1038">
                  <c:v>4.1219999999999999</c:v>
                </c:pt>
                <c:pt idx="1039">
                  <c:v>4.0119999999999996</c:v>
                </c:pt>
                <c:pt idx="1040">
                  <c:v>3.835</c:v>
                </c:pt>
                <c:pt idx="1041">
                  <c:v>3.8940000000000001</c:v>
                </c:pt>
                <c:pt idx="1042">
                  <c:v>3.7549999999999999</c:v>
                </c:pt>
                <c:pt idx="1043">
                  <c:v>3.8530000000000002</c:v>
                </c:pt>
                <c:pt idx="1044">
                  <c:v>3.7559999999999998</c:v>
                </c:pt>
                <c:pt idx="1045">
                  <c:v>3.8220000000000001</c:v>
                </c:pt>
                <c:pt idx="1046">
                  <c:v>3.8420000000000001</c:v>
                </c:pt>
                <c:pt idx="1047">
                  <c:v>3.8860000000000001</c:v>
                </c:pt>
                <c:pt idx="1048">
                  <c:v>3.8330000000000002</c:v>
                </c:pt>
                <c:pt idx="1049">
                  <c:v>3.7679999999999998</c:v>
                </c:pt>
                <c:pt idx="1050">
                  <c:v>3.8069999999999999</c:v>
                </c:pt>
                <c:pt idx="1051">
                  <c:v>3.8610000000000002</c:v>
                </c:pt>
                <c:pt idx="1052">
                  <c:v>3.831</c:v>
                </c:pt>
                <c:pt idx="1053">
                  <c:v>3.8490000000000002</c:v>
                </c:pt>
                <c:pt idx="1054">
                  <c:v>3.839</c:v>
                </c:pt>
                <c:pt idx="1055">
                  <c:v>3.758</c:v>
                </c:pt>
                <c:pt idx="1056">
                  <c:v>3.7509999999999999</c:v>
                </c:pt>
                <c:pt idx="1057">
                  <c:v>3.7719999999999998</c:v>
                </c:pt>
                <c:pt idx="1058">
                  <c:v>3.7709999999999999</c:v>
                </c:pt>
                <c:pt idx="1059">
                  <c:v>3.7709999999999999</c:v>
                </c:pt>
                <c:pt idx="1060">
                  <c:v>3.7709999999999999</c:v>
                </c:pt>
                <c:pt idx="1061">
                  <c:v>3.8610000000000002</c:v>
                </c:pt>
                <c:pt idx="1062">
                  <c:v>3.895</c:v>
                </c:pt>
                <c:pt idx="1063">
                  <c:v>3.9420000000000002</c:v>
                </c:pt>
                <c:pt idx="1064">
                  <c:v>4.0209999999999999</c:v>
                </c:pt>
                <c:pt idx="1065">
                  <c:v>4.0460000000000003</c:v>
                </c:pt>
                <c:pt idx="1066">
                  <c:v>4.0979999999999999</c:v>
                </c:pt>
                <c:pt idx="1067">
                  <c:v>4.1829999999999998</c:v>
                </c:pt>
                <c:pt idx="1068">
                  <c:v>4.1050000000000004</c:v>
                </c:pt>
                <c:pt idx="1069">
                  <c:v>4.0970000000000004</c:v>
                </c:pt>
                <c:pt idx="1070">
                  <c:v>4.12</c:v>
                </c:pt>
                <c:pt idx="1071">
                  <c:v>4.0430000000000001</c:v>
                </c:pt>
                <c:pt idx="1072">
                  <c:v>4.0830000000000002</c:v>
                </c:pt>
                <c:pt idx="1073">
                  <c:v>4.1539999999999999</c:v>
                </c:pt>
                <c:pt idx="1074">
                  <c:v>4.09</c:v>
                </c:pt>
                <c:pt idx="1075">
                  <c:v>4.09</c:v>
                </c:pt>
                <c:pt idx="1076">
                  <c:v>4.0620000000000003</c:v>
                </c:pt>
                <c:pt idx="1077">
                  <c:v>4.0949999999999998</c:v>
                </c:pt>
                <c:pt idx="1078">
                  <c:v>4.069</c:v>
                </c:pt>
                <c:pt idx="1079">
                  <c:v>4.1820000000000004</c:v>
                </c:pt>
                <c:pt idx="1080">
                  <c:v>4.2350000000000003</c:v>
                </c:pt>
                <c:pt idx="1081">
                  <c:v>4.1900000000000004</c:v>
                </c:pt>
                <c:pt idx="1082">
                  <c:v>4.141</c:v>
                </c:pt>
                <c:pt idx="1083">
                  <c:v>4.2160000000000002</c:v>
                </c:pt>
                <c:pt idx="1084">
                  <c:v>4.25</c:v>
                </c:pt>
                <c:pt idx="1085">
                  <c:v>4.2569999999999997</c:v>
                </c:pt>
                <c:pt idx="1086">
                  <c:v>4.2690000000000001</c:v>
                </c:pt>
                <c:pt idx="1087">
                  <c:v>4.3810000000000002</c:v>
                </c:pt>
                <c:pt idx="1088">
                  <c:v>4.4139999999999997</c:v>
                </c:pt>
                <c:pt idx="1089">
                  <c:v>4.452</c:v>
                </c:pt>
                <c:pt idx="1090">
                  <c:v>4.5330000000000004</c:v>
                </c:pt>
                <c:pt idx="1091">
                  <c:v>4.5439999999999996</c:v>
                </c:pt>
                <c:pt idx="1092">
                  <c:v>4.6500000000000004</c:v>
                </c:pt>
                <c:pt idx="1093">
                  <c:v>4.6429999999999998</c:v>
                </c:pt>
                <c:pt idx="1094">
                  <c:v>4.5839999999999996</c:v>
                </c:pt>
                <c:pt idx="1095">
                  <c:v>4.5149999999999997</c:v>
                </c:pt>
                <c:pt idx="1096">
                  <c:v>4.4589999999999996</c:v>
                </c:pt>
                <c:pt idx="1097">
                  <c:v>4.4800000000000004</c:v>
                </c:pt>
                <c:pt idx="1098">
                  <c:v>4.5110000000000001</c:v>
                </c:pt>
                <c:pt idx="1099">
                  <c:v>4.4729999999999999</c:v>
                </c:pt>
                <c:pt idx="1100">
                  <c:v>4.5010000000000003</c:v>
                </c:pt>
                <c:pt idx="1101">
                  <c:v>4.4880000000000004</c:v>
                </c:pt>
                <c:pt idx="1102">
                  <c:v>4.4820000000000002</c:v>
                </c:pt>
                <c:pt idx="1103">
                  <c:v>4.5720000000000001</c:v>
                </c:pt>
                <c:pt idx="1104">
                  <c:v>4.6150000000000002</c:v>
                </c:pt>
                <c:pt idx="1105">
                  <c:v>4.5590000000000002</c:v>
                </c:pt>
                <c:pt idx="1106">
                  <c:v>4.5019999999999998</c:v>
                </c:pt>
                <c:pt idx="1107">
                  <c:v>4.5250000000000004</c:v>
                </c:pt>
                <c:pt idx="1108">
                  <c:v>4.5570000000000004</c:v>
                </c:pt>
                <c:pt idx="1109">
                  <c:v>4.4539999999999997</c:v>
                </c:pt>
                <c:pt idx="1110">
                  <c:v>4.5129999999999999</c:v>
                </c:pt>
                <c:pt idx="1111">
                  <c:v>4.4850000000000003</c:v>
                </c:pt>
                <c:pt idx="1112">
                  <c:v>4.45</c:v>
                </c:pt>
                <c:pt idx="1113">
                  <c:v>4.3849999999999998</c:v>
                </c:pt>
                <c:pt idx="1114">
                  <c:v>4.3760000000000003</c:v>
                </c:pt>
                <c:pt idx="1115">
                  <c:v>4.3789999999999996</c:v>
                </c:pt>
                <c:pt idx="1116">
                  <c:v>4.4329999999999998</c:v>
                </c:pt>
                <c:pt idx="1117">
                  <c:v>4.423</c:v>
                </c:pt>
                <c:pt idx="1118">
                  <c:v>4.4450000000000003</c:v>
                </c:pt>
                <c:pt idx="1119">
                  <c:v>4.4219999999999997</c:v>
                </c:pt>
                <c:pt idx="1120">
                  <c:v>4.4880000000000004</c:v>
                </c:pt>
                <c:pt idx="1121">
                  <c:v>4.6589999999999998</c:v>
                </c:pt>
                <c:pt idx="1122">
                  <c:v>4.6870000000000003</c:v>
                </c:pt>
                <c:pt idx="1123">
                  <c:v>4.6769999999999996</c:v>
                </c:pt>
                <c:pt idx="1124">
                  <c:v>4.6970000000000001</c:v>
                </c:pt>
                <c:pt idx="1125">
                  <c:v>4.6050000000000004</c:v>
                </c:pt>
                <c:pt idx="1126">
                  <c:v>4.5389999999999997</c:v>
                </c:pt>
                <c:pt idx="1127">
                  <c:v>4.556</c:v>
                </c:pt>
                <c:pt idx="1128">
                  <c:v>4.556</c:v>
                </c:pt>
                <c:pt idx="1129">
                  <c:v>4.4770000000000003</c:v>
                </c:pt>
                <c:pt idx="1130">
                  <c:v>4.3769999999999998</c:v>
                </c:pt>
                <c:pt idx="1131">
                  <c:v>4.4119999999999999</c:v>
                </c:pt>
                <c:pt idx="1132">
                  <c:v>4.4290000000000003</c:v>
                </c:pt>
                <c:pt idx="1133">
                  <c:v>4.4210000000000003</c:v>
                </c:pt>
                <c:pt idx="1134">
                  <c:v>4.4279999999999999</c:v>
                </c:pt>
                <c:pt idx="1135">
                  <c:v>4.4089999999999998</c:v>
                </c:pt>
                <c:pt idx="1136">
                  <c:v>4.4530000000000003</c:v>
                </c:pt>
                <c:pt idx="1137">
                  <c:v>4.4809999999999999</c:v>
                </c:pt>
                <c:pt idx="1138">
                  <c:v>4.4619999999999997</c:v>
                </c:pt>
                <c:pt idx="1139">
                  <c:v>4.5289999999999999</c:v>
                </c:pt>
                <c:pt idx="1140">
                  <c:v>4.5490000000000004</c:v>
                </c:pt>
                <c:pt idx="1141">
                  <c:v>4.6550000000000002</c:v>
                </c:pt>
                <c:pt idx="1142">
                  <c:v>4.569</c:v>
                </c:pt>
                <c:pt idx="1143">
                  <c:v>4.6559999999999997</c:v>
                </c:pt>
                <c:pt idx="1144">
                  <c:v>4.58</c:v>
                </c:pt>
                <c:pt idx="1145">
                  <c:v>4.5620000000000003</c:v>
                </c:pt>
                <c:pt idx="1146">
                  <c:v>4.5750000000000002</c:v>
                </c:pt>
                <c:pt idx="1147">
                  <c:v>4.7279999999999998</c:v>
                </c:pt>
                <c:pt idx="1148">
                  <c:v>4.7530000000000001</c:v>
                </c:pt>
                <c:pt idx="1149">
                  <c:v>4.7779999999999996</c:v>
                </c:pt>
                <c:pt idx="1150">
                  <c:v>4.8339999999999996</c:v>
                </c:pt>
                <c:pt idx="1151">
                  <c:v>4.9320000000000004</c:v>
                </c:pt>
                <c:pt idx="1152">
                  <c:v>4.8739999999999997</c:v>
                </c:pt>
                <c:pt idx="1153">
                  <c:v>4.9249999999999998</c:v>
                </c:pt>
                <c:pt idx="1154">
                  <c:v>4.835</c:v>
                </c:pt>
                <c:pt idx="1155">
                  <c:v>4.6959999999999997</c:v>
                </c:pt>
                <c:pt idx="1156">
                  <c:v>4.6470000000000002</c:v>
                </c:pt>
                <c:pt idx="1157">
                  <c:v>4.6390000000000002</c:v>
                </c:pt>
                <c:pt idx="1158">
                  <c:v>4.6390000000000002</c:v>
                </c:pt>
                <c:pt idx="1159">
                  <c:v>4.6559999999999997</c:v>
                </c:pt>
                <c:pt idx="1160">
                  <c:v>4.6079999999999997</c:v>
                </c:pt>
                <c:pt idx="1161">
                  <c:v>4.6989999999999998</c:v>
                </c:pt>
                <c:pt idx="1162">
                  <c:v>4.7549999999999999</c:v>
                </c:pt>
                <c:pt idx="1163">
                  <c:v>4.7930000000000001</c:v>
                </c:pt>
                <c:pt idx="1164">
                  <c:v>4.7839999999999998</c:v>
                </c:pt>
                <c:pt idx="1165">
                  <c:v>4.7060000000000004</c:v>
                </c:pt>
                <c:pt idx="1166">
                  <c:v>4.7039999999999997</c:v>
                </c:pt>
                <c:pt idx="1167">
                  <c:v>4.7759999999999998</c:v>
                </c:pt>
                <c:pt idx="1168">
                  <c:v>4.7309999999999999</c:v>
                </c:pt>
                <c:pt idx="1169">
                  <c:v>4.6639999999999997</c:v>
                </c:pt>
                <c:pt idx="1170">
                  <c:v>4.6079999999999997</c:v>
                </c:pt>
                <c:pt idx="1171">
                  <c:v>4.7</c:v>
                </c:pt>
                <c:pt idx="1172">
                  <c:v>4.7309999999999999</c:v>
                </c:pt>
                <c:pt idx="1173">
                  <c:v>4.7140000000000004</c:v>
                </c:pt>
                <c:pt idx="1174">
                  <c:v>4.6319999999999997</c:v>
                </c:pt>
                <c:pt idx="1175">
                  <c:v>4.7089999999999996</c:v>
                </c:pt>
                <c:pt idx="1176">
                  <c:v>4.6829999999999998</c:v>
                </c:pt>
                <c:pt idx="1177">
                  <c:v>4.7960000000000003</c:v>
                </c:pt>
                <c:pt idx="1178">
                  <c:v>4.8049999999999997</c:v>
                </c:pt>
                <c:pt idx="1179">
                  <c:v>4.7930000000000001</c:v>
                </c:pt>
                <c:pt idx="1180">
                  <c:v>4.9029999999999996</c:v>
                </c:pt>
                <c:pt idx="1181">
                  <c:v>4.9000000000000004</c:v>
                </c:pt>
                <c:pt idx="1182">
                  <c:v>5.0129999999999999</c:v>
                </c:pt>
                <c:pt idx="1183">
                  <c:v>5.0510000000000002</c:v>
                </c:pt>
                <c:pt idx="1184">
                  <c:v>4.9950000000000001</c:v>
                </c:pt>
                <c:pt idx="1185">
                  <c:v>4.9950000000000001</c:v>
                </c:pt>
                <c:pt idx="1186">
                  <c:v>5.0350000000000001</c:v>
                </c:pt>
                <c:pt idx="1187">
                  <c:v>4.9740000000000002</c:v>
                </c:pt>
                <c:pt idx="1188">
                  <c:v>4.9189999999999996</c:v>
                </c:pt>
                <c:pt idx="1189">
                  <c:v>4.7679999999999998</c:v>
                </c:pt>
                <c:pt idx="1190">
                  <c:v>4.8639999999999999</c:v>
                </c:pt>
                <c:pt idx="1191">
                  <c:v>4.8289999999999997</c:v>
                </c:pt>
                <c:pt idx="1192">
                  <c:v>4.9279999999999999</c:v>
                </c:pt>
                <c:pt idx="1193">
                  <c:v>4.9359999999999999</c:v>
                </c:pt>
                <c:pt idx="1194">
                  <c:v>5.0389999999999997</c:v>
                </c:pt>
                <c:pt idx="1195">
                  <c:v>5.0730000000000004</c:v>
                </c:pt>
                <c:pt idx="1196">
                  <c:v>5.1109999999999998</c:v>
                </c:pt>
                <c:pt idx="1197">
                  <c:v>5.0490000000000004</c:v>
                </c:pt>
                <c:pt idx="1198">
                  <c:v>5.0019999999999998</c:v>
                </c:pt>
                <c:pt idx="1199">
                  <c:v>5.0620000000000003</c:v>
                </c:pt>
                <c:pt idx="1200">
                  <c:v>5.0679999999999996</c:v>
                </c:pt>
                <c:pt idx="1201">
                  <c:v>5.0250000000000004</c:v>
                </c:pt>
                <c:pt idx="1202">
                  <c:v>5.0309999999999997</c:v>
                </c:pt>
                <c:pt idx="1203">
                  <c:v>4.976</c:v>
                </c:pt>
                <c:pt idx="1204">
                  <c:v>4.9610000000000003</c:v>
                </c:pt>
                <c:pt idx="1205">
                  <c:v>4.8680000000000003</c:v>
                </c:pt>
                <c:pt idx="1206">
                  <c:v>4.7720000000000002</c:v>
                </c:pt>
                <c:pt idx="1207">
                  <c:v>4.8520000000000003</c:v>
                </c:pt>
                <c:pt idx="1208">
                  <c:v>4.7370000000000001</c:v>
                </c:pt>
                <c:pt idx="1209">
                  <c:v>4.6909999999999998</c:v>
                </c:pt>
                <c:pt idx="1210">
                  <c:v>4.7320000000000002</c:v>
                </c:pt>
                <c:pt idx="1211">
                  <c:v>4.7809999999999997</c:v>
                </c:pt>
                <c:pt idx="1212">
                  <c:v>4.7350000000000003</c:v>
                </c:pt>
                <c:pt idx="1213">
                  <c:v>4.5759999999999996</c:v>
                </c:pt>
                <c:pt idx="1214">
                  <c:v>4.6509999999999998</c:v>
                </c:pt>
                <c:pt idx="1215">
                  <c:v>4.5880000000000001</c:v>
                </c:pt>
                <c:pt idx="1216">
                  <c:v>4.5410000000000004</c:v>
                </c:pt>
                <c:pt idx="1217">
                  <c:v>4.5519999999999996</c:v>
                </c:pt>
                <c:pt idx="1218">
                  <c:v>4.5369999999999999</c:v>
                </c:pt>
                <c:pt idx="1219">
                  <c:v>4.625</c:v>
                </c:pt>
                <c:pt idx="1220">
                  <c:v>4.7229999999999999</c:v>
                </c:pt>
                <c:pt idx="1221">
                  <c:v>4.7460000000000004</c:v>
                </c:pt>
                <c:pt idx="1222">
                  <c:v>4.665</c:v>
                </c:pt>
                <c:pt idx="1223">
                  <c:v>4.6449999999999996</c:v>
                </c:pt>
                <c:pt idx="1224">
                  <c:v>4.5979999999999999</c:v>
                </c:pt>
                <c:pt idx="1225">
                  <c:v>4.6909999999999998</c:v>
                </c:pt>
                <c:pt idx="1226">
                  <c:v>4.6740000000000004</c:v>
                </c:pt>
                <c:pt idx="1227">
                  <c:v>4.7240000000000002</c:v>
                </c:pt>
                <c:pt idx="1228">
                  <c:v>4.5670000000000002</c:v>
                </c:pt>
                <c:pt idx="1229">
                  <c:v>4.4489999999999998</c:v>
                </c:pt>
                <c:pt idx="1230">
                  <c:v>4.46</c:v>
                </c:pt>
                <c:pt idx="1231">
                  <c:v>4.5259999999999998</c:v>
                </c:pt>
                <c:pt idx="1232">
                  <c:v>4.548</c:v>
                </c:pt>
                <c:pt idx="1233">
                  <c:v>4.4740000000000002</c:v>
                </c:pt>
                <c:pt idx="1234">
                  <c:v>4.3330000000000002</c:v>
                </c:pt>
                <c:pt idx="1235">
                  <c:v>4.2939999999999996</c:v>
                </c:pt>
                <c:pt idx="1236">
                  <c:v>4.16</c:v>
                </c:pt>
                <c:pt idx="1237">
                  <c:v>4.1769999999999996</c:v>
                </c:pt>
                <c:pt idx="1238">
                  <c:v>4.1520000000000001</c:v>
                </c:pt>
                <c:pt idx="1239">
                  <c:v>4.069</c:v>
                </c:pt>
                <c:pt idx="1240">
                  <c:v>4.0860000000000003</c:v>
                </c:pt>
                <c:pt idx="1241">
                  <c:v>4.069</c:v>
                </c:pt>
                <c:pt idx="1242">
                  <c:v>4.069</c:v>
                </c:pt>
                <c:pt idx="1243">
                  <c:v>4.0270000000000001</c:v>
                </c:pt>
                <c:pt idx="1244">
                  <c:v>4.1159999999999997</c:v>
                </c:pt>
                <c:pt idx="1245">
                  <c:v>4.1420000000000003</c:v>
                </c:pt>
                <c:pt idx="1246">
                  <c:v>4.1420000000000003</c:v>
                </c:pt>
                <c:pt idx="1247">
                  <c:v>4.2690000000000001</c:v>
                </c:pt>
                <c:pt idx="1248">
                  <c:v>4.2939999999999996</c:v>
                </c:pt>
                <c:pt idx="1249">
                  <c:v>4.3620000000000001</c:v>
                </c:pt>
                <c:pt idx="1250">
                  <c:v>4.3959999999999999</c:v>
                </c:pt>
                <c:pt idx="1251">
                  <c:v>4.3860000000000001</c:v>
                </c:pt>
                <c:pt idx="1252">
                  <c:v>4.391</c:v>
                </c:pt>
                <c:pt idx="1253">
                  <c:v>4.415</c:v>
                </c:pt>
                <c:pt idx="1254">
                  <c:v>4.4400000000000004</c:v>
                </c:pt>
                <c:pt idx="1255">
                  <c:v>4.4240000000000004</c:v>
                </c:pt>
                <c:pt idx="1256">
                  <c:v>4.4509999999999996</c:v>
                </c:pt>
                <c:pt idx="1257">
                  <c:v>4.4850000000000003</c:v>
                </c:pt>
                <c:pt idx="1258">
                  <c:v>4.6399999999999997</c:v>
                </c:pt>
                <c:pt idx="1259">
                  <c:v>4.593</c:v>
                </c:pt>
                <c:pt idx="1260">
                  <c:v>4.5659999999999998</c:v>
                </c:pt>
                <c:pt idx="1261">
                  <c:v>4.53</c:v>
                </c:pt>
                <c:pt idx="1262">
                  <c:v>4.5830000000000002</c:v>
                </c:pt>
                <c:pt idx="1263">
                  <c:v>4.6070000000000002</c:v>
                </c:pt>
                <c:pt idx="1264">
                  <c:v>4.5940000000000003</c:v>
                </c:pt>
                <c:pt idx="1265">
                  <c:v>4.5880000000000001</c:v>
                </c:pt>
                <c:pt idx="1266">
                  <c:v>4.5060000000000002</c:v>
                </c:pt>
                <c:pt idx="1267">
                  <c:v>4.53</c:v>
                </c:pt>
                <c:pt idx="1268">
                  <c:v>4.4560000000000004</c:v>
                </c:pt>
                <c:pt idx="1269">
                  <c:v>4.4139999999999997</c:v>
                </c:pt>
                <c:pt idx="1270">
                  <c:v>4.5519999999999996</c:v>
                </c:pt>
                <c:pt idx="1271">
                  <c:v>4.617</c:v>
                </c:pt>
                <c:pt idx="1272">
                  <c:v>4.5519999999999996</c:v>
                </c:pt>
                <c:pt idx="1273">
                  <c:v>4.57</c:v>
                </c:pt>
                <c:pt idx="1274">
                  <c:v>4.609</c:v>
                </c:pt>
                <c:pt idx="1275">
                  <c:v>4.6130000000000004</c:v>
                </c:pt>
                <c:pt idx="1276">
                  <c:v>4.585</c:v>
                </c:pt>
                <c:pt idx="1277">
                  <c:v>4.6520000000000001</c:v>
                </c:pt>
                <c:pt idx="1278">
                  <c:v>4.5789999999999997</c:v>
                </c:pt>
                <c:pt idx="1279">
                  <c:v>4.6040000000000001</c:v>
                </c:pt>
                <c:pt idx="1280">
                  <c:v>4.6479999999999997</c:v>
                </c:pt>
                <c:pt idx="1281">
                  <c:v>4.6440000000000001</c:v>
                </c:pt>
                <c:pt idx="1282">
                  <c:v>4.5919999999999996</c:v>
                </c:pt>
                <c:pt idx="1283">
                  <c:v>4.6349999999999998</c:v>
                </c:pt>
                <c:pt idx="1284">
                  <c:v>4.63</c:v>
                </c:pt>
                <c:pt idx="1285">
                  <c:v>4.5860000000000003</c:v>
                </c:pt>
                <c:pt idx="1286">
                  <c:v>4.6369999999999996</c:v>
                </c:pt>
                <c:pt idx="1287">
                  <c:v>4.6580000000000004</c:v>
                </c:pt>
                <c:pt idx="1288">
                  <c:v>4.6459999999999999</c:v>
                </c:pt>
                <c:pt idx="1289">
                  <c:v>4.5670000000000002</c:v>
                </c:pt>
                <c:pt idx="1290">
                  <c:v>4.5460000000000003</c:v>
                </c:pt>
                <c:pt idx="1291">
                  <c:v>4.5410000000000004</c:v>
                </c:pt>
                <c:pt idx="1292">
                  <c:v>4.4489999999999998</c:v>
                </c:pt>
                <c:pt idx="1293">
                  <c:v>4.4269999999999996</c:v>
                </c:pt>
                <c:pt idx="1294">
                  <c:v>4.4020000000000001</c:v>
                </c:pt>
                <c:pt idx="1295">
                  <c:v>4.4050000000000002</c:v>
                </c:pt>
                <c:pt idx="1296">
                  <c:v>4.41</c:v>
                </c:pt>
                <c:pt idx="1297">
                  <c:v>4.4029999999999996</c:v>
                </c:pt>
                <c:pt idx="1298">
                  <c:v>4.4669999999999996</c:v>
                </c:pt>
                <c:pt idx="1299">
                  <c:v>4.5279999999999996</c:v>
                </c:pt>
                <c:pt idx="1300">
                  <c:v>4.5309999999999997</c:v>
                </c:pt>
                <c:pt idx="1301">
                  <c:v>4.5179999999999998</c:v>
                </c:pt>
                <c:pt idx="1302">
                  <c:v>4.5129999999999999</c:v>
                </c:pt>
                <c:pt idx="1303">
                  <c:v>4.4790000000000001</c:v>
                </c:pt>
                <c:pt idx="1304">
                  <c:v>4.4930000000000003</c:v>
                </c:pt>
                <c:pt idx="1305">
                  <c:v>4.4459999999999997</c:v>
                </c:pt>
                <c:pt idx="1306">
                  <c:v>4.484</c:v>
                </c:pt>
                <c:pt idx="1307">
                  <c:v>4.4560000000000004</c:v>
                </c:pt>
                <c:pt idx="1308">
                  <c:v>4.4219999999999997</c:v>
                </c:pt>
                <c:pt idx="1309">
                  <c:v>4.4240000000000004</c:v>
                </c:pt>
                <c:pt idx="1310">
                  <c:v>4.423</c:v>
                </c:pt>
                <c:pt idx="1311">
                  <c:v>4.5759999999999996</c:v>
                </c:pt>
                <c:pt idx="1312">
                  <c:v>4.5599999999999996</c:v>
                </c:pt>
                <c:pt idx="1313">
                  <c:v>4.532</c:v>
                </c:pt>
                <c:pt idx="1314">
                  <c:v>4.577</c:v>
                </c:pt>
                <c:pt idx="1315">
                  <c:v>4.5910000000000002</c:v>
                </c:pt>
                <c:pt idx="1316">
                  <c:v>4.5279999999999996</c:v>
                </c:pt>
                <c:pt idx="1317">
                  <c:v>4.62</c:v>
                </c:pt>
                <c:pt idx="1318">
                  <c:v>4.6779999999999999</c:v>
                </c:pt>
                <c:pt idx="1319">
                  <c:v>4.6219999999999999</c:v>
                </c:pt>
                <c:pt idx="1320">
                  <c:v>4.72</c:v>
                </c:pt>
                <c:pt idx="1321">
                  <c:v>4.7489999999999997</c:v>
                </c:pt>
                <c:pt idx="1322">
                  <c:v>4.694</c:v>
                </c:pt>
                <c:pt idx="1323">
                  <c:v>4.7210000000000001</c:v>
                </c:pt>
                <c:pt idx="1324">
                  <c:v>4.7</c:v>
                </c:pt>
                <c:pt idx="1325">
                  <c:v>4.6820000000000004</c:v>
                </c:pt>
                <c:pt idx="1326">
                  <c:v>4.7160000000000002</c:v>
                </c:pt>
                <c:pt idx="1327">
                  <c:v>4.798</c:v>
                </c:pt>
                <c:pt idx="1328">
                  <c:v>4.82</c:v>
                </c:pt>
                <c:pt idx="1329">
                  <c:v>4.7750000000000004</c:v>
                </c:pt>
                <c:pt idx="1330">
                  <c:v>4.7460000000000004</c:v>
                </c:pt>
                <c:pt idx="1331">
                  <c:v>4.7869999999999999</c:v>
                </c:pt>
                <c:pt idx="1332">
                  <c:v>4.8040000000000003</c:v>
                </c:pt>
                <c:pt idx="1333">
                  <c:v>4.75</c:v>
                </c:pt>
                <c:pt idx="1334">
                  <c:v>4.7</c:v>
                </c:pt>
                <c:pt idx="1335">
                  <c:v>4.7</c:v>
                </c:pt>
                <c:pt idx="1336">
                  <c:v>4.6020000000000003</c:v>
                </c:pt>
                <c:pt idx="1337">
                  <c:v>4.6100000000000003</c:v>
                </c:pt>
                <c:pt idx="1338">
                  <c:v>4.6239999999999997</c:v>
                </c:pt>
                <c:pt idx="1339">
                  <c:v>4.6449999999999996</c:v>
                </c:pt>
                <c:pt idx="1340">
                  <c:v>4.6580000000000004</c:v>
                </c:pt>
                <c:pt idx="1341">
                  <c:v>4.6520000000000001</c:v>
                </c:pt>
                <c:pt idx="1342">
                  <c:v>4.5430000000000001</c:v>
                </c:pt>
                <c:pt idx="1343">
                  <c:v>4.5590000000000002</c:v>
                </c:pt>
                <c:pt idx="1344">
                  <c:v>4.5999999999999996</c:v>
                </c:pt>
                <c:pt idx="1345">
                  <c:v>4.649</c:v>
                </c:pt>
                <c:pt idx="1346">
                  <c:v>4.6109999999999998</c:v>
                </c:pt>
                <c:pt idx="1347">
                  <c:v>4.6829999999999998</c:v>
                </c:pt>
                <c:pt idx="1348">
                  <c:v>4.6959999999999997</c:v>
                </c:pt>
                <c:pt idx="1349">
                  <c:v>4.71</c:v>
                </c:pt>
                <c:pt idx="1350">
                  <c:v>4.7370000000000001</c:v>
                </c:pt>
                <c:pt idx="1351">
                  <c:v>4.8579999999999997</c:v>
                </c:pt>
                <c:pt idx="1352">
                  <c:v>4.8079999999999998</c:v>
                </c:pt>
                <c:pt idx="1353">
                  <c:v>4.7610000000000001</c:v>
                </c:pt>
                <c:pt idx="1354">
                  <c:v>4.6669999999999998</c:v>
                </c:pt>
                <c:pt idx="1355">
                  <c:v>4.6109999999999998</c:v>
                </c:pt>
                <c:pt idx="1356">
                  <c:v>4.6109999999999998</c:v>
                </c:pt>
                <c:pt idx="1357">
                  <c:v>4.6109999999999998</c:v>
                </c:pt>
                <c:pt idx="1358">
                  <c:v>4.6890000000000001</c:v>
                </c:pt>
                <c:pt idx="1359">
                  <c:v>4.7590000000000003</c:v>
                </c:pt>
                <c:pt idx="1360">
                  <c:v>4.7329999999999997</c:v>
                </c:pt>
                <c:pt idx="1361">
                  <c:v>4.6159999999999997</c:v>
                </c:pt>
                <c:pt idx="1362">
                  <c:v>4.6139999999999999</c:v>
                </c:pt>
                <c:pt idx="1363">
                  <c:v>4.5389999999999997</c:v>
                </c:pt>
                <c:pt idx="1364">
                  <c:v>4.5999999999999996</c:v>
                </c:pt>
                <c:pt idx="1365">
                  <c:v>4.5259999999999998</c:v>
                </c:pt>
                <c:pt idx="1366">
                  <c:v>4.5510000000000002</c:v>
                </c:pt>
                <c:pt idx="1367">
                  <c:v>4.5650000000000004</c:v>
                </c:pt>
                <c:pt idx="1368">
                  <c:v>4.5890000000000004</c:v>
                </c:pt>
                <c:pt idx="1369">
                  <c:v>4.5839999999999996</c:v>
                </c:pt>
                <c:pt idx="1370">
                  <c:v>4.5759999999999996</c:v>
                </c:pt>
                <c:pt idx="1371">
                  <c:v>4.617</c:v>
                </c:pt>
                <c:pt idx="1372">
                  <c:v>4.6100000000000003</c:v>
                </c:pt>
                <c:pt idx="1373">
                  <c:v>4.6589999999999998</c:v>
                </c:pt>
                <c:pt idx="1374">
                  <c:v>4.7750000000000004</c:v>
                </c:pt>
                <c:pt idx="1375">
                  <c:v>4.7469999999999999</c:v>
                </c:pt>
                <c:pt idx="1376">
                  <c:v>4.665</c:v>
                </c:pt>
                <c:pt idx="1377">
                  <c:v>4.6840000000000002</c:v>
                </c:pt>
                <c:pt idx="1378">
                  <c:v>4.6260000000000003</c:v>
                </c:pt>
                <c:pt idx="1379">
                  <c:v>4.617</c:v>
                </c:pt>
                <c:pt idx="1380">
                  <c:v>4.6639999999999997</c:v>
                </c:pt>
                <c:pt idx="1381">
                  <c:v>4.6360000000000001</c:v>
                </c:pt>
                <c:pt idx="1382">
                  <c:v>4.5890000000000004</c:v>
                </c:pt>
                <c:pt idx="1383">
                  <c:v>4.6150000000000002</c:v>
                </c:pt>
                <c:pt idx="1384">
                  <c:v>4.6059999999999999</c:v>
                </c:pt>
                <c:pt idx="1385">
                  <c:v>4.548</c:v>
                </c:pt>
                <c:pt idx="1386">
                  <c:v>4.5659999999999998</c:v>
                </c:pt>
                <c:pt idx="1387">
                  <c:v>4.5659999999999998</c:v>
                </c:pt>
                <c:pt idx="1388">
                  <c:v>4.6360000000000001</c:v>
                </c:pt>
                <c:pt idx="1389">
                  <c:v>4.6689999999999996</c:v>
                </c:pt>
                <c:pt idx="1390">
                  <c:v>4.6360000000000001</c:v>
                </c:pt>
                <c:pt idx="1391">
                  <c:v>4.673</c:v>
                </c:pt>
                <c:pt idx="1392">
                  <c:v>4.67</c:v>
                </c:pt>
                <c:pt idx="1393">
                  <c:v>4.66</c:v>
                </c:pt>
                <c:pt idx="1394">
                  <c:v>4.617</c:v>
                </c:pt>
                <c:pt idx="1395">
                  <c:v>4.5999999999999996</c:v>
                </c:pt>
                <c:pt idx="1396">
                  <c:v>4.5359999999999996</c:v>
                </c:pt>
                <c:pt idx="1397">
                  <c:v>4.4790000000000001</c:v>
                </c:pt>
                <c:pt idx="1398">
                  <c:v>4.4329999999999998</c:v>
                </c:pt>
                <c:pt idx="1399">
                  <c:v>4.4560000000000004</c:v>
                </c:pt>
                <c:pt idx="1400">
                  <c:v>4.4889999999999999</c:v>
                </c:pt>
                <c:pt idx="1401">
                  <c:v>4.5179999999999998</c:v>
                </c:pt>
                <c:pt idx="1402">
                  <c:v>4.5380000000000003</c:v>
                </c:pt>
                <c:pt idx="1403">
                  <c:v>4.516</c:v>
                </c:pt>
                <c:pt idx="1404">
                  <c:v>4.4930000000000003</c:v>
                </c:pt>
                <c:pt idx="1405">
                  <c:v>4.4690000000000003</c:v>
                </c:pt>
                <c:pt idx="1406">
                  <c:v>4.4020000000000001</c:v>
                </c:pt>
                <c:pt idx="1407">
                  <c:v>4.4800000000000004</c:v>
                </c:pt>
                <c:pt idx="1408">
                  <c:v>4.4690000000000003</c:v>
                </c:pt>
                <c:pt idx="1409">
                  <c:v>4.4580000000000002</c:v>
                </c:pt>
                <c:pt idx="1410">
                  <c:v>4.4539999999999997</c:v>
                </c:pt>
                <c:pt idx="1411">
                  <c:v>4.4409999999999998</c:v>
                </c:pt>
                <c:pt idx="1412">
                  <c:v>4.5039999999999996</c:v>
                </c:pt>
                <c:pt idx="1413">
                  <c:v>4.4509999999999996</c:v>
                </c:pt>
                <c:pt idx="1414">
                  <c:v>4.51</c:v>
                </c:pt>
                <c:pt idx="1415">
                  <c:v>4.5190000000000001</c:v>
                </c:pt>
                <c:pt idx="1416">
                  <c:v>4.5439999999999996</c:v>
                </c:pt>
                <c:pt idx="1417">
                  <c:v>4.5309999999999997</c:v>
                </c:pt>
                <c:pt idx="1418">
                  <c:v>4.5670000000000002</c:v>
                </c:pt>
                <c:pt idx="1419">
                  <c:v>4.51</c:v>
                </c:pt>
                <c:pt idx="1420">
                  <c:v>4.468</c:v>
                </c:pt>
                <c:pt idx="1421">
                  <c:v>4.4429999999999996</c:v>
                </c:pt>
                <c:pt idx="1422">
                  <c:v>4.431</c:v>
                </c:pt>
                <c:pt idx="1423">
                  <c:v>4.4240000000000004</c:v>
                </c:pt>
                <c:pt idx="1424">
                  <c:v>4.3979999999999997</c:v>
                </c:pt>
                <c:pt idx="1425">
                  <c:v>4.3719999999999999</c:v>
                </c:pt>
                <c:pt idx="1426">
                  <c:v>4.3760000000000003</c:v>
                </c:pt>
                <c:pt idx="1427">
                  <c:v>4.359</c:v>
                </c:pt>
                <c:pt idx="1428">
                  <c:v>4.3499999999999996</c:v>
                </c:pt>
                <c:pt idx="1429">
                  <c:v>4.3529999999999998</c:v>
                </c:pt>
                <c:pt idx="1430">
                  <c:v>4.4139999999999997</c:v>
                </c:pt>
                <c:pt idx="1431">
                  <c:v>4.4610000000000003</c:v>
                </c:pt>
                <c:pt idx="1432">
                  <c:v>4.47</c:v>
                </c:pt>
                <c:pt idx="1433">
                  <c:v>4.4960000000000004</c:v>
                </c:pt>
                <c:pt idx="1434">
                  <c:v>4.5149999999999997</c:v>
                </c:pt>
                <c:pt idx="1435">
                  <c:v>4.5659999999999998</c:v>
                </c:pt>
                <c:pt idx="1436">
                  <c:v>4.5999999999999996</c:v>
                </c:pt>
                <c:pt idx="1437">
                  <c:v>4.5750000000000002</c:v>
                </c:pt>
                <c:pt idx="1438">
                  <c:v>4.5839999999999996</c:v>
                </c:pt>
                <c:pt idx="1439">
                  <c:v>4.5129999999999999</c:v>
                </c:pt>
                <c:pt idx="1440">
                  <c:v>4.5940000000000003</c:v>
                </c:pt>
                <c:pt idx="1441">
                  <c:v>4.5979999999999999</c:v>
                </c:pt>
                <c:pt idx="1442">
                  <c:v>4.6760000000000002</c:v>
                </c:pt>
                <c:pt idx="1443">
                  <c:v>4.7300000000000004</c:v>
                </c:pt>
                <c:pt idx="1444">
                  <c:v>4.7160000000000002</c:v>
                </c:pt>
                <c:pt idx="1445">
                  <c:v>4.718</c:v>
                </c:pt>
                <c:pt idx="1446">
                  <c:v>4.7510000000000003</c:v>
                </c:pt>
                <c:pt idx="1447">
                  <c:v>4.7489999999999997</c:v>
                </c:pt>
                <c:pt idx="1448">
                  <c:v>4.7779999999999996</c:v>
                </c:pt>
                <c:pt idx="1449">
                  <c:v>4.6779999999999999</c:v>
                </c:pt>
                <c:pt idx="1450">
                  <c:v>4.5919999999999996</c:v>
                </c:pt>
                <c:pt idx="1451">
                  <c:v>4.6150000000000002</c:v>
                </c:pt>
                <c:pt idx="1452">
                  <c:v>4.5890000000000004</c:v>
                </c:pt>
                <c:pt idx="1453">
                  <c:v>4.68</c:v>
                </c:pt>
                <c:pt idx="1454">
                  <c:v>4.7080000000000002</c:v>
                </c:pt>
                <c:pt idx="1455">
                  <c:v>4.7309999999999999</c:v>
                </c:pt>
                <c:pt idx="1456">
                  <c:v>4.7640000000000002</c:v>
                </c:pt>
                <c:pt idx="1457">
                  <c:v>4.7350000000000003</c:v>
                </c:pt>
                <c:pt idx="1458">
                  <c:v>4.7519999999999998</c:v>
                </c:pt>
                <c:pt idx="1459">
                  <c:v>4.7910000000000004</c:v>
                </c:pt>
                <c:pt idx="1460">
                  <c:v>4.8319999999999999</c:v>
                </c:pt>
                <c:pt idx="1461">
                  <c:v>4.88</c:v>
                </c:pt>
                <c:pt idx="1462">
                  <c:v>4.899</c:v>
                </c:pt>
                <c:pt idx="1463">
                  <c:v>4.9240000000000004</c:v>
                </c:pt>
                <c:pt idx="1464">
                  <c:v>4.9580000000000002</c:v>
                </c:pt>
                <c:pt idx="1465">
                  <c:v>5.0129999999999999</c:v>
                </c:pt>
                <c:pt idx="1466">
                  <c:v>4.9619999999999997</c:v>
                </c:pt>
                <c:pt idx="1467">
                  <c:v>4.9000000000000004</c:v>
                </c:pt>
                <c:pt idx="1468">
                  <c:v>4.8730000000000002</c:v>
                </c:pt>
                <c:pt idx="1469">
                  <c:v>4.9130000000000003</c:v>
                </c:pt>
                <c:pt idx="1470">
                  <c:v>4.9109999999999996</c:v>
                </c:pt>
                <c:pt idx="1471">
                  <c:v>4.9189999999999996</c:v>
                </c:pt>
                <c:pt idx="1472">
                  <c:v>4.9240000000000004</c:v>
                </c:pt>
                <c:pt idx="1473">
                  <c:v>4.9119999999999999</c:v>
                </c:pt>
                <c:pt idx="1474">
                  <c:v>4.8689999999999998</c:v>
                </c:pt>
                <c:pt idx="1475">
                  <c:v>4.9210000000000003</c:v>
                </c:pt>
                <c:pt idx="1476">
                  <c:v>4.9109999999999996</c:v>
                </c:pt>
                <c:pt idx="1477">
                  <c:v>4.8550000000000004</c:v>
                </c:pt>
                <c:pt idx="1478">
                  <c:v>4.8070000000000004</c:v>
                </c:pt>
                <c:pt idx="1479">
                  <c:v>4.8319999999999999</c:v>
                </c:pt>
                <c:pt idx="1480">
                  <c:v>4.79</c:v>
                </c:pt>
                <c:pt idx="1481">
                  <c:v>4.7770000000000001</c:v>
                </c:pt>
                <c:pt idx="1482">
                  <c:v>4.7510000000000003</c:v>
                </c:pt>
                <c:pt idx="1483">
                  <c:v>4.7329999999999997</c:v>
                </c:pt>
                <c:pt idx="1484">
                  <c:v>4.7679999999999998</c:v>
                </c:pt>
                <c:pt idx="1485">
                  <c:v>4.7750000000000004</c:v>
                </c:pt>
                <c:pt idx="1486">
                  <c:v>4.8109999999999999</c:v>
                </c:pt>
                <c:pt idx="1487">
                  <c:v>4.8079999999999998</c:v>
                </c:pt>
                <c:pt idx="1488">
                  <c:v>4.8239999999999998</c:v>
                </c:pt>
                <c:pt idx="1489">
                  <c:v>4.8780000000000001</c:v>
                </c:pt>
                <c:pt idx="1490">
                  <c:v>4.8760000000000003</c:v>
                </c:pt>
                <c:pt idx="1491">
                  <c:v>4.9320000000000004</c:v>
                </c:pt>
                <c:pt idx="1492">
                  <c:v>4.9669999999999996</c:v>
                </c:pt>
                <c:pt idx="1493">
                  <c:v>4.9880000000000004</c:v>
                </c:pt>
                <c:pt idx="1494">
                  <c:v>5.0469999999999997</c:v>
                </c:pt>
                <c:pt idx="1495">
                  <c:v>5.0629999999999997</c:v>
                </c:pt>
                <c:pt idx="1496">
                  <c:v>5.1139999999999999</c:v>
                </c:pt>
                <c:pt idx="1497">
                  <c:v>5.05</c:v>
                </c:pt>
                <c:pt idx="1498">
                  <c:v>5.0990000000000002</c:v>
                </c:pt>
                <c:pt idx="1499">
                  <c:v>5.141</c:v>
                </c:pt>
                <c:pt idx="1500">
                  <c:v>5.141</c:v>
                </c:pt>
                <c:pt idx="1501">
                  <c:v>5.1820000000000004</c:v>
                </c:pt>
                <c:pt idx="1502">
                  <c:v>5.173</c:v>
                </c:pt>
                <c:pt idx="1503">
                  <c:v>5.1340000000000003</c:v>
                </c:pt>
                <c:pt idx="1504">
                  <c:v>5.1340000000000003</c:v>
                </c:pt>
                <c:pt idx="1505">
                  <c:v>5.165</c:v>
                </c:pt>
                <c:pt idx="1506">
                  <c:v>5.1559999999999997</c:v>
                </c:pt>
                <c:pt idx="1507">
                  <c:v>5.1790000000000003</c:v>
                </c:pt>
                <c:pt idx="1508">
                  <c:v>5.2460000000000004</c:v>
                </c:pt>
                <c:pt idx="1509">
                  <c:v>5.3550000000000004</c:v>
                </c:pt>
                <c:pt idx="1510">
                  <c:v>5.3769999999999998</c:v>
                </c:pt>
                <c:pt idx="1511">
                  <c:v>5.4059999999999997</c:v>
                </c:pt>
                <c:pt idx="1512">
                  <c:v>5.4379999999999997</c:v>
                </c:pt>
                <c:pt idx="1513">
                  <c:v>5.4489999999999998</c:v>
                </c:pt>
                <c:pt idx="1514">
                  <c:v>5.2990000000000004</c:v>
                </c:pt>
                <c:pt idx="1515">
                  <c:v>5.2430000000000003</c:v>
                </c:pt>
                <c:pt idx="1516">
                  <c:v>5.2130000000000001</c:v>
                </c:pt>
                <c:pt idx="1517">
                  <c:v>5.21</c:v>
                </c:pt>
                <c:pt idx="1518">
                  <c:v>5.1509999999999998</c:v>
                </c:pt>
                <c:pt idx="1519">
                  <c:v>5.1820000000000004</c:v>
                </c:pt>
                <c:pt idx="1520">
                  <c:v>5.1929999999999996</c:v>
                </c:pt>
                <c:pt idx="1521">
                  <c:v>5.19</c:v>
                </c:pt>
                <c:pt idx="1522">
                  <c:v>5.1429999999999998</c:v>
                </c:pt>
                <c:pt idx="1523">
                  <c:v>5.1740000000000004</c:v>
                </c:pt>
                <c:pt idx="1524">
                  <c:v>5.1760000000000002</c:v>
                </c:pt>
                <c:pt idx="1525">
                  <c:v>5.125</c:v>
                </c:pt>
                <c:pt idx="1526">
                  <c:v>5.1260000000000003</c:v>
                </c:pt>
                <c:pt idx="1527">
                  <c:v>5.09</c:v>
                </c:pt>
                <c:pt idx="1528">
                  <c:v>5.125</c:v>
                </c:pt>
                <c:pt idx="1529">
                  <c:v>5.0229999999999997</c:v>
                </c:pt>
                <c:pt idx="1530">
                  <c:v>5.0620000000000003</c:v>
                </c:pt>
                <c:pt idx="1531">
                  <c:v>5.056</c:v>
                </c:pt>
                <c:pt idx="1532">
                  <c:v>5.056</c:v>
                </c:pt>
                <c:pt idx="1533">
                  <c:v>5.0990000000000002</c:v>
                </c:pt>
                <c:pt idx="1534">
                  <c:v>5.1349999999999998</c:v>
                </c:pt>
                <c:pt idx="1535">
                  <c:v>5.0759999999999996</c:v>
                </c:pt>
                <c:pt idx="1536">
                  <c:v>5.0860000000000003</c:v>
                </c:pt>
                <c:pt idx="1537">
                  <c:v>5.1180000000000003</c:v>
                </c:pt>
                <c:pt idx="1538">
                  <c:v>5.1459999999999999</c:v>
                </c:pt>
                <c:pt idx="1539">
                  <c:v>5.1950000000000003</c:v>
                </c:pt>
                <c:pt idx="1540">
                  <c:v>5.2</c:v>
                </c:pt>
                <c:pt idx="1541">
                  <c:v>5.165</c:v>
                </c:pt>
                <c:pt idx="1542">
                  <c:v>5.16</c:v>
                </c:pt>
                <c:pt idx="1543">
                  <c:v>5.1020000000000003</c:v>
                </c:pt>
                <c:pt idx="1544">
                  <c:v>5.0940000000000003</c:v>
                </c:pt>
                <c:pt idx="1545">
                  <c:v>5.1139999999999999</c:v>
                </c:pt>
                <c:pt idx="1546">
                  <c:v>5.0910000000000002</c:v>
                </c:pt>
                <c:pt idx="1547">
                  <c:v>5.1269999999999998</c:v>
                </c:pt>
                <c:pt idx="1548">
                  <c:v>5.125</c:v>
                </c:pt>
                <c:pt idx="1549">
                  <c:v>5.26</c:v>
                </c:pt>
                <c:pt idx="1550">
                  <c:v>5.2210000000000001</c:v>
                </c:pt>
                <c:pt idx="1551">
                  <c:v>5.2069999999999999</c:v>
                </c:pt>
                <c:pt idx="1552">
                  <c:v>5.226</c:v>
                </c:pt>
                <c:pt idx="1553">
                  <c:v>5.2830000000000004</c:v>
                </c:pt>
                <c:pt idx="1554">
                  <c:v>5.3259999999999996</c:v>
                </c:pt>
                <c:pt idx="1555">
                  <c:v>5.2809999999999997</c:v>
                </c:pt>
                <c:pt idx="1556">
                  <c:v>5.2690000000000001</c:v>
                </c:pt>
                <c:pt idx="1557">
                  <c:v>5.218</c:v>
                </c:pt>
                <c:pt idx="1558">
                  <c:v>5.2290000000000001</c:v>
                </c:pt>
                <c:pt idx="1559">
                  <c:v>5.2140000000000004</c:v>
                </c:pt>
                <c:pt idx="1560">
                  <c:v>5.2160000000000002</c:v>
                </c:pt>
                <c:pt idx="1561">
                  <c:v>5.31</c:v>
                </c:pt>
                <c:pt idx="1562">
                  <c:v>5.3220000000000001</c:v>
                </c:pt>
                <c:pt idx="1563">
                  <c:v>5.3689999999999998</c:v>
                </c:pt>
                <c:pt idx="1564">
                  <c:v>5.3090000000000002</c:v>
                </c:pt>
                <c:pt idx="1565">
                  <c:v>5.3680000000000003</c:v>
                </c:pt>
                <c:pt idx="1566">
                  <c:v>5.2880000000000003</c:v>
                </c:pt>
                <c:pt idx="1567">
                  <c:v>5.282</c:v>
                </c:pt>
                <c:pt idx="1568">
                  <c:v>5.2469999999999999</c:v>
                </c:pt>
                <c:pt idx="1569">
                  <c:v>5.25</c:v>
                </c:pt>
                <c:pt idx="1570">
                  <c:v>5.1840000000000002</c:v>
                </c:pt>
                <c:pt idx="1571">
                  <c:v>5.1159999999999997</c:v>
                </c:pt>
                <c:pt idx="1572">
                  <c:v>5.3209999999999997</c:v>
                </c:pt>
                <c:pt idx="1573">
                  <c:v>5.3470000000000004</c:v>
                </c:pt>
                <c:pt idx="1574">
                  <c:v>5.58</c:v>
                </c:pt>
                <c:pt idx="1575">
                  <c:v>5.4279999999999999</c:v>
                </c:pt>
                <c:pt idx="1576">
                  <c:v>5.516</c:v>
                </c:pt>
                <c:pt idx="1577">
                  <c:v>5.3840000000000003</c:v>
                </c:pt>
                <c:pt idx="1578">
                  <c:v>5.4269999999999996</c:v>
                </c:pt>
                <c:pt idx="1579">
                  <c:v>5.36</c:v>
                </c:pt>
                <c:pt idx="1580">
                  <c:v>5.3390000000000004</c:v>
                </c:pt>
                <c:pt idx="1581">
                  <c:v>5.3390000000000004</c:v>
                </c:pt>
                <c:pt idx="1582">
                  <c:v>5.3680000000000003</c:v>
                </c:pt>
                <c:pt idx="1583">
                  <c:v>5.3090000000000002</c:v>
                </c:pt>
                <c:pt idx="1584">
                  <c:v>5.2439999999999998</c:v>
                </c:pt>
                <c:pt idx="1585">
                  <c:v>5.2190000000000003</c:v>
                </c:pt>
                <c:pt idx="1586">
                  <c:v>5.27</c:v>
                </c:pt>
                <c:pt idx="1587">
                  <c:v>5.2439999999999998</c:v>
                </c:pt>
                <c:pt idx="1588">
                  <c:v>5.2069999999999999</c:v>
                </c:pt>
                <c:pt idx="1589">
                  <c:v>5.26</c:v>
                </c:pt>
                <c:pt idx="1590">
                  <c:v>5.3029999999999999</c:v>
                </c:pt>
                <c:pt idx="1591">
                  <c:v>5.3129999999999997</c:v>
                </c:pt>
                <c:pt idx="1592">
                  <c:v>5.2530000000000001</c:v>
                </c:pt>
                <c:pt idx="1593">
                  <c:v>5.3179999999999996</c:v>
                </c:pt>
                <c:pt idx="1594">
                  <c:v>5.3460000000000001</c:v>
                </c:pt>
                <c:pt idx="1595">
                  <c:v>5.391</c:v>
                </c:pt>
                <c:pt idx="1596">
                  <c:v>5.4269999999999996</c:v>
                </c:pt>
                <c:pt idx="1597">
                  <c:v>5.4690000000000003</c:v>
                </c:pt>
                <c:pt idx="1598">
                  <c:v>5.41</c:v>
                </c:pt>
                <c:pt idx="1599">
                  <c:v>5.3940000000000001</c:v>
                </c:pt>
                <c:pt idx="1600">
                  <c:v>5.4189999999999996</c:v>
                </c:pt>
                <c:pt idx="1601">
                  <c:v>5.4580000000000002</c:v>
                </c:pt>
                <c:pt idx="1602">
                  <c:v>5.5179999999999998</c:v>
                </c:pt>
                <c:pt idx="1603">
                  <c:v>5.55</c:v>
                </c:pt>
                <c:pt idx="1604">
                  <c:v>5.48</c:v>
                </c:pt>
                <c:pt idx="1605">
                  <c:v>5.4349999999999996</c:v>
                </c:pt>
                <c:pt idx="1606">
                  <c:v>5.48</c:v>
                </c:pt>
                <c:pt idx="1607">
                  <c:v>5.3959999999999999</c:v>
                </c:pt>
                <c:pt idx="1608">
                  <c:v>5.3719999999999999</c:v>
                </c:pt>
                <c:pt idx="1609">
                  <c:v>5.41</c:v>
                </c:pt>
                <c:pt idx="1610">
                  <c:v>5.367</c:v>
                </c:pt>
                <c:pt idx="1611">
                  <c:v>5.3220000000000001</c:v>
                </c:pt>
                <c:pt idx="1612">
                  <c:v>5.3250000000000002</c:v>
                </c:pt>
                <c:pt idx="1613">
                  <c:v>5.3390000000000004</c:v>
                </c:pt>
                <c:pt idx="1614">
                  <c:v>5.3280000000000003</c:v>
                </c:pt>
                <c:pt idx="1615">
                  <c:v>5.2539999999999996</c:v>
                </c:pt>
                <c:pt idx="1616">
                  <c:v>5.2779999999999996</c:v>
                </c:pt>
                <c:pt idx="1617">
                  <c:v>5.1929999999999996</c:v>
                </c:pt>
                <c:pt idx="1618">
                  <c:v>5.26</c:v>
                </c:pt>
                <c:pt idx="1619">
                  <c:v>5.2539999999999996</c:v>
                </c:pt>
                <c:pt idx="1620">
                  <c:v>5.2830000000000004</c:v>
                </c:pt>
                <c:pt idx="1621">
                  <c:v>5.2290000000000001</c:v>
                </c:pt>
                <c:pt idx="1622">
                  <c:v>5.2690000000000001</c:v>
                </c:pt>
                <c:pt idx="1623">
                  <c:v>5.27</c:v>
                </c:pt>
                <c:pt idx="1624">
                  <c:v>5.2119999999999997</c:v>
                </c:pt>
                <c:pt idx="1625">
                  <c:v>5.2080000000000002</c:v>
                </c:pt>
                <c:pt idx="1626">
                  <c:v>5.2309999999999999</c:v>
                </c:pt>
                <c:pt idx="1627">
                  <c:v>5.2530000000000001</c:v>
                </c:pt>
                <c:pt idx="1628">
                  <c:v>5.2720000000000002</c:v>
                </c:pt>
                <c:pt idx="1629">
                  <c:v>5.2789999999999999</c:v>
                </c:pt>
                <c:pt idx="1630">
                  <c:v>5.2290000000000001</c:v>
                </c:pt>
                <c:pt idx="1631">
                  <c:v>5.42</c:v>
                </c:pt>
                <c:pt idx="1632">
                  <c:v>5.3380000000000001</c:v>
                </c:pt>
                <c:pt idx="1633">
                  <c:v>5.343</c:v>
                </c:pt>
                <c:pt idx="1634">
                  <c:v>5.391</c:v>
                </c:pt>
                <c:pt idx="1635">
                  <c:v>5.4539999999999997</c:v>
                </c:pt>
                <c:pt idx="1636">
                  <c:v>5.4219999999999997</c:v>
                </c:pt>
                <c:pt idx="1637">
                  <c:v>5.4059999999999997</c:v>
                </c:pt>
                <c:pt idx="1638">
                  <c:v>5.4329999999999998</c:v>
                </c:pt>
                <c:pt idx="1639">
                  <c:v>5.43</c:v>
                </c:pt>
                <c:pt idx="1640">
                  <c:v>5.4580000000000002</c:v>
                </c:pt>
                <c:pt idx="1641">
                  <c:v>5.4690000000000003</c:v>
                </c:pt>
                <c:pt idx="1642">
                  <c:v>5.4820000000000002</c:v>
                </c:pt>
                <c:pt idx="1643">
                  <c:v>5.5110000000000001</c:v>
                </c:pt>
                <c:pt idx="1644">
                  <c:v>5.4279999999999999</c:v>
                </c:pt>
                <c:pt idx="1645">
                  <c:v>5.4</c:v>
                </c:pt>
                <c:pt idx="1646">
                  <c:v>5.4820000000000002</c:v>
                </c:pt>
                <c:pt idx="1647">
                  <c:v>5.46</c:v>
                </c:pt>
                <c:pt idx="1648">
                  <c:v>5.4489999999999998</c:v>
                </c:pt>
                <c:pt idx="1649">
                  <c:v>5.4539999999999997</c:v>
                </c:pt>
                <c:pt idx="1650">
                  <c:v>5.4409999999999998</c:v>
                </c:pt>
                <c:pt idx="1651">
                  <c:v>5.415</c:v>
                </c:pt>
                <c:pt idx="1652">
                  <c:v>5.3760000000000003</c:v>
                </c:pt>
                <c:pt idx="1653">
                  <c:v>5.3570000000000002</c:v>
                </c:pt>
                <c:pt idx="1654">
                  <c:v>5.327</c:v>
                </c:pt>
                <c:pt idx="1655">
                  <c:v>5.3390000000000004</c:v>
                </c:pt>
                <c:pt idx="1656">
                  <c:v>5.36</c:v>
                </c:pt>
                <c:pt idx="1657">
                  <c:v>5.351</c:v>
                </c:pt>
                <c:pt idx="1658">
                  <c:v>5.4279999999999999</c:v>
                </c:pt>
                <c:pt idx="1659">
                  <c:v>5.3920000000000003</c:v>
                </c:pt>
                <c:pt idx="1660">
                  <c:v>5.4669999999999996</c:v>
                </c:pt>
                <c:pt idx="1661">
                  <c:v>5.4279999999999999</c:v>
                </c:pt>
                <c:pt idx="1662">
                  <c:v>5.492</c:v>
                </c:pt>
                <c:pt idx="1663">
                  <c:v>5.5640000000000001</c:v>
                </c:pt>
                <c:pt idx="1664">
                  <c:v>5.6109999999999998</c:v>
                </c:pt>
                <c:pt idx="1665">
                  <c:v>5.6020000000000003</c:v>
                </c:pt>
                <c:pt idx="1666">
                  <c:v>5.5309999999999997</c:v>
                </c:pt>
                <c:pt idx="1667">
                  <c:v>5.5780000000000003</c:v>
                </c:pt>
                <c:pt idx="1668">
                  <c:v>5.548</c:v>
                </c:pt>
                <c:pt idx="1669">
                  <c:v>5.6079999999999997</c:v>
                </c:pt>
                <c:pt idx="1670">
                  <c:v>5.6</c:v>
                </c:pt>
                <c:pt idx="1671">
                  <c:v>5.57</c:v>
                </c:pt>
                <c:pt idx="1672">
                  <c:v>5.6</c:v>
                </c:pt>
                <c:pt idx="1673">
                  <c:v>5.64</c:v>
                </c:pt>
                <c:pt idx="1674">
                  <c:v>5.6929999999999996</c:v>
                </c:pt>
                <c:pt idx="1675">
                  <c:v>5.6029999999999998</c:v>
                </c:pt>
                <c:pt idx="1676">
                  <c:v>5.5739999999999998</c:v>
                </c:pt>
                <c:pt idx="1677">
                  <c:v>5.5039999999999996</c:v>
                </c:pt>
                <c:pt idx="1678">
                  <c:v>5.4589999999999996</c:v>
                </c:pt>
                <c:pt idx="1679">
                  <c:v>5.4770000000000003</c:v>
                </c:pt>
                <c:pt idx="1680">
                  <c:v>5.4820000000000002</c:v>
                </c:pt>
                <c:pt idx="1681">
                  <c:v>5.4379999999999997</c:v>
                </c:pt>
                <c:pt idx="1682">
                  <c:v>5.4960000000000004</c:v>
                </c:pt>
                <c:pt idx="1683">
                  <c:v>5.4619999999999997</c:v>
                </c:pt>
                <c:pt idx="1684">
                  <c:v>5.4530000000000003</c:v>
                </c:pt>
                <c:pt idx="1685">
                  <c:v>5.43</c:v>
                </c:pt>
                <c:pt idx="1686">
                  <c:v>5.5069999999999997</c:v>
                </c:pt>
                <c:pt idx="1687">
                  <c:v>5.5590000000000002</c:v>
                </c:pt>
                <c:pt idx="1688">
                  <c:v>5.548</c:v>
                </c:pt>
                <c:pt idx="1689">
                  <c:v>5.4969999999999999</c:v>
                </c:pt>
                <c:pt idx="1690">
                  <c:v>5.4870000000000001</c:v>
                </c:pt>
                <c:pt idx="1691">
                  <c:v>5.5659999999999998</c:v>
                </c:pt>
                <c:pt idx="1692">
                  <c:v>5.5609999999999999</c:v>
                </c:pt>
                <c:pt idx="1693">
                  <c:v>5.5090000000000003</c:v>
                </c:pt>
                <c:pt idx="1694">
                  <c:v>5.5060000000000002</c:v>
                </c:pt>
                <c:pt idx="1695">
                  <c:v>5.5110000000000001</c:v>
                </c:pt>
                <c:pt idx="1696">
                  <c:v>5.5170000000000003</c:v>
                </c:pt>
                <c:pt idx="1697">
                  <c:v>5.5010000000000003</c:v>
                </c:pt>
                <c:pt idx="1698">
                  <c:v>5.5549999999999997</c:v>
                </c:pt>
                <c:pt idx="1699">
                  <c:v>5.5339999999999998</c:v>
                </c:pt>
                <c:pt idx="1700">
                  <c:v>5.51</c:v>
                </c:pt>
                <c:pt idx="1701">
                  <c:v>5.5460000000000003</c:v>
                </c:pt>
                <c:pt idx="1702">
                  <c:v>5.4720000000000004</c:v>
                </c:pt>
                <c:pt idx="1703">
                  <c:v>5.4630000000000001</c:v>
                </c:pt>
                <c:pt idx="1704">
                  <c:v>5.3940000000000001</c:v>
                </c:pt>
                <c:pt idx="1705">
                  <c:v>5.343</c:v>
                </c:pt>
                <c:pt idx="1706">
                  <c:v>5.3010000000000002</c:v>
                </c:pt>
                <c:pt idx="1707">
                  <c:v>5.3360000000000003</c:v>
                </c:pt>
                <c:pt idx="1708">
                  <c:v>5.3090000000000002</c:v>
                </c:pt>
                <c:pt idx="1709">
                  <c:v>5.266</c:v>
                </c:pt>
                <c:pt idx="1710">
                  <c:v>5.2210000000000001</c:v>
                </c:pt>
                <c:pt idx="1711">
                  <c:v>5.2290000000000001</c:v>
                </c:pt>
                <c:pt idx="1712">
                  <c:v>5.2190000000000003</c:v>
                </c:pt>
                <c:pt idx="1713">
                  <c:v>5.181</c:v>
                </c:pt>
                <c:pt idx="1714">
                  <c:v>5.1740000000000004</c:v>
                </c:pt>
                <c:pt idx="1715">
                  <c:v>5.1639999999999997</c:v>
                </c:pt>
                <c:pt idx="1716">
                  <c:v>5.181</c:v>
                </c:pt>
                <c:pt idx="1717">
                  <c:v>5.1779999999999999</c:v>
                </c:pt>
                <c:pt idx="1718">
                  <c:v>5.1760000000000002</c:v>
                </c:pt>
              </c:numCache>
            </c:numRef>
          </c:val>
          <c:smooth val="0"/>
          <c:extLst>
            <c:ext xmlns:c16="http://schemas.microsoft.com/office/drawing/2014/chart" uri="{C3380CC4-5D6E-409C-BE32-E72D297353CC}">
              <c16:uniqueId val="{00000002-71DA-499A-AC22-A3F9B15641B0}"/>
            </c:ext>
          </c:extLst>
        </c:ser>
        <c:ser>
          <c:idx val="3"/>
          <c:order val="1"/>
          <c:tx>
            <c:strRef>
              <c:f>'Rates and Inflation'!$BC$9</c:f>
              <c:strCache>
                <c:ptCount val="1"/>
                <c:pt idx="0">
                  <c:v>Forecast 30y Gilt</c:v>
                </c:pt>
              </c:strCache>
            </c:strRef>
          </c:tx>
          <c:spPr>
            <a:ln w="28575" cap="rnd">
              <a:solidFill>
                <a:schemeClr val="accent4"/>
              </a:solidFill>
              <a:round/>
            </a:ln>
            <a:effectLst/>
          </c:spPr>
          <c:marker>
            <c:symbol val="none"/>
          </c:marker>
          <c:cat>
            <c:numRef>
              <c:f>'Rates and Inflation'!$AY$10:$AY$1919</c:f>
              <c:numCache>
                <c:formatCode>m/d/yyyy</c:formatCode>
                <c:ptCount val="1910"/>
                <c:pt idx="0">
                  <c:v>43538</c:v>
                </c:pt>
                <c:pt idx="1">
                  <c:v>43539</c:v>
                </c:pt>
                <c:pt idx="2">
                  <c:v>43542</c:v>
                </c:pt>
                <c:pt idx="3">
                  <c:v>43543</c:v>
                </c:pt>
                <c:pt idx="4">
                  <c:v>43544</c:v>
                </c:pt>
                <c:pt idx="5">
                  <c:v>43545</c:v>
                </c:pt>
                <c:pt idx="6">
                  <c:v>43546</c:v>
                </c:pt>
                <c:pt idx="7">
                  <c:v>43549</c:v>
                </c:pt>
                <c:pt idx="8">
                  <c:v>43550</c:v>
                </c:pt>
                <c:pt idx="9">
                  <c:v>43551</c:v>
                </c:pt>
                <c:pt idx="10">
                  <c:v>43552</c:v>
                </c:pt>
                <c:pt idx="11">
                  <c:v>43553</c:v>
                </c:pt>
                <c:pt idx="12">
                  <c:v>43556</c:v>
                </c:pt>
                <c:pt idx="13">
                  <c:v>43557</c:v>
                </c:pt>
                <c:pt idx="14">
                  <c:v>43558</c:v>
                </c:pt>
                <c:pt idx="15">
                  <c:v>43559</c:v>
                </c:pt>
                <c:pt idx="16">
                  <c:v>43560</c:v>
                </c:pt>
                <c:pt idx="17">
                  <c:v>43563</c:v>
                </c:pt>
                <c:pt idx="18">
                  <c:v>43564</c:v>
                </c:pt>
                <c:pt idx="19">
                  <c:v>43565</c:v>
                </c:pt>
                <c:pt idx="20">
                  <c:v>43566</c:v>
                </c:pt>
                <c:pt idx="21">
                  <c:v>43567</c:v>
                </c:pt>
                <c:pt idx="22">
                  <c:v>43570</c:v>
                </c:pt>
                <c:pt idx="23">
                  <c:v>43571</c:v>
                </c:pt>
                <c:pt idx="24">
                  <c:v>43572</c:v>
                </c:pt>
                <c:pt idx="25">
                  <c:v>43573</c:v>
                </c:pt>
                <c:pt idx="26">
                  <c:v>43574</c:v>
                </c:pt>
                <c:pt idx="27">
                  <c:v>43577</c:v>
                </c:pt>
                <c:pt idx="28">
                  <c:v>43578</c:v>
                </c:pt>
                <c:pt idx="29">
                  <c:v>43579</c:v>
                </c:pt>
                <c:pt idx="30">
                  <c:v>43580</c:v>
                </c:pt>
                <c:pt idx="31">
                  <c:v>43581</c:v>
                </c:pt>
                <c:pt idx="32">
                  <c:v>43584</c:v>
                </c:pt>
                <c:pt idx="33">
                  <c:v>43585</c:v>
                </c:pt>
                <c:pt idx="34">
                  <c:v>43586</c:v>
                </c:pt>
                <c:pt idx="35">
                  <c:v>43587</c:v>
                </c:pt>
                <c:pt idx="36">
                  <c:v>43588</c:v>
                </c:pt>
                <c:pt idx="37">
                  <c:v>43591</c:v>
                </c:pt>
                <c:pt idx="38">
                  <c:v>43592</c:v>
                </c:pt>
                <c:pt idx="39">
                  <c:v>43593</c:v>
                </c:pt>
                <c:pt idx="40">
                  <c:v>43594</c:v>
                </c:pt>
                <c:pt idx="41">
                  <c:v>43595</c:v>
                </c:pt>
                <c:pt idx="42">
                  <c:v>43598</c:v>
                </c:pt>
                <c:pt idx="43">
                  <c:v>43599</c:v>
                </c:pt>
                <c:pt idx="44">
                  <c:v>43600</c:v>
                </c:pt>
                <c:pt idx="45">
                  <c:v>43601</c:v>
                </c:pt>
                <c:pt idx="46">
                  <c:v>43602</c:v>
                </c:pt>
                <c:pt idx="47">
                  <c:v>43605</c:v>
                </c:pt>
                <c:pt idx="48">
                  <c:v>43606</c:v>
                </c:pt>
                <c:pt idx="49">
                  <c:v>43607</c:v>
                </c:pt>
                <c:pt idx="50">
                  <c:v>43608</c:v>
                </c:pt>
                <c:pt idx="51">
                  <c:v>43609</c:v>
                </c:pt>
                <c:pt idx="52">
                  <c:v>43612</c:v>
                </c:pt>
                <c:pt idx="53">
                  <c:v>43613</c:v>
                </c:pt>
                <c:pt idx="54">
                  <c:v>43614</c:v>
                </c:pt>
                <c:pt idx="55">
                  <c:v>43615</c:v>
                </c:pt>
                <c:pt idx="56">
                  <c:v>43616</c:v>
                </c:pt>
                <c:pt idx="57">
                  <c:v>43619</c:v>
                </c:pt>
                <c:pt idx="58">
                  <c:v>43620</c:v>
                </c:pt>
                <c:pt idx="59">
                  <c:v>43621</c:v>
                </c:pt>
                <c:pt idx="60">
                  <c:v>43622</c:v>
                </c:pt>
                <c:pt idx="61">
                  <c:v>43623</c:v>
                </c:pt>
                <c:pt idx="62">
                  <c:v>43626</c:v>
                </c:pt>
                <c:pt idx="63">
                  <c:v>43627</c:v>
                </c:pt>
                <c:pt idx="64">
                  <c:v>43628</c:v>
                </c:pt>
                <c:pt idx="65">
                  <c:v>43629</c:v>
                </c:pt>
                <c:pt idx="66">
                  <c:v>43630</c:v>
                </c:pt>
                <c:pt idx="67">
                  <c:v>43633</c:v>
                </c:pt>
                <c:pt idx="68">
                  <c:v>43634</c:v>
                </c:pt>
                <c:pt idx="69">
                  <c:v>43635</c:v>
                </c:pt>
                <c:pt idx="70">
                  <c:v>43636</c:v>
                </c:pt>
                <c:pt idx="71">
                  <c:v>43637</c:v>
                </c:pt>
                <c:pt idx="72">
                  <c:v>43640</c:v>
                </c:pt>
                <c:pt idx="73">
                  <c:v>43641</c:v>
                </c:pt>
                <c:pt idx="74">
                  <c:v>43642</c:v>
                </c:pt>
                <c:pt idx="75">
                  <c:v>43643</c:v>
                </c:pt>
                <c:pt idx="76">
                  <c:v>43644</c:v>
                </c:pt>
                <c:pt idx="77">
                  <c:v>43647</c:v>
                </c:pt>
                <c:pt idx="78">
                  <c:v>43648</c:v>
                </c:pt>
                <c:pt idx="79">
                  <c:v>43649</c:v>
                </c:pt>
                <c:pt idx="80">
                  <c:v>43650</c:v>
                </c:pt>
                <c:pt idx="81">
                  <c:v>43651</c:v>
                </c:pt>
                <c:pt idx="82">
                  <c:v>43654</c:v>
                </c:pt>
                <c:pt idx="83">
                  <c:v>43655</c:v>
                </c:pt>
                <c:pt idx="84">
                  <c:v>43656</c:v>
                </c:pt>
                <c:pt idx="85">
                  <c:v>43657</c:v>
                </c:pt>
                <c:pt idx="86">
                  <c:v>43658</c:v>
                </c:pt>
                <c:pt idx="87">
                  <c:v>43661</c:v>
                </c:pt>
                <c:pt idx="88">
                  <c:v>43662</c:v>
                </c:pt>
                <c:pt idx="89">
                  <c:v>43663</c:v>
                </c:pt>
                <c:pt idx="90">
                  <c:v>43664</c:v>
                </c:pt>
                <c:pt idx="91">
                  <c:v>43665</c:v>
                </c:pt>
                <c:pt idx="92">
                  <c:v>43668</c:v>
                </c:pt>
                <c:pt idx="93">
                  <c:v>43669</c:v>
                </c:pt>
                <c:pt idx="94">
                  <c:v>43670</c:v>
                </c:pt>
                <c:pt idx="95">
                  <c:v>43671</c:v>
                </c:pt>
                <c:pt idx="96">
                  <c:v>43672</c:v>
                </c:pt>
                <c:pt idx="97">
                  <c:v>43675</c:v>
                </c:pt>
                <c:pt idx="98">
                  <c:v>43676</c:v>
                </c:pt>
                <c:pt idx="99">
                  <c:v>43677</c:v>
                </c:pt>
                <c:pt idx="100">
                  <c:v>43678</c:v>
                </c:pt>
                <c:pt idx="101">
                  <c:v>43679</c:v>
                </c:pt>
                <c:pt idx="102">
                  <c:v>43682</c:v>
                </c:pt>
                <c:pt idx="103">
                  <c:v>43683</c:v>
                </c:pt>
                <c:pt idx="104">
                  <c:v>43684</c:v>
                </c:pt>
                <c:pt idx="105">
                  <c:v>43685</c:v>
                </c:pt>
                <c:pt idx="106">
                  <c:v>43686</c:v>
                </c:pt>
                <c:pt idx="107">
                  <c:v>43689</c:v>
                </c:pt>
                <c:pt idx="108">
                  <c:v>43690</c:v>
                </c:pt>
                <c:pt idx="109">
                  <c:v>43691</c:v>
                </c:pt>
                <c:pt idx="110">
                  <c:v>43692</c:v>
                </c:pt>
                <c:pt idx="111">
                  <c:v>43693</c:v>
                </c:pt>
                <c:pt idx="112">
                  <c:v>43696</c:v>
                </c:pt>
                <c:pt idx="113">
                  <c:v>43697</c:v>
                </c:pt>
                <c:pt idx="114">
                  <c:v>43698</c:v>
                </c:pt>
                <c:pt idx="115">
                  <c:v>43699</c:v>
                </c:pt>
                <c:pt idx="116">
                  <c:v>43700</c:v>
                </c:pt>
                <c:pt idx="117">
                  <c:v>43703</c:v>
                </c:pt>
                <c:pt idx="118">
                  <c:v>43704</c:v>
                </c:pt>
                <c:pt idx="119">
                  <c:v>43705</c:v>
                </c:pt>
                <c:pt idx="120">
                  <c:v>43706</c:v>
                </c:pt>
                <c:pt idx="121">
                  <c:v>43707</c:v>
                </c:pt>
                <c:pt idx="122">
                  <c:v>43710</c:v>
                </c:pt>
                <c:pt idx="123">
                  <c:v>43711</c:v>
                </c:pt>
                <c:pt idx="124">
                  <c:v>43712</c:v>
                </c:pt>
                <c:pt idx="125">
                  <c:v>43713</c:v>
                </c:pt>
                <c:pt idx="126">
                  <c:v>43714</c:v>
                </c:pt>
                <c:pt idx="127">
                  <c:v>43717</c:v>
                </c:pt>
                <c:pt idx="128">
                  <c:v>43718</c:v>
                </c:pt>
                <c:pt idx="129">
                  <c:v>43719</c:v>
                </c:pt>
                <c:pt idx="130">
                  <c:v>43720</c:v>
                </c:pt>
                <c:pt idx="131">
                  <c:v>43721</c:v>
                </c:pt>
                <c:pt idx="132">
                  <c:v>43724</c:v>
                </c:pt>
                <c:pt idx="133">
                  <c:v>43725</c:v>
                </c:pt>
                <c:pt idx="134">
                  <c:v>43726</c:v>
                </c:pt>
                <c:pt idx="135">
                  <c:v>43727</c:v>
                </c:pt>
                <c:pt idx="136">
                  <c:v>43728</c:v>
                </c:pt>
                <c:pt idx="137">
                  <c:v>43731</c:v>
                </c:pt>
                <c:pt idx="138">
                  <c:v>43732</c:v>
                </c:pt>
                <c:pt idx="139">
                  <c:v>43733</c:v>
                </c:pt>
                <c:pt idx="140">
                  <c:v>43734</c:v>
                </c:pt>
                <c:pt idx="141">
                  <c:v>43735</c:v>
                </c:pt>
                <c:pt idx="142">
                  <c:v>43738</c:v>
                </c:pt>
                <c:pt idx="143">
                  <c:v>43739</c:v>
                </c:pt>
                <c:pt idx="144">
                  <c:v>43740</c:v>
                </c:pt>
                <c:pt idx="145">
                  <c:v>43741</c:v>
                </c:pt>
                <c:pt idx="146">
                  <c:v>43742</c:v>
                </c:pt>
                <c:pt idx="147">
                  <c:v>43745</c:v>
                </c:pt>
                <c:pt idx="148">
                  <c:v>43746</c:v>
                </c:pt>
                <c:pt idx="149">
                  <c:v>43747</c:v>
                </c:pt>
                <c:pt idx="150">
                  <c:v>43748</c:v>
                </c:pt>
                <c:pt idx="151">
                  <c:v>43749</c:v>
                </c:pt>
                <c:pt idx="152">
                  <c:v>43752</c:v>
                </c:pt>
                <c:pt idx="153">
                  <c:v>43753</c:v>
                </c:pt>
                <c:pt idx="154">
                  <c:v>43754</c:v>
                </c:pt>
                <c:pt idx="155">
                  <c:v>43755</c:v>
                </c:pt>
                <c:pt idx="156">
                  <c:v>43756</c:v>
                </c:pt>
                <c:pt idx="157">
                  <c:v>43759</c:v>
                </c:pt>
                <c:pt idx="158">
                  <c:v>43760</c:v>
                </c:pt>
                <c:pt idx="159">
                  <c:v>43761</c:v>
                </c:pt>
                <c:pt idx="160">
                  <c:v>43762</c:v>
                </c:pt>
                <c:pt idx="161">
                  <c:v>43763</c:v>
                </c:pt>
                <c:pt idx="162">
                  <c:v>43766</c:v>
                </c:pt>
                <c:pt idx="163">
                  <c:v>43767</c:v>
                </c:pt>
                <c:pt idx="164">
                  <c:v>43768</c:v>
                </c:pt>
                <c:pt idx="165">
                  <c:v>43769</c:v>
                </c:pt>
                <c:pt idx="166">
                  <c:v>43770</c:v>
                </c:pt>
                <c:pt idx="167">
                  <c:v>43773</c:v>
                </c:pt>
                <c:pt idx="168">
                  <c:v>43774</c:v>
                </c:pt>
                <c:pt idx="169">
                  <c:v>43775</c:v>
                </c:pt>
                <c:pt idx="170">
                  <c:v>43776</c:v>
                </c:pt>
                <c:pt idx="171">
                  <c:v>43777</c:v>
                </c:pt>
                <c:pt idx="172">
                  <c:v>43780</c:v>
                </c:pt>
                <c:pt idx="173">
                  <c:v>43781</c:v>
                </c:pt>
                <c:pt idx="174">
                  <c:v>43782</c:v>
                </c:pt>
                <c:pt idx="175">
                  <c:v>43783</c:v>
                </c:pt>
                <c:pt idx="176">
                  <c:v>43784</c:v>
                </c:pt>
                <c:pt idx="177">
                  <c:v>43787</c:v>
                </c:pt>
                <c:pt idx="178">
                  <c:v>43788</c:v>
                </c:pt>
                <c:pt idx="179">
                  <c:v>43789</c:v>
                </c:pt>
                <c:pt idx="180">
                  <c:v>43790</c:v>
                </c:pt>
                <c:pt idx="181">
                  <c:v>43791</c:v>
                </c:pt>
                <c:pt idx="182">
                  <c:v>43794</c:v>
                </c:pt>
                <c:pt idx="183">
                  <c:v>43795</c:v>
                </c:pt>
                <c:pt idx="184">
                  <c:v>43796</c:v>
                </c:pt>
                <c:pt idx="185">
                  <c:v>43797</c:v>
                </c:pt>
                <c:pt idx="186">
                  <c:v>43798</c:v>
                </c:pt>
                <c:pt idx="187">
                  <c:v>43801</c:v>
                </c:pt>
                <c:pt idx="188">
                  <c:v>43802</c:v>
                </c:pt>
                <c:pt idx="189">
                  <c:v>43803</c:v>
                </c:pt>
                <c:pt idx="190">
                  <c:v>43804</c:v>
                </c:pt>
                <c:pt idx="191">
                  <c:v>43805</c:v>
                </c:pt>
                <c:pt idx="192">
                  <c:v>43808</c:v>
                </c:pt>
                <c:pt idx="193">
                  <c:v>43809</c:v>
                </c:pt>
                <c:pt idx="194">
                  <c:v>43810</c:v>
                </c:pt>
                <c:pt idx="195">
                  <c:v>43811</c:v>
                </c:pt>
                <c:pt idx="196">
                  <c:v>43812</c:v>
                </c:pt>
                <c:pt idx="197">
                  <c:v>43815</c:v>
                </c:pt>
                <c:pt idx="198">
                  <c:v>43816</c:v>
                </c:pt>
                <c:pt idx="199">
                  <c:v>43817</c:v>
                </c:pt>
                <c:pt idx="200">
                  <c:v>43818</c:v>
                </c:pt>
                <c:pt idx="201">
                  <c:v>43819</c:v>
                </c:pt>
                <c:pt idx="202">
                  <c:v>43822</c:v>
                </c:pt>
                <c:pt idx="203">
                  <c:v>43823</c:v>
                </c:pt>
                <c:pt idx="204">
                  <c:v>43824</c:v>
                </c:pt>
                <c:pt idx="205">
                  <c:v>43825</c:v>
                </c:pt>
                <c:pt idx="206">
                  <c:v>43826</c:v>
                </c:pt>
                <c:pt idx="207">
                  <c:v>43829</c:v>
                </c:pt>
                <c:pt idx="208">
                  <c:v>43830</c:v>
                </c:pt>
                <c:pt idx="209">
                  <c:v>43831</c:v>
                </c:pt>
                <c:pt idx="210">
                  <c:v>43832</c:v>
                </c:pt>
                <c:pt idx="211">
                  <c:v>43833</c:v>
                </c:pt>
                <c:pt idx="212">
                  <c:v>43836</c:v>
                </c:pt>
                <c:pt idx="213">
                  <c:v>43837</c:v>
                </c:pt>
                <c:pt idx="214">
                  <c:v>43838</c:v>
                </c:pt>
                <c:pt idx="215">
                  <c:v>43839</c:v>
                </c:pt>
                <c:pt idx="216">
                  <c:v>43840</c:v>
                </c:pt>
                <c:pt idx="217">
                  <c:v>43843</c:v>
                </c:pt>
                <c:pt idx="218">
                  <c:v>43844</c:v>
                </c:pt>
                <c:pt idx="219">
                  <c:v>43845</c:v>
                </c:pt>
                <c:pt idx="220">
                  <c:v>43846</c:v>
                </c:pt>
                <c:pt idx="221">
                  <c:v>43847</c:v>
                </c:pt>
                <c:pt idx="222">
                  <c:v>43850</c:v>
                </c:pt>
                <c:pt idx="223">
                  <c:v>43851</c:v>
                </c:pt>
                <c:pt idx="224">
                  <c:v>43852</c:v>
                </c:pt>
                <c:pt idx="225">
                  <c:v>43853</c:v>
                </c:pt>
                <c:pt idx="226">
                  <c:v>43854</c:v>
                </c:pt>
                <c:pt idx="227">
                  <c:v>43857</c:v>
                </c:pt>
                <c:pt idx="228">
                  <c:v>43858</c:v>
                </c:pt>
                <c:pt idx="229">
                  <c:v>43859</c:v>
                </c:pt>
                <c:pt idx="230">
                  <c:v>43860</c:v>
                </c:pt>
                <c:pt idx="231">
                  <c:v>43861</c:v>
                </c:pt>
                <c:pt idx="232">
                  <c:v>43864</c:v>
                </c:pt>
                <c:pt idx="233">
                  <c:v>43865</c:v>
                </c:pt>
                <c:pt idx="234">
                  <c:v>43866</c:v>
                </c:pt>
                <c:pt idx="235">
                  <c:v>43867</c:v>
                </c:pt>
                <c:pt idx="236">
                  <c:v>43868</c:v>
                </c:pt>
                <c:pt idx="237">
                  <c:v>43871</c:v>
                </c:pt>
                <c:pt idx="238">
                  <c:v>43872</c:v>
                </c:pt>
                <c:pt idx="239">
                  <c:v>43873</c:v>
                </c:pt>
                <c:pt idx="240">
                  <c:v>43874</c:v>
                </c:pt>
                <c:pt idx="241">
                  <c:v>43875</c:v>
                </c:pt>
                <c:pt idx="242">
                  <c:v>43878</c:v>
                </c:pt>
                <c:pt idx="243">
                  <c:v>43879</c:v>
                </c:pt>
                <c:pt idx="244">
                  <c:v>43880</c:v>
                </c:pt>
                <c:pt idx="245">
                  <c:v>43881</c:v>
                </c:pt>
                <c:pt idx="246">
                  <c:v>43882</c:v>
                </c:pt>
                <c:pt idx="247">
                  <c:v>43885</c:v>
                </c:pt>
                <c:pt idx="248">
                  <c:v>43886</c:v>
                </c:pt>
                <c:pt idx="249">
                  <c:v>43887</c:v>
                </c:pt>
                <c:pt idx="250">
                  <c:v>43888</c:v>
                </c:pt>
                <c:pt idx="251">
                  <c:v>43889</c:v>
                </c:pt>
                <c:pt idx="252">
                  <c:v>43892</c:v>
                </c:pt>
                <c:pt idx="253">
                  <c:v>43893</c:v>
                </c:pt>
                <c:pt idx="254">
                  <c:v>43894</c:v>
                </c:pt>
                <c:pt idx="255">
                  <c:v>43895</c:v>
                </c:pt>
                <c:pt idx="256">
                  <c:v>43896</c:v>
                </c:pt>
                <c:pt idx="257">
                  <c:v>43899</c:v>
                </c:pt>
                <c:pt idx="258">
                  <c:v>43900</c:v>
                </c:pt>
                <c:pt idx="259">
                  <c:v>43901</c:v>
                </c:pt>
                <c:pt idx="260">
                  <c:v>43902</c:v>
                </c:pt>
                <c:pt idx="261">
                  <c:v>43903</c:v>
                </c:pt>
                <c:pt idx="262">
                  <c:v>43906</c:v>
                </c:pt>
                <c:pt idx="263">
                  <c:v>43907</c:v>
                </c:pt>
                <c:pt idx="264">
                  <c:v>43908</c:v>
                </c:pt>
                <c:pt idx="265">
                  <c:v>43909</c:v>
                </c:pt>
                <c:pt idx="266">
                  <c:v>43910</c:v>
                </c:pt>
                <c:pt idx="267">
                  <c:v>43913</c:v>
                </c:pt>
                <c:pt idx="268">
                  <c:v>43914</c:v>
                </c:pt>
                <c:pt idx="269">
                  <c:v>43915</c:v>
                </c:pt>
                <c:pt idx="270">
                  <c:v>43916</c:v>
                </c:pt>
                <c:pt idx="271">
                  <c:v>43917</c:v>
                </c:pt>
                <c:pt idx="272">
                  <c:v>43920</c:v>
                </c:pt>
                <c:pt idx="273">
                  <c:v>43921</c:v>
                </c:pt>
                <c:pt idx="274">
                  <c:v>43922</c:v>
                </c:pt>
                <c:pt idx="275">
                  <c:v>43923</c:v>
                </c:pt>
                <c:pt idx="276">
                  <c:v>43924</c:v>
                </c:pt>
                <c:pt idx="277">
                  <c:v>43927</c:v>
                </c:pt>
                <c:pt idx="278">
                  <c:v>43928</c:v>
                </c:pt>
                <c:pt idx="279">
                  <c:v>43929</c:v>
                </c:pt>
                <c:pt idx="280">
                  <c:v>43930</c:v>
                </c:pt>
                <c:pt idx="281">
                  <c:v>43931</c:v>
                </c:pt>
                <c:pt idx="282">
                  <c:v>43934</c:v>
                </c:pt>
                <c:pt idx="283">
                  <c:v>43935</c:v>
                </c:pt>
                <c:pt idx="284">
                  <c:v>43936</c:v>
                </c:pt>
                <c:pt idx="285">
                  <c:v>43937</c:v>
                </c:pt>
                <c:pt idx="286">
                  <c:v>43938</c:v>
                </c:pt>
                <c:pt idx="287">
                  <c:v>43941</c:v>
                </c:pt>
                <c:pt idx="288">
                  <c:v>43942</c:v>
                </c:pt>
                <c:pt idx="289">
                  <c:v>43943</c:v>
                </c:pt>
                <c:pt idx="290">
                  <c:v>43944</c:v>
                </c:pt>
                <c:pt idx="291">
                  <c:v>43945</c:v>
                </c:pt>
                <c:pt idx="292">
                  <c:v>43948</c:v>
                </c:pt>
                <c:pt idx="293">
                  <c:v>43949</c:v>
                </c:pt>
                <c:pt idx="294">
                  <c:v>43950</c:v>
                </c:pt>
                <c:pt idx="295">
                  <c:v>43951</c:v>
                </c:pt>
                <c:pt idx="296">
                  <c:v>43952</c:v>
                </c:pt>
                <c:pt idx="297">
                  <c:v>43955</c:v>
                </c:pt>
                <c:pt idx="298">
                  <c:v>43956</c:v>
                </c:pt>
                <c:pt idx="299">
                  <c:v>43957</c:v>
                </c:pt>
                <c:pt idx="300">
                  <c:v>43958</c:v>
                </c:pt>
                <c:pt idx="301">
                  <c:v>43959</c:v>
                </c:pt>
                <c:pt idx="302">
                  <c:v>43962</c:v>
                </c:pt>
                <c:pt idx="303">
                  <c:v>43963</c:v>
                </c:pt>
                <c:pt idx="304">
                  <c:v>43964</c:v>
                </c:pt>
                <c:pt idx="305">
                  <c:v>43965</c:v>
                </c:pt>
                <c:pt idx="306">
                  <c:v>43966</c:v>
                </c:pt>
                <c:pt idx="307">
                  <c:v>43969</c:v>
                </c:pt>
                <c:pt idx="308">
                  <c:v>43970</c:v>
                </c:pt>
                <c:pt idx="309">
                  <c:v>43971</c:v>
                </c:pt>
                <c:pt idx="310">
                  <c:v>43972</c:v>
                </c:pt>
                <c:pt idx="311">
                  <c:v>43973</c:v>
                </c:pt>
                <c:pt idx="312">
                  <c:v>43976</c:v>
                </c:pt>
                <c:pt idx="313">
                  <c:v>43977</c:v>
                </c:pt>
                <c:pt idx="314">
                  <c:v>43978</c:v>
                </c:pt>
                <c:pt idx="315">
                  <c:v>43979</c:v>
                </c:pt>
                <c:pt idx="316">
                  <c:v>43980</c:v>
                </c:pt>
                <c:pt idx="317">
                  <c:v>43983</c:v>
                </c:pt>
                <c:pt idx="318">
                  <c:v>43984</c:v>
                </c:pt>
                <c:pt idx="319">
                  <c:v>43985</c:v>
                </c:pt>
                <c:pt idx="320">
                  <c:v>43986</c:v>
                </c:pt>
                <c:pt idx="321">
                  <c:v>43987</c:v>
                </c:pt>
                <c:pt idx="322">
                  <c:v>43990</c:v>
                </c:pt>
                <c:pt idx="323">
                  <c:v>43991</c:v>
                </c:pt>
                <c:pt idx="324">
                  <c:v>43992</c:v>
                </c:pt>
                <c:pt idx="325">
                  <c:v>43993</c:v>
                </c:pt>
                <c:pt idx="326">
                  <c:v>43994</c:v>
                </c:pt>
                <c:pt idx="327">
                  <c:v>43997</c:v>
                </c:pt>
                <c:pt idx="328">
                  <c:v>43998</c:v>
                </c:pt>
                <c:pt idx="329">
                  <c:v>43999</c:v>
                </c:pt>
                <c:pt idx="330">
                  <c:v>44000</c:v>
                </c:pt>
                <c:pt idx="331">
                  <c:v>44001</c:v>
                </c:pt>
                <c:pt idx="332">
                  <c:v>44004</c:v>
                </c:pt>
                <c:pt idx="333">
                  <c:v>44005</c:v>
                </c:pt>
                <c:pt idx="334">
                  <c:v>44006</c:v>
                </c:pt>
                <c:pt idx="335">
                  <c:v>44007</c:v>
                </c:pt>
                <c:pt idx="336">
                  <c:v>44008</c:v>
                </c:pt>
                <c:pt idx="337">
                  <c:v>44011</c:v>
                </c:pt>
                <c:pt idx="338">
                  <c:v>44012</c:v>
                </c:pt>
                <c:pt idx="339">
                  <c:v>44013</c:v>
                </c:pt>
                <c:pt idx="340">
                  <c:v>44014</c:v>
                </c:pt>
                <c:pt idx="341">
                  <c:v>44015</c:v>
                </c:pt>
                <c:pt idx="342">
                  <c:v>44018</c:v>
                </c:pt>
                <c:pt idx="343">
                  <c:v>44019</c:v>
                </c:pt>
                <c:pt idx="344">
                  <c:v>44020</c:v>
                </c:pt>
                <c:pt idx="345">
                  <c:v>44021</c:v>
                </c:pt>
                <c:pt idx="346">
                  <c:v>44022</c:v>
                </c:pt>
                <c:pt idx="347">
                  <c:v>44025</c:v>
                </c:pt>
                <c:pt idx="348">
                  <c:v>44026</c:v>
                </c:pt>
                <c:pt idx="349">
                  <c:v>44027</c:v>
                </c:pt>
                <c:pt idx="350">
                  <c:v>44028</c:v>
                </c:pt>
                <c:pt idx="351">
                  <c:v>44029</c:v>
                </c:pt>
                <c:pt idx="352">
                  <c:v>44032</c:v>
                </c:pt>
                <c:pt idx="353">
                  <c:v>44033</c:v>
                </c:pt>
                <c:pt idx="354">
                  <c:v>44034</c:v>
                </c:pt>
                <c:pt idx="355">
                  <c:v>44035</c:v>
                </c:pt>
                <c:pt idx="356">
                  <c:v>44036</c:v>
                </c:pt>
                <c:pt idx="357">
                  <c:v>44039</c:v>
                </c:pt>
                <c:pt idx="358">
                  <c:v>44040</c:v>
                </c:pt>
                <c:pt idx="359">
                  <c:v>44041</c:v>
                </c:pt>
                <c:pt idx="360">
                  <c:v>44042</c:v>
                </c:pt>
                <c:pt idx="361">
                  <c:v>44043</c:v>
                </c:pt>
                <c:pt idx="362">
                  <c:v>44046</c:v>
                </c:pt>
                <c:pt idx="363">
                  <c:v>44047</c:v>
                </c:pt>
                <c:pt idx="364">
                  <c:v>44048</c:v>
                </c:pt>
                <c:pt idx="365">
                  <c:v>44049</c:v>
                </c:pt>
                <c:pt idx="366">
                  <c:v>44050</c:v>
                </c:pt>
                <c:pt idx="367">
                  <c:v>44053</c:v>
                </c:pt>
                <c:pt idx="368">
                  <c:v>44054</c:v>
                </c:pt>
                <c:pt idx="369">
                  <c:v>44055</c:v>
                </c:pt>
                <c:pt idx="370">
                  <c:v>44056</c:v>
                </c:pt>
                <c:pt idx="371">
                  <c:v>44057</c:v>
                </c:pt>
                <c:pt idx="372">
                  <c:v>44060</c:v>
                </c:pt>
                <c:pt idx="373">
                  <c:v>44061</c:v>
                </c:pt>
                <c:pt idx="374">
                  <c:v>44062</c:v>
                </c:pt>
                <c:pt idx="375">
                  <c:v>44063</c:v>
                </c:pt>
                <c:pt idx="376">
                  <c:v>44064</c:v>
                </c:pt>
                <c:pt idx="377">
                  <c:v>44067</c:v>
                </c:pt>
                <c:pt idx="378">
                  <c:v>44068</c:v>
                </c:pt>
                <c:pt idx="379">
                  <c:v>44069</c:v>
                </c:pt>
                <c:pt idx="380">
                  <c:v>44070</c:v>
                </c:pt>
                <c:pt idx="381">
                  <c:v>44071</c:v>
                </c:pt>
                <c:pt idx="382">
                  <c:v>44074</c:v>
                </c:pt>
                <c:pt idx="383">
                  <c:v>44075</c:v>
                </c:pt>
                <c:pt idx="384">
                  <c:v>44076</c:v>
                </c:pt>
                <c:pt idx="385">
                  <c:v>44077</c:v>
                </c:pt>
                <c:pt idx="386">
                  <c:v>44078</c:v>
                </c:pt>
                <c:pt idx="387">
                  <c:v>44081</c:v>
                </c:pt>
                <c:pt idx="388">
                  <c:v>44082</c:v>
                </c:pt>
                <c:pt idx="389">
                  <c:v>44083</c:v>
                </c:pt>
                <c:pt idx="390">
                  <c:v>44084</c:v>
                </c:pt>
                <c:pt idx="391">
                  <c:v>44085</c:v>
                </c:pt>
                <c:pt idx="392">
                  <c:v>44088</c:v>
                </c:pt>
                <c:pt idx="393">
                  <c:v>44089</c:v>
                </c:pt>
                <c:pt idx="394">
                  <c:v>44090</c:v>
                </c:pt>
                <c:pt idx="395">
                  <c:v>44091</c:v>
                </c:pt>
                <c:pt idx="396">
                  <c:v>44092</c:v>
                </c:pt>
                <c:pt idx="397">
                  <c:v>44095</c:v>
                </c:pt>
                <c:pt idx="398">
                  <c:v>44096</c:v>
                </c:pt>
                <c:pt idx="399">
                  <c:v>44097</c:v>
                </c:pt>
                <c:pt idx="400">
                  <c:v>44098</c:v>
                </c:pt>
                <c:pt idx="401">
                  <c:v>44099</c:v>
                </c:pt>
                <c:pt idx="402">
                  <c:v>44102</c:v>
                </c:pt>
                <c:pt idx="403">
                  <c:v>44103</c:v>
                </c:pt>
                <c:pt idx="404">
                  <c:v>44104</c:v>
                </c:pt>
                <c:pt idx="405">
                  <c:v>44105</c:v>
                </c:pt>
                <c:pt idx="406">
                  <c:v>44106</c:v>
                </c:pt>
                <c:pt idx="407">
                  <c:v>44109</c:v>
                </c:pt>
                <c:pt idx="408">
                  <c:v>44110</c:v>
                </c:pt>
                <c:pt idx="409">
                  <c:v>44111</c:v>
                </c:pt>
                <c:pt idx="410">
                  <c:v>44112</c:v>
                </c:pt>
                <c:pt idx="411">
                  <c:v>44113</c:v>
                </c:pt>
                <c:pt idx="412">
                  <c:v>44116</c:v>
                </c:pt>
                <c:pt idx="413">
                  <c:v>44117</c:v>
                </c:pt>
                <c:pt idx="414">
                  <c:v>44118</c:v>
                </c:pt>
                <c:pt idx="415">
                  <c:v>44119</c:v>
                </c:pt>
                <c:pt idx="416">
                  <c:v>44120</c:v>
                </c:pt>
                <c:pt idx="417">
                  <c:v>44123</c:v>
                </c:pt>
                <c:pt idx="418">
                  <c:v>44124</c:v>
                </c:pt>
                <c:pt idx="419">
                  <c:v>44125</c:v>
                </c:pt>
                <c:pt idx="420">
                  <c:v>44126</c:v>
                </c:pt>
                <c:pt idx="421">
                  <c:v>44127</c:v>
                </c:pt>
                <c:pt idx="422">
                  <c:v>44130</c:v>
                </c:pt>
                <c:pt idx="423">
                  <c:v>44131</c:v>
                </c:pt>
                <c:pt idx="424">
                  <c:v>44132</c:v>
                </c:pt>
                <c:pt idx="425">
                  <c:v>44133</c:v>
                </c:pt>
                <c:pt idx="426">
                  <c:v>44134</c:v>
                </c:pt>
                <c:pt idx="427">
                  <c:v>44137</c:v>
                </c:pt>
                <c:pt idx="428">
                  <c:v>44138</c:v>
                </c:pt>
                <c:pt idx="429">
                  <c:v>44139</c:v>
                </c:pt>
                <c:pt idx="430">
                  <c:v>44140</c:v>
                </c:pt>
                <c:pt idx="431">
                  <c:v>44141</c:v>
                </c:pt>
                <c:pt idx="432">
                  <c:v>44144</c:v>
                </c:pt>
                <c:pt idx="433">
                  <c:v>44145</c:v>
                </c:pt>
                <c:pt idx="434">
                  <c:v>44146</c:v>
                </c:pt>
                <c:pt idx="435">
                  <c:v>44147</c:v>
                </c:pt>
                <c:pt idx="436">
                  <c:v>44148</c:v>
                </c:pt>
                <c:pt idx="437">
                  <c:v>44151</c:v>
                </c:pt>
                <c:pt idx="438">
                  <c:v>44152</c:v>
                </c:pt>
                <c:pt idx="439">
                  <c:v>44153</c:v>
                </c:pt>
                <c:pt idx="440">
                  <c:v>44154</c:v>
                </c:pt>
                <c:pt idx="441">
                  <c:v>44155</c:v>
                </c:pt>
                <c:pt idx="442">
                  <c:v>44158</c:v>
                </c:pt>
                <c:pt idx="443">
                  <c:v>44159</c:v>
                </c:pt>
                <c:pt idx="444">
                  <c:v>44160</c:v>
                </c:pt>
                <c:pt idx="445">
                  <c:v>44161</c:v>
                </c:pt>
                <c:pt idx="446">
                  <c:v>44162</c:v>
                </c:pt>
                <c:pt idx="447">
                  <c:v>44165</c:v>
                </c:pt>
                <c:pt idx="448">
                  <c:v>44166</c:v>
                </c:pt>
                <c:pt idx="449">
                  <c:v>44167</c:v>
                </c:pt>
                <c:pt idx="450">
                  <c:v>44168</c:v>
                </c:pt>
                <c:pt idx="451">
                  <c:v>44169</c:v>
                </c:pt>
                <c:pt idx="452">
                  <c:v>44172</c:v>
                </c:pt>
                <c:pt idx="453">
                  <c:v>44173</c:v>
                </c:pt>
                <c:pt idx="454">
                  <c:v>44174</c:v>
                </c:pt>
                <c:pt idx="455">
                  <c:v>44175</c:v>
                </c:pt>
                <c:pt idx="456">
                  <c:v>44176</c:v>
                </c:pt>
                <c:pt idx="457">
                  <c:v>44179</c:v>
                </c:pt>
                <c:pt idx="458">
                  <c:v>44180</c:v>
                </c:pt>
                <c:pt idx="459">
                  <c:v>44181</c:v>
                </c:pt>
                <c:pt idx="460">
                  <c:v>44182</c:v>
                </c:pt>
                <c:pt idx="461">
                  <c:v>44183</c:v>
                </c:pt>
                <c:pt idx="462">
                  <c:v>44186</c:v>
                </c:pt>
                <c:pt idx="463">
                  <c:v>44187</c:v>
                </c:pt>
                <c:pt idx="464">
                  <c:v>44188</c:v>
                </c:pt>
                <c:pt idx="465">
                  <c:v>44189</c:v>
                </c:pt>
                <c:pt idx="466">
                  <c:v>44190</c:v>
                </c:pt>
                <c:pt idx="467">
                  <c:v>44193</c:v>
                </c:pt>
                <c:pt idx="468">
                  <c:v>44194</c:v>
                </c:pt>
                <c:pt idx="469">
                  <c:v>44195</c:v>
                </c:pt>
                <c:pt idx="470">
                  <c:v>44196</c:v>
                </c:pt>
                <c:pt idx="471">
                  <c:v>44197</c:v>
                </c:pt>
                <c:pt idx="472">
                  <c:v>44200</c:v>
                </c:pt>
                <c:pt idx="473">
                  <c:v>44201</c:v>
                </c:pt>
                <c:pt idx="474">
                  <c:v>44202</c:v>
                </c:pt>
                <c:pt idx="475">
                  <c:v>44203</c:v>
                </c:pt>
                <c:pt idx="476">
                  <c:v>44204</c:v>
                </c:pt>
                <c:pt idx="477">
                  <c:v>44207</c:v>
                </c:pt>
                <c:pt idx="478">
                  <c:v>44208</c:v>
                </c:pt>
                <c:pt idx="479">
                  <c:v>44209</c:v>
                </c:pt>
                <c:pt idx="480">
                  <c:v>44210</c:v>
                </c:pt>
                <c:pt idx="481">
                  <c:v>44211</c:v>
                </c:pt>
                <c:pt idx="482">
                  <c:v>44214</c:v>
                </c:pt>
                <c:pt idx="483">
                  <c:v>44215</c:v>
                </c:pt>
                <c:pt idx="484">
                  <c:v>44216</c:v>
                </c:pt>
                <c:pt idx="485">
                  <c:v>44217</c:v>
                </c:pt>
                <c:pt idx="486">
                  <c:v>44218</c:v>
                </c:pt>
                <c:pt idx="487">
                  <c:v>44221</c:v>
                </c:pt>
                <c:pt idx="488">
                  <c:v>44222</c:v>
                </c:pt>
                <c:pt idx="489">
                  <c:v>44223</c:v>
                </c:pt>
                <c:pt idx="490">
                  <c:v>44224</c:v>
                </c:pt>
                <c:pt idx="491">
                  <c:v>44225</c:v>
                </c:pt>
                <c:pt idx="492">
                  <c:v>44228</c:v>
                </c:pt>
                <c:pt idx="493">
                  <c:v>44229</c:v>
                </c:pt>
                <c:pt idx="494">
                  <c:v>44230</c:v>
                </c:pt>
                <c:pt idx="495">
                  <c:v>44231</c:v>
                </c:pt>
                <c:pt idx="496">
                  <c:v>44232</c:v>
                </c:pt>
                <c:pt idx="497">
                  <c:v>44235</c:v>
                </c:pt>
                <c:pt idx="498">
                  <c:v>44236</c:v>
                </c:pt>
                <c:pt idx="499">
                  <c:v>44237</c:v>
                </c:pt>
                <c:pt idx="500">
                  <c:v>44238</c:v>
                </c:pt>
                <c:pt idx="501">
                  <c:v>44239</c:v>
                </c:pt>
                <c:pt idx="502">
                  <c:v>44242</c:v>
                </c:pt>
                <c:pt idx="503">
                  <c:v>44243</c:v>
                </c:pt>
                <c:pt idx="504">
                  <c:v>44244</c:v>
                </c:pt>
                <c:pt idx="505">
                  <c:v>44245</c:v>
                </c:pt>
                <c:pt idx="506">
                  <c:v>44246</c:v>
                </c:pt>
                <c:pt idx="507">
                  <c:v>44249</c:v>
                </c:pt>
                <c:pt idx="508">
                  <c:v>44250</c:v>
                </c:pt>
                <c:pt idx="509">
                  <c:v>44251</c:v>
                </c:pt>
                <c:pt idx="510">
                  <c:v>44252</c:v>
                </c:pt>
                <c:pt idx="511">
                  <c:v>44253</c:v>
                </c:pt>
                <c:pt idx="512">
                  <c:v>44256</c:v>
                </c:pt>
                <c:pt idx="513">
                  <c:v>44257</c:v>
                </c:pt>
                <c:pt idx="514">
                  <c:v>44258</c:v>
                </c:pt>
                <c:pt idx="515">
                  <c:v>44259</c:v>
                </c:pt>
                <c:pt idx="516">
                  <c:v>44260</c:v>
                </c:pt>
                <c:pt idx="517">
                  <c:v>44263</c:v>
                </c:pt>
                <c:pt idx="518">
                  <c:v>44264</c:v>
                </c:pt>
                <c:pt idx="519">
                  <c:v>44265</c:v>
                </c:pt>
                <c:pt idx="520">
                  <c:v>44266</c:v>
                </c:pt>
                <c:pt idx="521">
                  <c:v>44267</c:v>
                </c:pt>
                <c:pt idx="522">
                  <c:v>44270</c:v>
                </c:pt>
                <c:pt idx="523">
                  <c:v>44271</c:v>
                </c:pt>
                <c:pt idx="524">
                  <c:v>44272</c:v>
                </c:pt>
                <c:pt idx="525">
                  <c:v>44273</c:v>
                </c:pt>
                <c:pt idx="526">
                  <c:v>44274</c:v>
                </c:pt>
                <c:pt idx="527">
                  <c:v>44277</c:v>
                </c:pt>
                <c:pt idx="528">
                  <c:v>44278</c:v>
                </c:pt>
                <c:pt idx="529">
                  <c:v>44279</c:v>
                </c:pt>
                <c:pt idx="530">
                  <c:v>44280</c:v>
                </c:pt>
                <c:pt idx="531">
                  <c:v>44281</c:v>
                </c:pt>
                <c:pt idx="532">
                  <c:v>44284</c:v>
                </c:pt>
                <c:pt idx="533">
                  <c:v>44285</c:v>
                </c:pt>
                <c:pt idx="534">
                  <c:v>44286</c:v>
                </c:pt>
                <c:pt idx="535">
                  <c:v>44287</c:v>
                </c:pt>
                <c:pt idx="536">
                  <c:v>44288</c:v>
                </c:pt>
                <c:pt idx="537">
                  <c:v>44291</c:v>
                </c:pt>
                <c:pt idx="538">
                  <c:v>44292</c:v>
                </c:pt>
                <c:pt idx="539">
                  <c:v>44293</c:v>
                </c:pt>
                <c:pt idx="540">
                  <c:v>44294</c:v>
                </c:pt>
                <c:pt idx="541">
                  <c:v>44295</c:v>
                </c:pt>
                <c:pt idx="542">
                  <c:v>44298</c:v>
                </c:pt>
                <c:pt idx="543">
                  <c:v>44299</c:v>
                </c:pt>
                <c:pt idx="544">
                  <c:v>44300</c:v>
                </c:pt>
                <c:pt idx="545">
                  <c:v>44301</c:v>
                </c:pt>
                <c:pt idx="546">
                  <c:v>44302</c:v>
                </c:pt>
                <c:pt idx="547">
                  <c:v>44305</c:v>
                </c:pt>
                <c:pt idx="548">
                  <c:v>44306</c:v>
                </c:pt>
                <c:pt idx="549">
                  <c:v>44307</c:v>
                </c:pt>
                <c:pt idx="550">
                  <c:v>44308</c:v>
                </c:pt>
                <c:pt idx="551">
                  <c:v>44309</c:v>
                </c:pt>
                <c:pt idx="552">
                  <c:v>44312</c:v>
                </c:pt>
                <c:pt idx="553">
                  <c:v>44313</c:v>
                </c:pt>
                <c:pt idx="554">
                  <c:v>44314</c:v>
                </c:pt>
                <c:pt idx="555">
                  <c:v>44315</c:v>
                </c:pt>
                <c:pt idx="556">
                  <c:v>44316</c:v>
                </c:pt>
                <c:pt idx="557">
                  <c:v>44319</c:v>
                </c:pt>
                <c:pt idx="558">
                  <c:v>44320</c:v>
                </c:pt>
                <c:pt idx="559">
                  <c:v>44321</c:v>
                </c:pt>
                <c:pt idx="560">
                  <c:v>44322</c:v>
                </c:pt>
                <c:pt idx="561">
                  <c:v>44323</c:v>
                </c:pt>
                <c:pt idx="562">
                  <c:v>44326</c:v>
                </c:pt>
                <c:pt idx="563">
                  <c:v>44327</c:v>
                </c:pt>
                <c:pt idx="564">
                  <c:v>44328</c:v>
                </c:pt>
                <c:pt idx="565">
                  <c:v>44329</c:v>
                </c:pt>
                <c:pt idx="566">
                  <c:v>44330</c:v>
                </c:pt>
                <c:pt idx="567">
                  <c:v>44333</c:v>
                </c:pt>
                <c:pt idx="568">
                  <c:v>44334</c:v>
                </c:pt>
                <c:pt idx="569">
                  <c:v>44335</c:v>
                </c:pt>
                <c:pt idx="570">
                  <c:v>44336</c:v>
                </c:pt>
                <c:pt idx="571">
                  <c:v>44337</c:v>
                </c:pt>
                <c:pt idx="572">
                  <c:v>44340</c:v>
                </c:pt>
                <c:pt idx="573">
                  <c:v>44341</c:v>
                </c:pt>
                <c:pt idx="574">
                  <c:v>44342</c:v>
                </c:pt>
                <c:pt idx="575">
                  <c:v>44343</c:v>
                </c:pt>
                <c:pt idx="576">
                  <c:v>44344</c:v>
                </c:pt>
                <c:pt idx="577">
                  <c:v>44347</c:v>
                </c:pt>
                <c:pt idx="578">
                  <c:v>44348</c:v>
                </c:pt>
                <c:pt idx="579">
                  <c:v>44349</c:v>
                </c:pt>
                <c:pt idx="580">
                  <c:v>44350</c:v>
                </c:pt>
                <c:pt idx="581">
                  <c:v>44351</c:v>
                </c:pt>
                <c:pt idx="582">
                  <c:v>44354</c:v>
                </c:pt>
                <c:pt idx="583">
                  <c:v>44355</c:v>
                </c:pt>
                <c:pt idx="584">
                  <c:v>44356</c:v>
                </c:pt>
                <c:pt idx="585">
                  <c:v>44357</c:v>
                </c:pt>
                <c:pt idx="586">
                  <c:v>44358</c:v>
                </c:pt>
                <c:pt idx="587">
                  <c:v>44361</c:v>
                </c:pt>
                <c:pt idx="588">
                  <c:v>44362</c:v>
                </c:pt>
                <c:pt idx="589">
                  <c:v>44363</c:v>
                </c:pt>
                <c:pt idx="590">
                  <c:v>44364</c:v>
                </c:pt>
                <c:pt idx="591">
                  <c:v>44365</c:v>
                </c:pt>
                <c:pt idx="592">
                  <c:v>44368</c:v>
                </c:pt>
                <c:pt idx="593">
                  <c:v>44369</c:v>
                </c:pt>
                <c:pt idx="594">
                  <c:v>44370</c:v>
                </c:pt>
                <c:pt idx="595">
                  <c:v>44371</c:v>
                </c:pt>
                <c:pt idx="596">
                  <c:v>44372</c:v>
                </c:pt>
                <c:pt idx="597">
                  <c:v>44375</c:v>
                </c:pt>
                <c:pt idx="598">
                  <c:v>44376</c:v>
                </c:pt>
                <c:pt idx="599">
                  <c:v>44377</c:v>
                </c:pt>
                <c:pt idx="600">
                  <c:v>44378</c:v>
                </c:pt>
                <c:pt idx="601">
                  <c:v>44379</c:v>
                </c:pt>
                <c:pt idx="602">
                  <c:v>44382</c:v>
                </c:pt>
                <c:pt idx="603">
                  <c:v>44383</c:v>
                </c:pt>
                <c:pt idx="604">
                  <c:v>44384</c:v>
                </c:pt>
                <c:pt idx="605">
                  <c:v>44385</c:v>
                </c:pt>
                <c:pt idx="606">
                  <c:v>44386</c:v>
                </c:pt>
                <c:pt idx="607">
                  <c:v>44389</c:v>
                </c:pt>
                <c:pt idx="608">
                  <c:v>44390</c:v>
                </c:pt>
                <c:pt idx="609">
                  <c:v>44391</c:v>
                </c:pt>
                <c:pt idx="610">
                  <c:v>44392</c:v>
                </c:pt>
                <c:pt idx="611">
                  <c:v>44393</c:v>
                </c:pt>
                <c:pt idx="612">
                  <c:v>44396</c:v>
                </c:pt>
                <c:pt idx="613">
                  <c:v>44397</c:v>
                </c:pt>
                <c:pt idx="614">
                  <c:v>44398</c:v>
                </c:pt>
                <c:pt idx="615">
                  <c:v>44399</c:v>
                </c:pt>
                <c:pt idx="616">
                  <c:v>44400</c:v>
                </c:pt>
                <c:pt idx="617">
                  <c:v>44403</c:v>
                </c:pt>
                <c:pt idx="618">
                  <c:v>44404</c:v>
                </c:pt>
                <c:pt idx="619">
                  <c:v>44405</c:v>
                </c:pt>
                <c:pt idx="620">
                  <c:v>44406</c:v>
                </c:pt>
                <c:pt idx="621">
                  <c:v>44407</c:v>
                </c:pt>
                <c:pt idx="622">
                  <c:v>44410</c:v>
                </c:pt>
                <c:pt idx="623">
                  <c:v>44411</c:v>
                </c:pt>
                <c:pt idx="624">
                  <c:v>44412</c:v>
                </c:pt>
                <c:pt idx="625">
                  <c:v>44413</c:v>
                </c:pt>
                <c:pt idx="626">
                  <c:v>44414</c:v>
                </c:pt>
                <c:pt idx="627">
                  <c:v>44417</c:v>
                </c:pt>
                <c:pt idx="628">
                  <c:v>44418</c:v>
                </c:pt>
                <c:pt idx="629">
                  <c:v>44419</c:v>
                </c:pt>
                <c:pt idx="630">
                  <c:v>44420</c:v>
                </c:pt>
                <c:pt idx="631">
                  <c:v>44421</c:v>
                </c:pt>
                <c:pt idx="632">
                  <c:v>44424</c:v>
                </c:pt>
                <c:pt idx="633">
                  <c:v>44425</c:v>
                </c:pt>
                <c:pt idx="634">
                  <c:v>44426</c:v>
                </c:pt>
                <c:pt idx="635">
                  <c:v>44427</c:v>
                </c:pt>
                <c:pt idx="636">
                  <c:v>44428</c:v>
                </c:pt>
                <c:pt idx="637">
                  <c:v>44431</c:v>
                </c:pt>
                <c:pt idx="638">
                  <c:v>44432</c:v>
                </c:pt>
                <c:pt idx="639">
                  <c:v>44433</c:v>
                </c:pt>
                <c:pt idx="640">
                  <c:v>44434</c:v>
                </c:pt>
                <c:pt idx="641">
                  <c:v>44435</c:v>
                </c:pt>
                <c:pt idx="642">
                  <c:v>44438</c:v>
                </c:pt>
                <c:pt idx="643">
                  <c:v>44439</c:v>
                </c:pt>
                <c:pt idx="644">
                  <c:v>44440</c:v>
                </c:pt>
                <c:pt idx="645">
                  <c:v>44441</c:v>
                </c:pt>
                <c:pt idx="646">
                  <c:v>44442</c:v>
                </c:pt>
                <c:pt idx="647">
                  <c:v>44445</c:v>
                </c:pt>
                <c:pt idx="648">
                  <c:v>44446</c:v>
                </c:pt>
                <c:pt idx="649">
                  <c:v>44447</c:v>
                </c:pt>
                <c:pt idx="650">
                  <c:v>44448</c:v>
                </c:pt>
                <c:pt idx="651">
                  <c:v>44449</c:v>
                </c:pt>
                <c:pt idx="652">
                  <c:v>44452</c:v>
                </c:pt>
                <c:pt idx="653">
                  <c:v>44453</c:v>
                </c:pt>
                <c:pt idx="654">
                  <c:v>44454</c:v>
                </c:pt>
                <c:pt idx="655">
                  <c:v>44455</c:v>
                </c:pt>
                <c:pt idx="656">
                  <c:v>44456</c:v>
                </c:pt>
                <c:pt idx="657">
                  <c:v>44459</c:v>
                </c:pt>
                <c:pt idx="658">
                  <c:v>44460</c:v>
                </c:pt>
                <c:pt idx="659">
                  <c:v>44461</c:v>
                </c:pt>
                <c:pt idx="660">
                  <c:v>44462</c:v>
                </c:pt>
                <c:pt idx="661">
                  <c:v>44463</c:v>
                </c:pt>
                <c:pt idx="662">
                  <c:v>44466</c:v>
                </c:pt>
                <c:pt idx="663">
                  <c:v>44467</c:v>
                </c:pt>
                <c:pt idx="664">
                  <c:v>44468</c:v>
                </c:pt>
                <c:pt idx="665">
                  <c:v>44469</c:v>
                </c:pt>
                <c:pt idx="666">
                  <c:v>44470</c:v>
                </c:pt>
                <c:pt idx="667">
                  <c:v>44473</c:v>
                </c:pt>
                <c:pt idx="668">
                  <c:v>44474</c:v>
                </c:pt>
                <c:pt idx="669">
                  <c:v>44475</c:v>
                </c:pt>
                <c:pt idx="670">
                  <c:v>44476</c:v>
                </c:pt>
                <c:pt idx="671">
                  <c:v>44477</c:v>
                </c:pt>
                <c:pt idx="672">
                  <c:v>44480</c:v>
                </c:pt>
                <c:pt idx="673">
                  <c:v>44481</c:v>
                </c:pt>
                <c:pt idx="674">
                  <c:v>44482</c:v>
                </c:pt>
                <c:pt idx="675">
                  <c:v>44483</c:v>
                </c:pt>
                <c:pt idx="676">
                  <c:v>44484</c:v>
                </c:pt>
                <c:pt idx="677">
                  <c:v>44487</c:v>
                </c:pt>
                <c:pt idx="678">
                  <c:v>44488</c:v>
                </c:pt>
                <c:pt idx="679">
                  <c:v>44489</c:v>
                </c:pt>
                <c:pt idx="680">
                  <c:v>44490</c:v>
                </c:pt>
                <c:pt idx="681">
                  <c:v>44491</c:v>
                </c:pt>
                <c:pt idx="682">
                  <c:v>44494</c:v>
                </c:pt>
                <c:pt idx="683">
                  <c:v>44495</c:v>
                </c:pt>
                <c:pt idx="684">
                  <c:v>44496</c:v>
                </c:pt>
                <c:pt idx="685">
                  <c:v>44497</c:v>
                </c:pt>
                <c:pt idx="686">
                  <c:v>44498</c:v>
                </c:pt>
                <c:pt idx="687">
                  <c:v>44501</c:v>
                </c:pt>
                <c:pt idx="688">
                  <c:v>44502</c:v>
                </c:pt>
                <c:pt idx="689">
                  <c:v>44503</c:v>
                </c:pt>
                <c:pt idx="690">
                  <c:v>44504</c:v>
                </c:pt>
                <c:pt idx="691">
                  <c:v>44505</c:v>
                </c:pt>
                <c:pt idx="692">
                  <c:v>44508</c:v>
                </c:pt>
                <c:pt idx="693">
                  <c:v>44509</c:v>
                </c:pt>
                <c:pt idx="694">
                  <c:v>44510</c:v>
                </c:pt>
                <c:pt idx="695">
                  <c:v>44511</c:v>
                </c:pt>
                <c:pt idx="696">
                  <c:v>44512</c:v>
                </c:pt>
                <c:pt idx="697">
                  <c:v>44515</c:v>
                </c:pt>
                <c:pt idx="698">
                  <c:v>44516</c:v>
                </c:pt>
                <c:pt idx="699">
                  <c:v>44517</c:v>
                </c:pt>
                <c:pt idx="700">
                  <c:v>44518</c:v>
                </c:pt>
                <c:pt idx="701">
                  <c:v>44519</c:v>
                </c:pt>
                <c:pt idx="702">
                  <c:v>44522</c:v>
                </c:pt>
                <c:pt idx="703">
                  <c:v>44523</c:v>
                </c:pt>
                <c:pt idx="704">
                  <c:v>44524</c:v>
                </c:pt>
                <c:pt idx="705">
                  <c:v>44525</c:v>
                </c:pt>
                <c:pt idx="706">
                  <c:v>44526</c:v>
                </c:pt>
                <c:pt idx="707">
                  <c:v>44529</c:v>
                </c:pt>
                <c:pt idx="708">
                  <c:v>44530</c:v>
                </c:pt>
                <c:pt idx="709">
                  <c:v>44531</c:v>
                </c:pt>
                <c:pt idx="710">
                  <c:v>44532</c:v>
                </c:pt>
                <c:pt idx="711">
                  <c:v>44533</c:v>
                </c:pt>
                <c:pt idx="712">
                  <c:v>44536</c:v>
                </c:pt>
                <c:pt idx="713">
                  <c:v>44537</c:v>
                </c:pt>
                <c:pt idx="714">
                  <c:v>44538</c:v>
                </c:pt>
                <c:pt idx="715">
                  <c:v>44539</c:v>
                </c:pt>
                <c:pt idx="716">
                  <c:v>44540</c:v>
                </c:pt>
                <c:pt idx="717">
                  <c:v>44543</c:v>
                </c:pt>
                <c:pt idx="718">
                  <c:v>44544</c:v>
                </c:pt>
                <c:pt idx="719">
                  <c:v>44545</c:v>
                </c:pt>
                <c:pt idx="720">
                  <c:v>44546</c:v>
                </c:pt>
                <c:pt idx="721">
                  <c:v>44547</c:v>
                </c:pt>
                <c:pt idx="722">
                  <c:v>44550</c:v>
                </c:pt>
                <c:pt idx="723">
                  <c:v>44551</c:v>
                </c:pt>
                <c:pt idx="724">
                  <c:v>44552</c:v>
                </c:pt>
                <c:pt idx="725">
                  <c:v>44553</c:v>
                </c:pt>
                <c:pt idx="726">
                  <c:v>44554</c:v>
                </c:pt>
                <c:pt idx="727">
                  <c:v>44557</c:v>
                </c:pt>
                <c:pt idx="728">
                  <c:v>44558</c:v>
                </c:pt>
                <c:pt idx="729">
                  <c:v>44559</c:v>
                </c:pt>
                <c:pt idx="730">
                  <c:v>44560</c:v>
                </c:pt>
                <c:pt idx="731">
                  <c:v>44561</c:v>
                </c:pt>
                <c:pt idx="732">
                  <c:v>44564</c:v>
                </c:pt>
                <c:pt idx="733">
                  <c:v>44565</c:v>
                </c:pt>
                <c:pt idx="734">
                  <c:v>44566</c:v>
                </c:pt>
                <c:pt idx="735">
                  <c:v>44567</c:v>
                </c:pt>
                <c:pt idx="736">
                  <c:v>44568</c:v>
                </c:pt>
                <c:pt idx="737">
                  <c:v>44571</c:v>
                </c:pt>
                <c:pt idx="738">
                  <c:v>44572</c:v>
                </c:pt>
                <c:pt idx="739">
                  <c:v>44573</c:v>
                </c:pt>
                <c:pt idx="740">
                  <c:v>44574</c:v>
                </c:pt>
                <c:pt idx="741">
                  <c:v>44575</c:v>
                </c:pt>
                <c:pt idx="742">
                  <c:v>44578</c:v>
                </c:pt>
                <c:pt idx="743">
                  <c:v>44579</c:v>
                </c:pt>
                <c:pt idx="744">
                  <c:v>44580</c:v>
                </c:pt>
                <c:pt idx="745">
                  <c:v>44581</c:v>
                </c:pt>
                <c:pt idx="746">
                  <c:v>44582</c:v>
                </c:pt>
                <c:pt idx="747">
                  <c:v>44585</c:v>
                </c:pt>
                <c:pt idx="748">
                  <c:v>44586</c:v>
                </c:pt>
                <c:pt idx="749">
                  <c:v>44587</c:v>
                </c:pt>
                <c:pt idx="750">
                  <c:v>44588</c:v>
                </c:pt>
                <c:pt idx="751">
                  <c:v>44589</c:v>
                </c:pt>
                <c:pt idx="752">
                  <c:v>44592</c:v>
                </c:pt>
                <c:pt idx="753">
                  <c:v>44593</c:v>
                </c:pt>
                <c:pt idx="754">
                  <c:v>44594</c:v>
                </c:pt>
                <c:pt idx="755">
                  <c:v>44595</c:v>
                </c:pt>
                <c:pt idx="756">
                  <c:v>44596</c:v>
                </c:pt>
                <c:pt idx="757">
                  <c:v>44599</c:v>
                </c:pt>
                <c:pt idx="758">
                  <c:v>44600</c:v>
                </c:pt>
                <c:pt idx="759">
                  <c:v>44601</c:v>
                </c:pt>
                <c:pt idx="760">
                  <c:v>44602</c:v>
                </c:pt>
                <c:pt idx="761">
                  <c:v>44603</c:v>
                </c:pt>
                <c:pt idx="762">
                  <c:v>44606</c:v>
                </c:pt>
                <c:pt idx="763">
                  <c:v>44607</c:v>
                </c:pt>
                <c:pt idx="764">
                  <c:v>44608</c:v>
                </c:pt>
                <c:pt idx="765">
                  <c:v>44609</c:v>
                </c:pt>
                <c:pt idx="766">
                  <c:v>44610</c:v>
                </c:pt>
                <c:pt idx="767">
                  <c:v>44613</c:v>
                </c:pt>
                <c:pt idx="768">
                  <c:v>44614</c:v>
                </c:pt>
                <c:pt idx="769">
                  <c:v>44615</c:v>
                </c:pt>
                <c:pt idx="770">
                  <c:v>44616</c:v>
                </c:pt>
                <c:pt idx="771">
                  <c:v>44617</c:v>
                </c:pt>
                <c:pt idx="772">
                  <c:v>44620</c:v>
                </c:pt>
                <c:pt idx="773">
                  <c:v>44621</c:v>
                </c:pt>
                <c:pt idx="774">
                  <c:v>44622</c:v>
                </c:pt>
                <c:pt idx="775">
                  <c:v>44623</c:v>
                </c:pt>
                <c:pt idx="776">
                  <c:v>44624</c:v>
                </c:pt>
                <c:pt idx="777">
                  <c:v>44627</c:v>
                </c:pt>
                <c:pt idx="778">
                  <c:v>44628</c:v>
                </c:pt>
                <c:pt idx="779">
                  <c:v>44629</c:v>
                </c:pt>
                <c:pt idx="780">
                  <c:v>44630</c:v>
                </c:pt>
                <c:pt idx="781">
                  <c:v>44631</c:v>
                </c:pt>
                <c:pt idx="782">
                  <c:v>44634</c:v>
                </c:pt>
                <c:pt idx="783">
                  <c:v>44635</c:v>
                </c:pt>
                <c:pt idx="784">
                  <c:v>44636</c:v>
                </c:pt>
                <c:pt idx="785">
                  <c:v>44637</c:v>
                </c:pt>
                <c:pt idx="786">
                  <c:v>44638</c:v>
                </c:pt>
                <c:pt idx="787">
                  <c:v>44641</c:v>
                </c:pt>
                <c:pt idx="788">
                  <c:v>44642</c:v>
                </c:pt>
                <c:pt idx="789">
                  <c:v>44643</c:v>
                </c:pt>
                <c:pt idx="790">
                  <c:v>44644</c:v>
                </c:pt>
                <c:pt idx="791">
                  <c:v>44645</c:v>
                </c:pt>
                <c:pt idx="792">
                  <c:v>44648</c:v>
                </c:pt>
                <c:pt idx="793">
                  <c:v>44649</c:v>
                </c:pt>
                <c:pt idx="794">
                  <c:v>44650</c:v>
                </c:pt>
                <c:pt idx="795">
                  <c:v>44651</c:v>
                </c:pt>
                <c:pt idx="796">
                  <c:v>44652</c:v>
                </c:pt>
                <c:pt idx="797">
                  <c:v>44655</c:v>
                </c:pt>
                <c:pt idx="798">
                  <c:v>44656</c:v>
                </c:pt>
                <c:pt idx="799">
                  <c:v>44657</c:v>
                </c:pt>
                <c:pt idx="800">
                  <c:v>44658</c:v>
                </c:pt>
                <c:pt idx="801">
                  <c:v>44659</c:v>
                </c:pt>
                <c:pt idx="802">
                  <c:v>44662</c:v>
                </c:pt>
                <c:pt idx="803">
                  <c:v>44663</c:v>
                </c:pt>
                <c:pt idx="804">
                  <c:v>44664</c:v>
                </c:pt>
                <c:pt idx="805">
                  <c:v>44665</c:v>
                </c:pt>
                <c:pt idx="806">
                  <c:v>44666</c:v>
                </c:pt>
                <c:pt idx="807">
                  <c:v>44669</c:v>
                </c:pt>
                <c:pt idx="808">
                  <c:v>44670</c:v>
                </c:pt>
                <c:pt idx="809">
                  <c:v>44671</c:v>
                </c:pt>
                <c:pt idx="810">
                  <c:v>44672</c:v>
                </c:pt>
                <c:pt idx="811">
                  <c:v>44673</c:v>
                </c:pt>
                <c:pt idx="812">
                  <c:v>44676</c:v>
                </c:pt>
                <c:pt idx="813">
                  <c:v>44677</c:v>
                </c:pt>
                <c:pt idx="814">
                  <c:v>44678</c:v>
                </c:pt>
                <c:pt idx="815">
                  <c:v>44679</c:v>
                </c:pt>
                <c:pt idx="816">
                  <c:v>44680</c:v>
                </c:pt>
                <c:pt idx="817">
                  <c:v>44683</c:v>
                </c:pt>
                <c:pt idx="818">
                  <c:v>44684</c:v>
                </c:pt>
                <c:pt idx="819">
                  <c:v>44685</c:v>
                </c:pt>
                <c:pt idx="820">
                  <c:v>44686</c:v>
                </c:pt>
                <c:pt idx="821">
                  <c:v>44687</c:v>
                </c:pt>
                <c:pt idx="822">
                  <c:v>44690</c:v>
                </c:pt>
                <c:pt idx="823">
                  <c:v>44691</c:v>
                </c:pt>
                <c:pt idx="824">
                  <c:v>44692</c:v>
                </c:pt>
                <c:pt idx="825">
                  <c:v>44693</c:v>
                </c:pt>
                <c:pt idx="826">
                  <c:v>44694</c:v>
                </c:pt>
                <c:pt idx="827">
                  <c:v>44697</c:v>
                </c:pt>
                <c:pt idx="828">
                  <c:v>44698</c:v>
                </c:pt>
                <c:pt idx="829">
                  <c:v>44699</c:v>
                </c:pt>
                <c:pt idx="830">
                  <c:v>44700</c:v>
                </c:pt>
                <c:pt idx="831">
                  <c:v>44701</c:v>
                </c:pt>
                <c:pt idx="832">
                  <c:v>44704</c:v>
                </c:pt>
                <c:pt idx="833">
                  <c:v>44705</c:v>
                </c:pt>
                <c:pt idx="834">
                  <c:v>44706</c:v>
                </c:pt>
                <c:pt idx="835">
                  <c:v>44707</c:v>
                </c:pt>
                <c:pt idx="836">
                  <c:v>44708</c:v>
                </c:pt>
                <c:pt idx="837">
                  <c:v>44711</c:v>
                </c:pt>
                <c:pt idx="838">
                  <c:v>44712</c:v>
                </c:pt>
                <c:pt idx="839">
                  <c:v>44713</c:v>
                </c:pt>
                <c:pt idx="840">
                  <c:v>44718</c:v>
                </c:pt>
                <c:pt idx="841">
                  <c:v>44719</c:v>
                </c:pt>
                <c:pt idx="842">
                  <c:v>44720</c:v>
                </c:pt>
                <c:pt idx="843">
                  <c:v>44721</c:v>
                </c:pt>
                <c:pt idx="844">
                  <c:v>44722</c:v>
                </c:pt>
                <c:pt idx="845">
                  <c:v>44725</c:v>
                </c:pt>
                <c:pt idx="846">
                  <c:v>44726</c:v>
                </c:pt>
                <c:pt idx="847">
                  <c:v>44727</c:v>
                </c:pt>
                <c:pt idx="848">
                  <c:v>44728</c:v>
                </c:pt>
                <c:pt idx="849">
                  <c:v>44729</c:v>
                </c:pt>
                <c:pt idx="850">
                  <c:v>44732</c:v>
                </c:pt>
                <c:pt idx="851">
                  <c:v>44733</c:v>
                </c:pt>
                <c:pt idx="852">
                  <c:v>44734</c:v>
                </c:pt>
                <c:pt idx="853">
                  <c:v>44735</c:v>
                </c:pt>
                <c:pt idx="854">
                  <c:v>44736</c:v>
                </c:pt>
                <c:pt idx="855">
                  <c:v>44739</c:v>
                </c:pt>
                <c:pt idx="856">
                  <c:v>44740</c:v>
                </c:pt>
                <c:pt idx="857">
                  <c:v>44741</c:v>
                </c:pt>
                <c:pt idx="858">
                  <c:v>44742</c:v>
                </c:pt>
                <c:pt idx="859">
                  <c:v>44743</c:v>
                </c:pt>
                <c:pt idx="860">
                  <c:v>44746</c:v>
                </c:pt>
                <c:pt idx="861">
                  <c:v>44747</c:v>
                </c:pt>
                <c:pt idx="862">
                  <c:v>44748</c:v>
                </c:pt>
                <c:pt idx="863">
                  <c:v>44749</c:v>
                </c:pt>
                <c:pt idx="864">
                  <c:v>44750</c:v>
                </c:pt>
                <c:pt idx="865">
                  <c:v>44753</c:v>
                </c:pt>
                <c:pt idx="866">
                  <c:v>44754</c:v>
                </c:pt>
                <c:pt idx="867">
                  <c:v>44755</c:v>
                </c:pt>
                <c:pt idx="868">
                  <c:v>44756</c:v>
                </c:pt>
                <c:pt idx="869">
                  <c:v>44757</c:v>
                </c:pt>
                <c:pt idx="870">
                  <c:v>44760</c:v>
                </c:pt>
                <c:pt idx="871">
                  <c:v>44761</c:v>
                </c:pt>
                <c:pt idx="872">
                  <c:v>44762</c:v>
                </c:pt>
                <c:pt idx="873">
                  <c:v>44763</c:v>
                </c:pt>
                <c:pt idx="874">
                  <c:v>44764</c:v>
                </c:pt>
                <c:pt idx="875">
                  <c:v>44767</c:v>
                </c:pt>
                <c:pt idx="876">
                  <c:v>44768</c:v>
                </c:pt>
                <c:pt idx="877">
                  <c:v>44769</c:v>
                </c:pt>
                <c:pt idx="878">
                  <c:v>44770</c:v>
                </c:pt>
                <c:pt idx="879">
                  <c:v>44771</c:v>
                </c:pt>
                <c:pt idx="880">
                  <c:v>44774</c:v>
                </c:pt>
                <c:pt idx="881">
                  <c:v>44775</c:v>
                </c:pt>
                <c:pt idx="882">
                  <c:v>44776</c:v>
                </c:pt>
                <c:pt idx="883">
                  <c:v>44777</c:v>
                </c:pt>
                <c:pt idx="884">
                  <c:v>44778</c:v>
                </c:pt>
                <c:pt idx="885">
                  <c:v>44781</c:v>
                </c:pt>
                <c:pt idx="886">
                  <c:v>44782</c:v>
                </c:pt>
                <c:pt idx="887">
                  <c:v>44783</c:v>
                </c:pt>
                <c:pt idx="888">
                  <c:v>44784</c:v>
                </c:pt>
                <c:pt idx="889">
                  <c:v>44785</c:v>
                </c:pt>
                <c:pt idx="890">
                  <c:v>44788</c:v>
                </c:pt>
                <c:pt idx="891">
                  <c:v>44789</c:v>
                </c:pt>
                <c:pt idx="892">
                  <c:v>44790</c:v>
                </c:pt>
                <c:pt idx="893">
                  <c:v>44791</c:v>
                </c:pt>
                <c:pt idx="894">
                  <c:v>44792</c:v>
                </c:pt>
                <c:pt idx="895">
                  <c:v>44795</c:v>
                </c:pt>
                <c:pt idx="896">
                  <c:v>44796</c:v>
                </c:pt>
                <c:pt idx="897">
                  <c:v>44797</c:v>
                </c:pt>
                <c:pt idx="898">
                  <c:v>44798</c:v>
                </c:pt>
                <c:pt idx="899">
                  <c:v>44799</c:v>
                </c:pt>
                <c:pt idx="900">
                  <c:v>44802</c:v>
                </c:pt>
                <c:pt idx="901">
                  <c:v>44803</c:v>
                </c:pt>
                <c:pt idx="902">
                  <c:v>44804</c:v>
                </c:pt>
                <c:pt idx="903">
                  <c:v>44805</c:v>
                </c:pt>
                <c:pt idx="904">
                  <c:v>44806</c:v>
                </c:pt>
                <c:pt idx="905">
                  <c:v>44809</c:v>
                </c:pt>
                <c:pt idx="906">
                  <c:v>44810</c:v>
                </c:pt>
                <c:pt idx="907">
                  <c:v>44811</c:v>
                </c:pt>
                <c:pt idx="908">
                  <c:v>44812</c:v>
                </c:pt>
                <c:pt idx="909">
                  <c:v>44813</c:v>
                </c:pt>
                <c:pt idx="910">
                  <c:v>44816</c:v>
                </c:pt>
                <c:pt idx="911">
                  <c:v>44817</c:v>
                </c:pt>
                <c:pt idx="912">
                  <c:v>44818</c:v>
                </c:pt>
                <c:pt idx="913">
                  <c:v>44819</c:v>
                </c:pt>
                <c:pt idx="914">
                  <c:v>44820</c:v>
                </c:pt>
                <c:pt idx="915">
                  <c:v>44823</c:v>
                </c:pt>
                <c:pt idx="916">
                  <c:v>44824</c:v>
                </c:pt>
                <c:pt idx="917">
                  <c:v>44825</c:v>
                </c:pt>
                <c:pt idx="918">
                  <c:v>44826</c:v>
                </c:pt>
                <c:pt idx="919">
                  <c:v>44827</c:v>
                </c:pt>
                <c:pt idx="920">
                  <c:v>44830</c:v>
                </c:pt>
                <c:pt idx="921">
                  <c:v>44831</c:v>
                </c:pt>
                <c:pt idx="922">
                  <c:v>44832</c:v>
                </c:pt>
                <c:pt idx="923">
                  <c:v>44833</c:v>
                </c:pt>
                <c:pt idx="924">
                  <c:v>44834</c:v>
                </c:pt>
                <c:pt idx="925">
                  <c:v>44837</c:v>
                </c:pt>
                <c:pt idx="926">
                  <c:v>44838</c:v>
                </c:pt>
                <c:pt idx="927">
                  <c:v>44839</c:v>
                </c:pt>
                <c:pt idx="928">
                  <c:v>44840</c:v>
                </c:pt>
                <c:pt idx="929">
                  <c:v>44841</c:v>
                </c:pt>
                <c:pt idx="930">
                  <c:v>44844</c:v>
                </c:pt>
                <c:pt idx="931">
                  <c:v>44845</c:v>
                </c:pt>
                <c:pt idx="932">
                  <c:v>44846</c:v>
                </c:pt>
                <c:pt idx="933">
                  <c:v>44847</c:v>
                </c:pt>
                <c:pt idx="934">
                  <c:v>44848</c:v>
                </c:pt>
                <c:pt idx="935">
                  <c:v>44851</c:v>
                </c:pt>
                <c:pt idx="936">
                  <c:v>44852</c:v>
                </c:pt>
                <c:pt idx="937">
                  <c:v>44853</c:v>
                </c:pt>
                <c:pt idx="938">
                  <c:v>44854</c:v>
                </c:pt>
                <c:pt idx="939">
                  <c:v>44855</c:v>
                </c:pt>
                <c:pt idx="940">
                  <c:v>44858</c:v>
                </c:pt>
                <c:pt idx="941">
                  <c:v>44859</c:v>
                </c:pt>
                <c:pt idx="942">
                  <c:v>44860</c:v>
                </c:pt>
                <c:pt idx="943">
                  <c:v>44861</c:v>
                </c:pt>
                <c:pt idx="944">
                  <c:v>44862</c:v>
                </c:pt>
                <c:pt idx="945">
                  <c:v>44865</c:v>
                </c:pt>
                <c:pt idx="946">
                  <c:v>44866</c:v>
                </c:pt>
                <c:pt idx="947">
                  <c:v>44867</c:v>
                </c:pt>
                <c:pt idx="948">
                  <c:v>44868</c:v>
                </c:pt>
                <c:pt idx="949">
                  <c:v>44869</c:v>
                </c:pt>
                <c:pt idx="950">
                  <c:v>44872</c:v>
                </c:pt>
                <c:pt idx="951">
                  <c:v>44873</c:v>
                </c:pt>
                <c:pt idx="952">
                  <c:v>44874</c:v>
                </c:pt>
                <c:pt idx="953">
                  <c:v>44875</c:v>
                </c:pt>
                <c:pt idx="954">
                  <c:v>44876</c:v>
                </c:pt>
                <c:pt idx="955">
                  <c:v>44879</c:v>
                </c:pt>
                <c:pt idx="956">
                  <c:v>44880</c:v>
                </c:pt>
                <c:pt idx="957">
                  <c:v>44881</c:v>
                </c:pt>
                <c:pt idx="958">
                  <c:v>44882</c:v>
                </c:pt>
                <c:pt idx="959">
                  <c:v>44883</c:v>
                </c:pt>
                <c:pt idx="960">
                  <c:v>44886</c:v>
                </c:pt>
                <c:pt idx="961">
                  <c:v>44887</c:v>
                </c:pt>
                <c:pt idx="962">
                  <c:v>44888</c:v>
                </c:pt>
                <c:pt idx="963">
                  <c:v>44889</c:v>
                </c:pt>
                <c:pt idx="964">
                  <c:v>44890</c:v>
                </c:pt>
                <c:pt idx="965">
                  <c:v>44893</c:v>
                </c:pt>
                <c:pt idx="966">
                  <c:v>44894</c:v>
                </c:pt>
                <c:pt idx="967">
                  <c:v>44895</c:v>
                </c:pt>
                <c:pt idx="968">
                  <c:v>44896</c:v>
                </c:pt>
                <c:pt idx="969">
                  <c:v>44897</c:v>
                </c:pt>
                <c:pt idx="970">
                  <c:v>44900</c:v>
                </c:pt>
                <c:pt idx="971">
                  <c:v>44901</c:v>
                </c:pt>
                <c:pt idx="972">
                  <c:v>44902</c:v>
                </c:pt>
                <c:pt idx="973">
                  <c:v>44903</c:v>
                </c:pt>
                <c:pt idx="974">
                  <c:v>44904</c:v>
                </c:pt>
                <c:pt idx="975">
                  <c:v>44907</c:v>
                </c:pt>
                <c:pt idx="976">
                  <c:v>44908</c:v>
                </c:pt>
                <c:pt idx="977">
                  <c:v>44909</c:v>
                </c:pt>
                <c:pt idx="978">
                  <c:v>44910</c:v>
                </c:pt>
                <c:pt idx="979">
                  <c:v>44911</c:v>
                </c:pt>
                <c:pt idx="980">
                  <c:v>44914</c:v>
                </c:pt>
                <c:pt idx="981">
                  <c:v>44915</c:v>
                </c:pt>
                <c:pt idx="982">
                  <c:v>44916</c:v>
                </c:pt>
                <c:pt idx="983">
                  <c:v>44917</c:v>
                </c:pt>
                <c:pt idx="984">
                  <c:v>44918</c:v>
                </c:pt>
                <c:pt idx="985">
                  <c:v>44921</c:v>
                </c:pt>
                <c:pt idx="986">
                  <c:v>44922</c:v>
                </c:pt>
                <c:pt idx="987">
                  <c:v>44923</c:v>
                </c:pt>
                <c:pt idx="988">
                  <c:v>44924</c:v>
                </c:pt>
                <c:pt idx="989">
                  <c:v>44925</c:v>
                </c:pt>
                <c:pt idx="990">
                  <c:v>44928</c:v>
                </c:pt>
                <c:pt idx="991">
                  <c:v>44929</c:v>
                </c:pt>
                <c:pt idx="992">
                  <c:v>44930</c:v>
                </c:pt>
                <c:pt idx="993">
                  <c:v>44931</c:v>
                </c:pt>
                <c:pt idx="994">
                  <c:v>44932</c:v>
                </c:pt>
                <c:pt idx="995">
                  <c:v>44935</c:v>
                </c:pt>
                <c:pt idx="996">
                  <c:v>44936</c:v>
                </c:pt>
                <c:pt idx="997">
                  <c:v>44937</c:v>
                </c:pt>
                <c:pt idx="998">
                  <c:v>44938</c:v>
                </c:pt>
                <c:pt idx="999">
                  <c:v>44939</c:v>
                </c:pt>
                <c:pt idx="1000">
                  <c:v>44942</c:v>
                </c:pt>
                <c:pt idx="1001">
                  <c:v>44943</c:v>
                </c:pt>
                <c:pt idx="1002">
                  <c:v>44944</c:v>
                </c:pt>
                <c:pt idx="1003">
                  <c:v>44945</c:v>
                </c:pt>
                <c:pt idx="1004">
                  <c:v>44946</c:v>
                </c:pt>
                <c:pt idx="1005">
                  <c:v>44949</c:v>
                </c:pt>
                <c:pt idx="1006">
                  <c:v>44950</c:v>
                </c:pt>
                <c:pt idx="1007">
                  <c:v>44951</c:v>
                </c:pt>
                <c:pt idx="1008">
                  <c:v>44952</c:v>
                </c:pt>
                <c:pt idx="1009">
                  <c:v>44953</c:v>
                </c:pt>
                <c:pt idx="1010">
                  <c:v>44956</c:v>
                </c:pt>
                <c:pt idx="1011">
                  <c:v>44957</c:v>
                </c:pt>
                <c:pt idx="1012">
                  <c:v>44958</c:v>
                </c:pt>
                <c:pt idx="1013">
                  <c:v>44959</c:v>
                </c:pt>
                <c:pt idx="1014">
                  <c:v>44960</c:v>
                </c:pt>
                <c:pt idx="1015">
                  <c:v>44963</c:v>
                </c:pt>
                <c:pt idx="1016">
                  <c:v>44964</c:v>
                </c:pt>
                <c:pt idx="1017">
                  <c:v>44965</c:v>
                </c:pt>
                <c:pt idx="1018">
                  <c:v>44966</c:v>
                </c:pt>
                <c:pt idx="1019">
                  <c:v>44967</c:v>
                </c:pt>
                <c:pt idx="1020">
                  <c:v>44970</c:v>
                </c:pt>
                <c:pt idx="1021">
                  <c:v>44971</c:v>
                </c:pt>
                <c:pt idx="1022">
                  <c:v>44972</c:v>
                </c:pt>
                <c:pt idx="1023">
                  <c:v>44973</c:v>
                </c:pt>
                <c:pt idx="1024">
                  <c:v>44974</c:v>
                </c:pt>
                <c:pt idx="1025">
                  <c:v>44977</c:v>
                </c:pt>
                <c:pt idx="1026">
                  <c:v>44978</c:v>
                </c:pt>
                <c:pt idx="1027">
                  <c:v>44979</c:v>
                </c:pt>
                <c:pt idx="1028">
                  <c:v>44980</c:v>
                </c:pt>
                <c:pt idx="1029">
                  <c:v>44981</c:v>
                </c:pt>
                <c:pt idx="1030">
                  <c:v>44984</c:v>
                </c:pt>
                <c:pt idx="1031">
                  <c:v>44985</c:v>
                </c:pt>
                <c:pt idx="1032">
                  <c:v>44986</c:v>
                </c:pt>
                <c:pt idx="1033">
                  <c:v>44987</c:v>
                </c:pt>
                <c:pt idx="1034">
                  <c:v>44988</c:v>
                </c:pt>
                <c:pt idx="1035">
                  <c:v>44991</c:v>
                </c:pt>
                <c:pt idx="1036">
                  <c:v>44992</c:v>
                </c:pt>
                <c:pt idx="1037">
                  <c:v>44993</c:v>
                </c:pt>
                <c:pt idx="1038">
                  <c:v>44994</c:v>
                </c:pt>
                <c:pt idx="1039">
                  <c:v>44995</c:v>
                </c:pt>
                <c:pt idx="1040">
                  <c:v>44998</c:v>
                </c:pt>
                <c:pt idx="1041">
                  <c:v>44999</c:v>
                </c:pt>
                <c:pt idx="1042">
                  <c:v>45000</c:v>
                </c:pt>
                <c:pt idx="1043">
                  <c:v>45001</c:v>
                </c:pt>
                <c:pt idx="1044">
                  <c:v>45002</c:v>
                </c:pt>
                <c:pt idx="1045">
                  <c:v>45005</c:v>
                </c:pt>
                <c:pt idx="1046">
                  <c:v>45006</c:v>
                </c:pt>
                <c:pt idx="1047">
                  <c:v>45007</c:v>
                </c:pt>
                <c:pt idx="1048">
                  <c:v>45008</c:v>
                </c:pt>
                <c:pt idx="1049">
                  <c:v>45009</c:v>
                </c:pt>
                <c:pt idx="1050">
                  <c:v>45012</c:v>
                </c:pt>
                <c:pt idx="1051">
                  <c:v>45013</c:v>
                </c:pt>
                <c:pt idx="1052">
                  <c:v>45014</c:v>
                </c:pt>
                <c:pt idx="1053">
                  <c:v>45015</c:v>
                </c:pt>
                <c:pt idx="1054">
                  <c:v>45016</c:v>
                </c:pt>
                <c:pt idx="1055">
                  <c:v>45019</c:v>
                </c:pt>
                <c:pt idx="1056">
                  <c:v>45020</c:v>
                </c:pt>
                <c:pt idx="1057">
                  <c:v>45021</c:v>
                </c:pt>
                <c:pt idx="1058">
                  <c:v>45022</c:v>
                </c:pt>
                <c:pt idx="1059">
                  <c:v>45023</c:v>
                </c:pt>
                <c:pt idx="1060">
                  <c:v>45026</c:v>
                </c:pt>
                <c:pt idx="1061">
                  <c:v>45027</c:v>
                </c:pt>
                <c:pt idx="1062">
                  <c:v>45028</c:v>
                </c:pt>
                <c:pt idx="1063">
                  <c:v>45029</c:v>
                </c:pt>
                <c:pt idx="1064">
                  <c:v>45030</c:v>
                </c:pt>
                <c:pt idx="1065">
                  <c:v>45033</c:v>
                </c:pt>
                <c:pt idx="1066">
                  <c:v>45034</c:v>
                </c:pt>
                <c:pt idx="1067">
                  <c:v>45035</c:v>
                </c:pt>
                <c:pt idx="1068">
                  <c:v>45036</c:v>
                </c:pt>
                <c:pt idx="1069">
                  <c:v>45037</c:v>
                </c:pt>
                <c:pt idx="1070">
                  <c:v>45040</c:v>
                </c:pt>
                <c:pt idx="1071">
                  <c:v>45041</c:v>
                </c:pt>
                <c:pt idx="1072">
                  <c:v>45042</c:v>
                </c:pt>
                <c:pt idx="1073">
                  <c:v>45043</c:v>
                </c:pt>
                <c:pt idx="1074">
                  <c:v>45044</c:v>
                </c:pt>
                <c:pt idx="1075">
                  <c:v>45047</c:v>
                </c:pt>
                <c:pt idx="1076">
                  <c:v>45048</c:v>
                </c:pt>
                <c:pt idx="1077">
                  <c:v>45049</c:v>
                </c:pt>
                <c:pt idx="1078">
                  <c:v>45050</c:v>
                </c:pt>
                <c:pt idx="1079">
                  <c:v>45051</c:v>
                </c:pt>
                <c:pt idx="1080">
                  <c:v>45055</c:v>
                </c:pt>
                <c:pt idx="1081">
                  <c:v>45056</c:v>
                </c:pt>
                <c:pt idx="1082">
                  <c:v>45057</c:v>
                </c:pt>
                <c:pt idx="1083">
                  <c:v>45058</c:v>
                </c:pt>
                <c:pt idx="1084">
                  <c:v>45061</c:v>
                </c:pt>
                <c:pt idx="1085">
                  <c:v>45062</c:v>
                </c:pt>
                <c:pt idx="1086">
                  <c:v>45063</c:v>
                </c:pt>
                <c:pt idx="1087">
                  <c:v>45064</c:v>
                </c:pt>
                <c:pt idx="1088">
                  <c:v>45065</c:v>
                </c:pt>
                <c:pt idx="1089">
                  <c:v>45068</c:v>
                </c:pt>
                <c:pt idx="1090">
                  <c:v>45069</c:v>
                </c:pt>
                <c:pt idx="1091">
                  <c:v>45070</c:v>
                </c:pt>
                <c:pt idx="1092">
                  <c:v>45071</c:v>
                </c:pt>
                <c:pt idx="1093">
                  <c:v>45072</c:v>
                </c:pt>
                <c:pt idx="1094">
                  <c:v>45076</c:v>
                </c:pt>
                <c:pt idx="1095">
                  <c:v>45077</c:v>
                </c:pt>
                <c:pt idx="1096">
                  <c:v>45078</c:v>
                </c:pt>
                <c:pt idx="1097">
                  <c:v>45079</c:v>
                </c:pt>
                <c:pt idx="1098">
                  <c:v>45082</c:v>
                </c:pt>
                <c:pt idx="1099">
                  <c:v>45083</c:v>
                </c:pt>
                <c:pt idx="1100">
                  <c:v>45084</c:v>
                </c:pt>
                <c:pt idx="1101">
                  <c:v>45085</c:v>
                </c:pt>
                <c:pt idx="1102">
                  <c:v>45086</c:v>
                </c:pt>
                <c:pt idx="1103">
                  <c:v>45089</c:v>
                </c:pt>
                <c:pt idx="1104">
                  <c:v>45090</c:v>
                </c:pt>
                <c:pt idx="1105">
                  <c:v>45091</c:v>
                </c:pt>
                <c:pt idx="1106">
                  <c:v>45092</c:v>
                </c:pt>
                <c:pt idx="1107">
                  <c:v>45093</c:v>
                </c:pt>
                <c:pt idx="1108">
                  <c:v>45096</c:v>
                </c:pt>
                <c:pt idx="1109">
                  <c:v>45097</c:v>
                </c:pt>
                <c:pt idx="1110">
                  <c:v>45098</c:v>
                </c:pt>
                <c:pt idx="1111">
                  <c:v>45099</c:v>
                </c:pt>
                <c:pt idx="1112">
                  <c:v>45100</c:v>
                </c:pt>
                <c:pt idx="1113">
                  <c:v>45103</c:v>
                </c:pt>
                <c:pt idx="1114">
                  <c:v>45104</c:v>
                </c:pt>
                <c:pt idx="1115">
                  <c:v>45105</c:v>
                </c:pt>
                <c:pt idx="1116">
                  <c:v>45106</c:v>
                </c:pt>
                <c:pt idx="1117">
                  <c:v>45107</c:v>
                </c:pt>
                <c:pt idx="1118">
                  <c:v>45110</c:v>
                </c:pt>
                <c:pt idx="1119">
                  <c:v>45111</c:v>
                </c:pt>
                <c:pt idx="1120">
                  <c:v>45112</c:v>
                </c:pt>
                <c:pt idx="1121">
                  <c:v>45113</c:v>
                </c:pt>
                <c:pt idx="1122">
                  <c:v>45114</c:v>
                </c:pt>
                <c:pt idx="1123">
                  <c:v>45117</c:v>
                </c:pt>
                <c:pt idx="1124">
                  <c:v>45118</c:v>
                </c:pt>
                <c:pt idx="1125">
                  <c:v>45119</c:v>
                </c:pt>
                <c:pt idx="1126">
                  <c:v>45120</c:v>
                </c:pt>
                <c:pt idx="1127">
                  <c:v>45121</c:v>
                </c:pt>
                <c:pt idx="1128">
                  <c:v>45124</c:v>
                </c:pt>
                <c:pt idx="1129">
                  <c:v>45125</c:v>
                </c:pt>
                <c:pt idx="1130">
                  <c:v>45126</c:v>
                </c:pt>
                <c:pt idx="1131">
                  <c:v>45127</c:v>
                </c:pt>
                <c:pt idx="1132">
                  <c:v>45128</c:v>
                </c:pt>
                <c:pt idx="1133">
                  <c:v>45131</c:v>
                </c:pt>
                <c:pt idx="1134">
                  <c:v>45132</c:v>
                </c:pt>
                <c:pt idx="1135">
                  <c:v>45133</c:v>
                </c:pt>
                <c:pt idx="1136">
                  <c:v>45134</c:v>
                </c:pt>
                <c:pt idx="1137">
                  <c:v>45135</c:v>
                </c:pt>
                <c:pt idx="1138">
                  <c:v>45138</c:v>
                </c:pt>
                <c:pt idx="1139">
                  <c:v>45139</c:v>
                </c:pt>
                <c:pt idx="1140">
                  <c:v>45140</c:v>
                </c:pt>
                <c:pt idx="1141">
                  <c:v>45141</c:v>
                </c:pt>
                <c:pt idx="1142">
                  <c:v>45142</c:v>
                </c:pt>
                <c:pt idx="1143">
                  <c:v>45145</c:v>
                </c:pt>
                <c:pt idx="1144">
                  <c:v>45146</c:v>
                </c:pt>
                <c:pt idx="1145">
                  <c:v>45147</c:v>
                </c:pt>
                <c:pt idx="1146">
                  <c:v>45148</c:v>
                </c:pt>
                <c:pt idx="1147">
                  <c:v>45149</c:v>
                </c:pt>
                <c:pt idx="1148">
                  <c:v>45152</c:v>
                </c:pt>
                <c:pt idx="1149">
                  <c:v>45153</c:v>
                </c:pt>
                <c:pt idx="1150">
                  <c:v>45154</c:v>
                </c:pt>
                <c:pt idx="1151">
                  <c:v>45155</c:v>
                </c:pt>
                <c:pt idx="1152">
                  <c:v>45156</c:v>
                </c:pt>
                <c:pt idx="1153">
                  <c:v>45159</c:v>
                </c:pt>
                <c:pt idx="1154">
                  <c:v>45160</c:v>
                </c:pt>
                <c:pt idx="1155">
                  <c:v>45161</c:v>
                </c:pt>
                <c:pt idx="1156">
                  <c:v>45162</c:v>
                </c:pt>
                <c:pt idx="1157">
                  <c:v>45163</c:v>
                </c:pt>
                <c:pt idx="1158">
                  <c:v>45167</c:v>
                </c:pt>
                <c:pt idx="1159">
                  <c:v>45168</c:v>
                </c:pt>
                <c:pt idx="1160">
                  <c:v>45169</c:v>
                </c:pt>
                <c:pt idx="1161">
                  <c:v>45170</c:v>
                </c:pt>
                <c:pt idx="1162">
                  <c:v>45173</c:v>
                </c:pt>
                <c:pt idx="1163">
                  <c:v>45174</c:v>
                </c:pt>
                <c:pt idx="1164">
                  <c:v>45175</c:v>
                </c:pt>
                <c:pt idx="1165">
                  <c:v>45176</c:v>
                </c:pt>
                <c:pt idx="1166">
                  <c:v>45177</c:v>
                </c:pt>
                <c:pt idx="1167">
                  <c:v>45180</c:v>
                </c:pt>
                <c:pt idx="1168">
                  <c:v>45181</c:v>
                </c:pt>
                <c:pt idx="1169">
                  <c:v>45182</c:v>
                </c:pt>
                <c:pt idx="1170">
                  <c:v>45183</c:v>
                </c:pt>
                <c:pt idx="1171">
                  <c:v>45184</c:v>
                </c:pt>
                <c:pt idx="1172">
                  <c:v>45187</c:v>
                </c:pt>
                <c:pt idx="1173">
                  <c:v>45188</c:v>
                </c:pt>
                <c:pt idx="1174">
                  <c:v>45189</c:v>
                </c:pt>
                <c:pt idx="1175">
                  <c:v>45190</c:v>
                </c:pt>
                <c:pt idx="1176">
                  <c:v>45191</c:v>
                </c:pt>
                <c:pt idx="1177">
                  <c:v>45194</c:v>
                </c:pt>
                <c:pt idx="1178">
                  <c:v>45195</c:v>
                </c:pt>
                <c:pt idx="1179">
                  <c:v>45196</c:v>
                </c:pt>
                <c:pt idx="1180">
                  <c:v>45197</c:v>
                </c:pt>
                <c:pt idx="1181">
                  <c:v>45198</c:v>
                </c:pt>
                <c:pt idx="1182">
                  <c:v>45201</c:v>
                </c:pt>
                <c:pt idx="1183">
                  <c:v>45202</c:v>
                </c:pt>
                <c:pt idx="1184">
                  <c:v>45203</c:v>
                </c:pt>
                <c:pt idx="1185">
                  <c:v>45204</c:v>
                </c:pt>
                <c:pt idx="1186">
                  <c:v>45205</c:v>
                </c:pt>
                <c:pt idx="1187">
                  <c:v>45208</c:v>
                </c:pt>
                <c:pt idx="1188">
                  <c:v>45209</c:v>
                </c:pt>
                <c:pt idx="1189">
                  <c:v>45210</c:v>
                </c:pt>
                <c:pt idx="1190">
                  <c:v>45211</c:v>
                </c:pt>
                <c:pt idx="1191">
                  <c:v>45212</c:v>
                </c:pt>
                <c:pt idx="1192">
                  <c:v>45215</c:v>
                </c:pt>
                <c:pt idx="1193">
                  <c:v>45216</c:v>
                </c:pt>
                <c:pt idx="1194">
                  <c:v>45217</c:v>
                </c:pt>
                <c:pt idx="1195">
                  <c:v>45218</c:v>
                </c:pt>
                <c:pt idx="1196">
                  <c:v>45219</c:v>
                </c:pt>
                <c:pt idx="1197">
                  <c:v>45222</c:v>
                </c:pt>
                <c:pt idx="1198">
                  <c:v>45223</c:v>
                </c:pt>
                <c:pt idx="1199">
                  <c:v>45224</c:v>
                </c:pt>
                <c:pt idx="1200">
                  <c:v>45225</c:v>
                </c:pt>
                <c:pt idx="1201">
                  <c:v>45226</c:v>
                </c:pt>
                <c:pt idx="1202">
                  <c:v>45229</c:v>
                </c:pt>
                <c:pt idx="1203">
                  <c:v>45230</c:v>
                </c:pt>
                <c:pt idx="1204">
                  <c:v>45231</c:v>
                </c:pt>
                <c:pt idx="1205">
                  <c:v>45232</c:v>
                </c:pt>
                <c:pt idx="1206">
                  <c:v>45233</c:v>
                </c:pt>
                <c:pt idx="1207">
                  <c:v>45236</c:v>
                </c:pt>
                <c:pt idx="1208">
                  <c:v>45237</c:v>
                </c:pt>
                <c:pt idx="1209">
                  <c:v>45238</c:v>
                </c:pt>
                <c:pt idx="1210">
                  <c:v>45239</c:v>
                </c:pt>
                <c:pt idx="1211">
                  <c:v>45240</c:v>
                </c:pt>
                <c:pt idx="1212">
                  <c:v>45243</c:v>
                </c:pt>
                <c:pt idx="1213">
                  <c:v>45244</c:v>
                </c:pt>
                <c:pt idx="1214">
                  <c:v>45245</c:v>
                </c:pt>
                <c:pt idx="1215">
                  <c:v>45246</c:v>
                </c:pt>
                <c:pt idx="1216">
                  <c:v>45247</c:v>
                </c:pt>
                <c:pt idx="1217">
                  <c:v>45250</c:v>
                </c:pt>
                <c:pt idx="1218">
                  <c:v>45251</c:v>
                </c:pt>
                <c:pt idx="1219">
                  <c:v>45252</c:v>
                </c:pt>
                <c:pt idx="1220">
                  <c:v>45253</c:v>
                </c:pt>
                <c:pt idx="1221">
                  <c:v>45254</c:v>
                </c:pt>
                <c:pt idx="1222">
                  <c:v>45257</c:v>
                </c:pt>
                <c:pt idx="1223">
                  <c:v>45258</c:v>
                </c:pt>
                <c:pt idx="1224">
                  <c:v>45259</c:v>
                </c:pt>
                <c:pt idx="1225">
                  <c:v>45260</c:v>
                </c:pt>
                <c:pt idx="1226">
                  <c:v>45261</c:v>
                </c:pt>
                <c:pt idx="1227">
                  <c:v>45264</c:v>
                </c:pt>
                <c:pt idx="1228">
                  <c:v>45265</c:v>
                </c:pt>
                <c:pt idx="1229">
                  <c:v>45266</c:v>
                </c:pt>
                <c:pt idx="1230">
                  <c:v>45267</c:v>
                </c:pt>
                <c:pt idx="1231">
                  <c:v>45268</c:v>
                </c:pt>
                <c:pt idx="1232">
                  <c:v>45271</c:v>
                </c:pt>
                <c:pt idx="1233">
                  <c:v>45272</c:v>
                </c:pt>
                <c:pt idx="1234">
                  <c:v>45273</c:v>
                </c:pt>
                <c:pt idx="1235">
                  <c:v>45274</c:v>
                </c:pt>
                <c:pt idx="1236">
                  <c:v>45275</c:v>
                </c:pt>
                <c:pt idx="1237">
                  <c:v>45278</c:v>
                </c:pt>
                <c:pt idx="1238">
                  <c:v>45279</c:v>
                </c:pt>
                <c:pt idx="1239">
                  <c:v>45280</c:v>
                </c:pt>
                <c:pt idx="1240">
                  <c:v>45281</c:v>
                </c:pt>
                <c:pt idx="1241">
                  <c:v>45282</c:v>
                </c:pt>
                <c:pt idx="1242">
                  <c:v>45285</c:v>
                </c:pt>
                <c:pt idx="1243">
                  <c:v>45287</c:v>
                </c:pt>
                <c:pt idx="1244">
                  <c:v>45288</c:v>
                </c:pt>
                <c:pt idx="1245">
                  <c:v>45289</c:v>
                </c:pt>
                <c:pt idx="1246">
                  <c:v>45292</c:v>
                </c:pt>
                <c:pt idx="1247">
                  <c:v>45293</c:v>
                </c:pt>
                <c:pt idx="1248">
                  <c:v>45294</c:v>
                </c:pt>
                <c:pt idx="1249">
                  <c:v>45295</c:v>
                </c:pt>
                <c:pt idx="1250">
                  <c:v>45296</c:v>
                </c:pt>
                <c:pt idx="1251">
                  <c:v>45299</c:v>
                </c:pt>
                <c:pt idx="1252">
                  <c:v>45300</c:v>
                </c:pt>
                <c:pt idx="1253">
                  <c:v>45301</c:v>
                </c:pt>
                <c:pt idx="1254">
                  <c:v>45302</c:v>
                </c:pt>
                <c:pt idx="1255">
                  <c:v>45303</c:v>
                </c:pt>
                <c:pt idx="1256">
                  <c:v>45306</c:v>
                </c:pt>
                <c:pt idx="1257">
                  <c:v>45307</c:v>
                </c:pt>
                <c:pt idx="1258">
                  <c:v>45308</c:v>
                </c:pt>
                <c:pt idx="1259">
                  <c:v>45309</c:v>
                </c:pt>
                <c:pt idx="1260">
                  <c:v>45310</c:v>
                </c:pt>
                <c:pt idx="1261">
                  <c:v>45313</c:v>
                </c:pt>
                <c:pt idx="1262">
                  <c:v>45314</c:v>
                </c:pt>
                <c:pt idx="1263">
                  <c:v>45315</c:v>
                </c:pt>
                <c:pt idx="1264">
                  <c:v>45316</c:v>
                </c:pt>
                <c:pt idx="1265">
                  <c:v>45317</c:v>
                </c:pt>
                <c:pt idx="1266">
                  <c:v>45320</c:v>
                </c:pt>
                <c:pt idx="1267">
                  <c:v>45321</c:v>
                </c:pt>
                <c:pt idx="1268">
                  <c:v>45322</c:v>
                </c:pt>
                <c:pt idx="1269">
                  <c:v>45323</c:v>
                </c:pt>
                <c:pt idx="1270">
                  <c:v>45324</c:v>
                </c:pt>
                <c:pt idx="1271">
                  <c:v>45327</c:v>
                </c:pt>
                <c:pt idx="1272">
                  <c:v>45328</c:v>
                </c:pt>
                <c:pt idx="1273">
                  <c:v>45329</c:v>
                </c:pt>
                <c:pt idx="1274">
                  <c:v>45330</c:v>
                </c:pt>
                <c:pt idx="1275">
                  <c:v>45331</c:v>
                </c:pt>
                <c:pt idx="1276">
                  <c:v>45334</c:v>
                </c:pt>
                <c:pt idx="1277">
                  <c:v>45335</c:v>
                </c:pt>
                <c:pt idx="1278">
                  <c:v>45336</c:v>
                </c:pt>
                <c:pt idx="1279">
                  <c:v>45337</c:v>
                </c:pt>
                <c:pt idx="1280">
                  <c:v>45338</c:v>
                </c:pt>
                <c:pt idx="1281">
                  <c:v>45341</c:v>
                </c:pt>
                <c:pt idx="1282">
                  <c:v>45342</c:v>
                </c:pt>
                <c:pt idx="1283">
                  <c:v>45343</c:v>
                </c:pt>
                <c:pt idx="1284">
                  <c:v>45344</c:v>
                </c:pt>
                <c:pt idx="1285">
                  <c:v>45345</c:v>
                </c:pt>
                <c:pt idx="1286">
                  <c:v>45348</c:v>
                </c:pt>
                <c:pt idx="1287">
                  <c:v>45349</c:v>
                </c:pt>
                <c:pt idx="1288">
                  <c:v>45350</c:v>
                </c:pt>
                <c:pt idx="1289">
                  <c:v>45351</c:v>
                </c:pt>
                <c:pt idx="1290">
                  <c:v>45352</c:v>
                </c:pt>
                <c:pt idx="1291">
                  <c:v>45355</c:v>
                </c:pt>
                <c:pt idx="1292">
                  <c:v>45356</c:v>
                </c:pt>
                <c:pt idx="1293">
                  <c:v>45357</c:v>
                </c:pt>
                <c:pt idx="1294">
                  <c:v>45358</c:v>
                </c:pt>
                <c:pt idx="1295">
                  <c:v>45359</c:v>
                </c:pt>
                <c:pt idx="1296">
                  <c:v>45362</c:v>
                </c:pt>
                <c:pt idx="1297">
                  <c:v>45363</c:v>
                </c:pt>
                <c:pt idx="1298">
                  <c:v>45364</c:v>
                </c:pt>
                <c:pt idx="1299">
                  <c:v>45365</c:v>
                </c:pt>
                <c:pt idx="1300">
                  <c:v>45366</c:v>
                </c:pt>
                <c:pt idx="1301">
                  <c:v>45369</c:v>
                </c:pt>
                <c:pt idx="1302">
                  <c:v>45370</c:v>
                </c:pt>
                <c:pt idx="1303">
                  <c:v>45371</c:v>
                </c:pt>
                <c:pt idx="1304">
                  <c:v>45372</c:v>
                </c:pt>
                <c:pt idx="1305">
                  <c:v>45373</c:v>
                </c:pt>
                <c:pt idx="1306">
                  <c:v>45376</c:v>
                </c:pt>
                <c:pt idx="1307">
                  <c:v>45377</c:v>
                </c:pt>
                <c:pt idx="1308">
                  <c:v>45378</c:v>
                </c:pt>
                <c:pt idx="1309">
                  <c:v>45379</c:v>
                </c:pt>
                <c:pt idx="1310">
                  <c:v>45380</c:v>
                </c:pt>
                <c:pt idx="1311">
                  <c:v>45384</c:v>
                </c:pt>
                <c:pt idx="1312">
                  <c:v>45385</c:v>
                </c:pt>
                <c:pt idx="1313">
                  <c:v>45386</c:v>
                </c:pt>
                <c:pt idx="1314">
                  <c:v>45387</c:v>
                </c:pt>
                <c:pt idx="1315">
                  <c:v>45390</c:v>
                </c:pt>
                <c:pt idx="1316">
                  <c:v>45391</c:v>
                </c:pt>
                <c:pt idx="1317">
                  <c:v>45392</c:v>
                </c:pt>
                <c:pt idx="1318">
                  <c:v>45393</c:v>
                </c:pt>
                <c:pt idx="1319">
                  <c:v>45394</c:v>
                </c:pt>
                <c:pt idx="1320">
                  <c:v>45397</c:v>
                </c:pt>
                <c:pt idx="1321">
                  <c:v>45398</c:v>
                </c:pt>
                <c:pt idx="1322">
                  <c:v>45399</c:v>
                </c:pt>
                <c:pt idx="1323">
                  <c:v>45400</c:v>
                </c:pt>
                <c:pt idx="1324">
                  <c:v>45401</c:v>
                </c:pt>
                <c:pt idx="1325">
                  <c:v>45404</c:v>
                </c:pt>
                <c:pt idx="1326">
                  <c:v>45405</c:v>
                </c:pt>
                <c:pt idx="1327">
                  <c:v>45406</c:v>
                </c:pt>
                <c:pt idx="1328">
                  <c:v>45407</c:v>
                </c:pt>
                <c:pt idx="1329">
                  <c:v>45408</c:v>
                </c:pt>
                <c:pt idx="1330">
                  <c:v>45411</c:v>
                </c:pt>
                <c:pt idx="1331">
                  <c:v>45412</c:v>
                </c:pt>
                <c:pt idx="1332">
                  <c:v>45413</c:v>
                </c:pt>
                <c:pt idx="1333">
                  <c:v>45414</c:v>
                </c:pt>
                <c:pt idx="1334">
                  <c:v>45415</c:v>
                </c:pt>
                <c:pt idx="1335">
                  <c:v>45418</c:v>
                </c:pt>
                <c:pt idx="1336">
                  <c:v>45419</c:v>
                </c:pt>
                <c:pt idx="1337">
                  <c:v>45420</c:v>
                </c:pt>
                <c:pt idx="1338">
                  <c:v>45421</c:v>
                </c:pt>
                <c:pt idx="1339">
                  <c:v>45422</c:v>
                </c:pt>
                <c:pt idx="1340">
                  <c:v>45425</c:v>
                </c:pt>
                <c:pt idx="1341">
                  <c:v>45426</c:v>
                </c:pt>
                <c:pt idx="1342">
                  <c:v>45427</c:v>
                </c:pt>
                <c:pt idx="1343">
                  <c:v>45428</c:v>
                </c:pt>
                <c:pt idx="1344">
                  <c:v>45429</c:v>
                </c:pt>
                <c:pt idx="1345">
                  <c:v>45432</c:v>
                </c:pt>
                <c:pt idx="1346">
                  <c:v>45433</c:v>
                </c:pt>
                <c:pt idx="1347">
                  <c:v>45434</c:v>
                </c:pt>
                <c:pt idx="1348">
                  <c:v>45435</c:v>
                </c:pt>
                <c:pt idx="1349">
                  <c:v>45436</c:v>
                </c:pt>
                <c:pt idx="1350">
                  <c:v>45440</c:v>
                </c:pt>
                <c:pt idx="1351">
                  <c:v>45441</c:v>
                </c:pt>
                <c:pt idx="1352">
                  <c:v>45442</c:v>
                </c:pt>
                <c:pt idx="1353">
                  <c:v>45443</c:v>
                </c:pt>
                <c:pt idx="1354">
                  <c:v>45446</c:v>
                </c:pt>
                <c:pt idx="1355">
                  <c:v>45447</c:v>
                </c:pt>
                <c:pt idx="1356">
                  <c:v>45448</c:v>
                </c:pt>
                <c:pt idx="1357">
                  <c:v>45449</c:v>
                </c:pt>
                <c:pt idx="1358">
                  <c:v>45450</c:v>
                </c:pt>
                <c:pt idx="1359">
                  <c:v>45453</c:v>
                </c:pt>
                <c:pt idx="1360">
                  <c:v>45454</c:v>
                </c:pt>
                <c:pt idx="1361">
                  <c:v>45455</c:v>
                </c:pt>
                <c:pt idx="1362">
                  <c:v>45456</c:v>
                </c:pt>
                <c:pt idx="1363">
                  <c:v>45457</c:v>
                </c:pt>
                <c:pt idx="1364">
                  <c:v>45460</c:v>
                </c:pt>
                <c:pt idx="1365">
                  <c:v>45461</c:v>
                </c:pt>
                <c:pt idx="1366">
                  <c:v>45462</c:v>
                </c:pt>
                <c:pt idx="1367">
                  <c:v>45463</c:v>
                </c:pt>
                <c:pt idx="1368">
                  <c:v>45464</c:v>
                </c:pt>
                <c:pt idx="1369">
                  <c:v>45467</c:v>
                </c:pt>
                <c:pt idx="1370">
                  <c:v>45468</c:v>
                </c:pt>
                <c:pt idx="1371">
                  <c:v>45469</c:v>
                </c:pt>
                <c:pt idx="1372">
                  <c:v>45470</c:v>
                </c:pt>
                <c:pt idx="1373">
                  <c:v>45471</c:v>
                </c:pt>
                <c:pt idx="1374">
                  <c:v>45474</c:v>
                </c:pt>
                <c:pt idx="1375">
                  <c:v>45475</c:v>
                </c:pt>
                <c:pt idx="1376">
                  <c:v>45476</c:v>
                </c:pt>
                <c:pt idx="1377">
                  <c:v>45477</c:v>
                </c:pt>
                <c:pt idx="1378">
                  <c:v>45478</c:v>
                </c:pt>
                <c:pt idx="1379">
                  <c:v>45481</c:v>
                </c:pt>
                <c:pt idx="1380">
                  <c:v>45482</c:v>
                </c:pt>
                <c:pt idx="1381">
                  <c:v>45483</c:v>
                </c:pt>
                <c:pt idx="1382">
                  <c:v>45484</c:v>
                </c:pt>
                <c:pt idx="1383">
                  <c:v>45485</c:v>
                </c:pt>
                <c:pt idx="1384">
                  <c:v>45488</c:v>
                </c:pt>
                <c:pt idx="1385">
                  <c:v>45489</c:v>
                </c:pt>
                <c:pt idx="1386">
                  <c:v>45490</c:v>
                </c:pt>
                <c:pt idx="1387">
                  <c:v>45491</c:v>
                </c:pt>
                <c:pt idx="1388">
                  <c:v>45492</c:v>
                </c:pt>
                <c:pt idx="1389">
                  <c:v>45495</c:v>
                </c:pt>
                <c:pt idx="1390">
                  <c:v>45496</c:v>
                </c:pt>
                <c:pt idx="1391">
                  <c:v>45497</c:v>
                </c:pt>
                <c:pt idx="1392">
                  <c:v>45498</c:v>
                </c:pt>
                <c:pt idx="1393">
                  <c:v>45499</c:v>
                </c:pt>
                <c:pt idx="1394">
                  <c:v>45502</c:v>
                </c:pt>
                <c:pt idx="1395">
                  <c:v>45503</c:v>
                </c:pt>
                <c:pt idx="1396">
                  <c:v>45504</c:v>
                </c:pt>
                <c:pt idx="1397">
                  <c:v>45505</c:v>
                </c:pt>
                <c:pt idx="1398">
                  <c:v>45506</c:v>
                </c:pt>
                <c:pt idx="1399">
                  <c:v>45509</c:v>
                </c:pt>
                <c:pt idx="1400">
                  <c:v>45510</c:v>
                </c:pt>
                <c:pt idx="1401">
                  <c:v>45511</c:v>
                </c:pt>
                <c:pt idx="1402">
                  <c:v>45512</c:v>
                </c:pt>
                <c:pt idx="1403">
                  <c:v>45513</c:v>
                </c:pt>
                <c:pt idx="1404">
                  <c:v>45516</c:v>
                </c:pt>
                <c:pt idx="1405">
                  <c:v>45517</c:v>
                </c:pt>
                <c:pt idx="1406">
                  <c:v>45518</c:v>
                </c:pt>
                <c:pt idx="1407">
                  <c:v>45519</c:v>
                </c:pt>
                <c:pt idx="1408">
                  <c:v>45520</c:v>
                </c:pt>
                <c:pt idx="1409">
                  <c:v>45523</c:v>
                </c:pt>
                <c:pt idx="1410">
                  <c:v>45524</c:v>
                </c:pt>
                <c:pt idx="1411">
                  <c:v>45525</c:v>
                </c:pt>
                <c:pt idx="1412">
                  <c:v>45526</c:v>
                </c:pt>
                <c:pt idx="1413">
                  <c:v>45527</c:v>
                </c:pt>
                <c:pt idx="1414">
                  <c:v>45531</c:v>
                </c:pt>
                <c:pt idx="1415">
                  <c:v>45532</c:v>
                </c:pt>
                <c:pt idx="1416">
                  <c:v>45533</c:v>
                </c:pt>
                <c:pt idx="1417">
                  <c:v>45534</c:v>
                </c:pt>
                <c:pt idx="1418">
                  <c:v>45537</c:v>
                </c:pt>
                <c:pt idx="1419">
                  <c:v>45538</c:v>
                </c:pt>
                <c:pt idx="1420">
                  <c:v>45539</c:v>
                </c:pt>
                <c:pt idx="1421">
                  <c:v>45540</c:v>
                </c:pt>
                <c:pt idx="1422">
                  <c:v>45541</c:v>
                </c:pt>
                <c:pt idx="1423">
                  <c:v>45544</c:v>
                </c:pt>
                <c:pt idx="1424">
                  <c:v>45545</c:v>
                </c:pt>
                <c:pt idx="1425">
                  <c:v>45546</c:v>
                </c:pt>
                <c:pt idx="1426">
                  <c:v>45547</c:v>
                </c:pt>
                <c:pt idx="1427">
                  <c:v>45548</c:v>
                </c:pt>
                <c:pt idx="1428">
                  <c:v>45551</c:v>
                </c:pt>
                <c:pt idx="1429">
                  <c:v>45552</c:v>
                </c:pt>
                <c:pt idx="1430">
                  <c:v>45553</c:v>
                </c:pt>
                <c:pt idx="1431">
                  <c:v>45554</c:v>
                </c:pt>
                <c:pt idx="1432">
                  <c:v>45555</c:v>
                </c:pt>
                <c:pt idx="1433">
                  <c:v>45558</c:v>
                </c:pt>
                <c:pt idx="1434">
                  <c:v>45559</c:v>
                </c:pt>
                <c:pt idx="1435">
                  <c:v>45560</c:v>
                </c:pt>
                <c:pt idx="1436">
                  <c:v>45561</c:v>
                </c:pt>
                <c:pt idx="1437">
                  <c:v>45562</c:v>
                </c:pt>
                <c:pt idx="1438">
                  <c:v>45565</c:v>
                </c:pt>
                <c:pt idx="1439">
                  <c:v>45566</c:v>
                </c:pt>
                <c:pt idx="1440">
                  <c:v>45567</c:v>
                </c:pt>
                <c:pt idx="1441">
                  <c:v>45568</c:v>
                </c:pt>
                <c:pt idx="1442">
                  <c:v>45569</c:v>
                </c:pt>
                <c:pt idx="1443">
                  <c:v>45572</c:v>
                </c:pt>
                <c:pt idx="1444">
                  <c:v>45573</c:v>
                </c:pt>
                <c:pt idx="1445">
                  <c:v>45574</c:v>
                </c:pt>
                <c:pt idx="1446">
                  <c:v>45575</c:v>
                </c:pt>
                <c:pt idx="1447">
                  <c:v>45576</c:v>
                </c:pt>
                <c:pt idx="1448">
                  <c:v>45579</c:v>
                </c:pt>
                <c:pt idx="1449">
                  <c:v>45580</c:v>
                </c:pt>
                <c:pt idx="1450">
                  <c:v>45581</c:v>
                </c:pt>
                <c:pt idx="1451">
                  <c:v>45582</c:v>
                </c:pt>
                <c:pt idx="1452">
                  <c:v>45583</c:v>
                </c:pt>
                <c:pt idx="1453">
                  <c:v>45586</c:v>
                </c:pt>
                <c:pt idx="1454">
                  <c:v>45587</c:v>
                </c:pt>
                <c:pt idx="1455">
                  <c:v>45588</c:v>
                </c:pt>
                <c:pt idx="1456">
                  <c:v>45589</c:v>
                </c:pt>
                <c:pt idx="1457">
                  <c:v>45590</c:v>
                </c:pt>
                <c:pt idx="1458">
                  <c:v>45593</c:v>
                </c:pt>
                <c:pt idx="1459">
                  <c:v>45594</c:v>
                </c:pt>
                <c:pt idx="1460">
                  <c:v>45595</c:v>
                </c:pt>
                <c:pt idx="1461">
                  <c:v>45596</c:v>
                </c:pt>
                <c:pt idx="1462">
                  <c:v>45597</c:v>
                </c:pt>
                <c:pt idx="1463">
                  <c:v>45600</c:v>
                </c:pt>
                <c:pt idx="1464">
                  <c:v>45601</c:v>
                </c:pt>
                <c:pt idx="1465">
                  <c:v>45602</c:v>
                </c:pt>
                <c:pt idx="1466">
                  <c:v>45603</c:v>
                </c:pt>
                <c:pt idx="1467">
                  <c:v>45604</c:v>
                </c:pt>
                <c:pt idx="1468">
                  <c:v>45607</c:v>
                </c:pt>
                <c:pt idx="1469">
                  <c:v>45608</c:v>
                </c:pt>
                <c:pt idx="1470">
                  <c:v>45609</c:v>
                </c:pt>
                <c:pt idx="1471">
                  <c:v>45610</c:v>
                </c:pt>
                <c:pt idx="1472">
                  <c:v>45611</c:v>
                </c:pt>
                <c:pt idx="1473">
                  <c:v>45614</c:v>
                </c:pt>
                <c:pt idx="1474">
                  <c:v>45615</c:v>
                </c:pt>
                <c:pt idx="1475">
                  <c:v>45616</c:v>
                </c:pt>
                <c:pt idx="1476">
                  <c:v>45617</c:v>
                </c:pt>
                <c:pt idx="1477">
                  <c:v>45618</c:v>
                </c:pt>
                <c:pt idx="1478">
                  <c:v>45621</c:v>
                </c:pt>
                <c:pt idx="1479">
                  <c:v>45622</c:v>
                </c:pt>
                <c:pt idx="1480">
                  <c:v>45623</c:v>
                </c:pt>
                <c:pt idx="1481">
                  <c:v>45624</c:v>
                </c:pt>
                <c:pt idx="1482">
                  <c:v>45625</c:v>
                </c:pt>
                <c:pt idx="1483">
                  <c:v>45628</c:v>
                </c:pt>
                <c:pt idx="1484">
                  <c:v>45629</c:v>
                </c:pt>
                <c:pt idx="1485">
                  <c:v>45630</c:v>
                </c:pt>
                <c:pt idx="1486">
                  <c:v>45631</c:v>
                </c:pt>
                <c:pt idx="1487">
                  <c:v>45632</c:v>
                </c:pt>
                <c:pt idx="1488">
                  <c:v>45635</c:v>
                </c:pt>
                <c:pt idx="1489">
                  <c:v>45636</c:v>
                </c:pt>
                <c:pt idx="1490">
                  <c:v>45637</c:v>
                </c:pt>
                <c:pt idx="1491">
                  <c:v>45638</c:v>
                </c:pt>
                <c:pt idx="1492">
                  <c:v>45639</c:v>
                </c:pt>
                <c:pt idx="1493">
                  <c:v>45642</c:v>
                </c:pt>
                <c:pt idx="1494">
                  <c:v>45643</c:v>
                </c:pt>
                <c:pt idx="1495">
                  <c:v>45644</c:v>
                </c:pt>
                <c:pt idx="1496">
                  <c:v>45645</c:v>
                </c:pt>
                <c:pt idx="1497">
                  <c:v>45646</c:v>
                </c:pt>
                <c:pt idx="1498">
                  <c:v>45649</c:v>
                </c:pt>
                <c:pt idx="1499">
                  <c:v>45650</c:v>
                </c:pt>
                <c:pt idx="1500">
                  <c:v>45651</c:v>
                </c:pt>
                <c:pt idx="1501">
                  <c:v>45653</c:v>
                </c:pt>
                <c:pt idx="1502">
                  <c:v>45656</c:v>
                </c:pt>
                <c:pt idx="1503">
                  <c:v>45657</c:v>
                </c:pt>
                <c:pt idx="1504">
                  <c:v>45658</c:v>
                </c:pt>
                <c:pt idx="1505">
                  <c:v>45659</c:v>
                </c:pt>
                <c:pt idx="1506">
                  <c:v>45660</c:v>
                </c:pt>
                <c:pt idx="1507">
                  <c:v>45663</c:v>
                </c:pt>
                <c:pt idx="1508">
                  <c:v>45664</c:v>
                </c:pt>
                <c:pt idx="1509">
                  <c:v>45665</c:v>
                </c:pt>
                <c:pt idx="1510">
                  <c:v>45666</c:v>
                </c:pt>
                <c:pt idx="1511">
                  <c:v>45667</c:v>
                </c:pt>
                <c:pt idx="1512">
                  <c:v>45670</c:v>
                </c:pt>
                <c:pt idx="1513">
                  <c:v>45671</c:v>
                </c:pt>
                <c:pt idx="1514">
                  <c:v>45672</c:v>
                </c:pt>
                <c:pt idx="1515">
                  <c:v>45673</c:v>
                </c:pt>
                <c:pt idx="1516">
                  <c:v>45674</c:v>
                </c:pt>
                <c:pt idx="1517">
                  <c:v>45677</c:v>
                </c:pt>
                <c:pt idx="1518">
                  <c:v>45678</c:v>
                </c:pt>
                <c:pt idx="1519">
                  <c:v>45679</c:v>
                </c:pt>
                <c:pt idx="1520">
                  <c:v>45680</c:v>
                </c:pt>
                <c:pt idx="1521">
                  <c:v>45681</c:v>
                </c:pt>
                <c:pt idx="1522">
                  <c:v>45684</c:v>
                </c:pt>
                <c:pt idx="1523">
                  <c:v>45685</c:v>
                </c:pt>
                <c:pt idx="1524">
                  <c:v>45686</c:v>
                </c:pt>
                <c:pt idx="1525">
                  <c:v>45687</c:v>
                </c:pt>
                <c:pt idx="1526">
                  <c:v>45688</c:v>
                </c:pt>
                <c:pt idx="1527">
                  <c:v>45691</c:v>
                </c:pt>
                <c:pt idx="1528">
                  <c:v>45692</c:v>
                </c:pt>
                <c:pt idx="1529">
                  <c:v>45693</c:v>
                </c:pt>
                <c:pt idx="1530">
                  <c:v>45694</c:v>
                </c:pt>
                <c:pt idx="1531">
                  <c:v>45695</c:v>
                </c:pt>
                <c:pt idx="1532">
                  <c:v>45698</c:v>
                </c:pt>
                <c:pt idx="1533">
                  <c:v>45699</c:v>
                </c:pt>
                <c:pt idx="1534">
                  <c:v>45700</c:v>
                </c:pt>
                <c:pt idx="1535">
                  <c:v>45701</c:v>
                </c:pt>
                <c:pt idx="1536">
                  <c:v>45702</c:v>
                </c:pt>
                <c:pt idx="1537">
                  <c:v>45705</c:v>
                </c:pt>
                <c:pt idx="1538">
                  <c:v>45706</c:v>
                </c:pt>
                <c:pt idx="1539">
                  <c:v>45707</c:v>
                </c:pt>
                <c:pt idx="1540">
                  <c:v>45708</c:v>
                </c:pt>
                <c:pt idx="1541">
                  <c:v>45709</c:v>
                </c:pt>
                <c:pt idx="1542">
                  <c:v>45712</c:v>
                </c:pt>
                <c:pt idx="1543">
                  <c:v>45713</c:v>
                </c:pt>
                <c:pt idx="1544">
                  <c:v>45714</c:v>
                </c:pt>
                <c:pt idx="1545">
                  <c:v>45715</c:v>
                </c:pt>
                <c:pt idx="1546">
                  <c:v>45716</c:v>
                </c:pt>
                <c:pt idx="1547">
                  <c:v>45719</c:v>
                </c:pt>
                <c:pt idx="1548">
                  <c:v>45720</c:v>
                </c:pt>
                <c:pt idx="1549">
                  <c:v>45721</c:v>
                </c:pt>
                <c:pt idx="1550">
                  <c:v>45722</c:v>
                </c:pt>
                <c:pt idx="1551">
                  <c:v>45723</c:v>
                </c:pt>
                <c:pt idx="1552">
                  <c:v>45726</c:v>
                </c:pt>
                <c:pt idx="1553">
                  <c:v>45727</c:v>
                </c:pt>
                <c:pt idx="1554">
                  <c:v>45728</c:v>
                </c:pt>
                <c:pt idx="1555">
                  <c:v>45729</c:v>
                </c:pt>
                <c:pt idx="1556">
                  <c:v>45730</c:v>
                </c:pt>
                <c:pt idx="1557">
                  <c:v>45733</c:v>
                </c:pt>
                <c:pt idx="1558">
                  <c:v>45734</c:v>
                </c:pt>
                <c:pt idx="1559">
                  <c:v>45735</c:v>
                </c:pt>
                <c:pt idx="1560">
                  <c:v>45736</c:v>
                </c:pt>
                <c:pt idx="1561">
                  <c:v>45737</c:v>
                </c:pt>
                <c:pt idx="1562">
                  <c:v>45740</c:v>
                </c:pt>
                <c:pt idx="1563">
                  <c:v>45741</c:v>
                </c:pt>
                <c:pt idx="1564">
                  <c:v>45742</c:v>
                </c:pt>
                <c:pt idx="1565">
                  <c:v>45743</c:v>
                </c:pt>
                <c:pt idx="1566">
                  <c:v>45744</c:v>
                </c:pt>
                <c:pt idx="1567">
                  <c:v>45747</c:v>
                </c:pt>
                <c:pt idx="1568">
                  <c:v>45748</c:v>
                </c:pt>
                <c:pt idx="1569">
                  <c:v>45749</c:v>
                </c:pt>
                <c:pt idx="1570">
                  <c:v>45750</c:v>
                </c:pt>
                <c:pt idx="1571">
                  <c:v>45751</c:v>
                </c:pt>
                <c:pt idx="1572">
                  <c:v>45754</c:v>
                </c:pt>
                <c:pt idx="1573">
                  <c:v>45755</c:v>
                </c:pt>
                <c:pt idx="1574">
                  <c:v>45756</c:v>
                </c:pt>
                <c:pt idx="1575">
                  <c:v>45757</c:v>
                </c:pt>
                <c:pt idx="1576">
                  <c:v>45758</c:v>
                </c:pt>
                <c:pt idx="1577">
                  <c:v>45761</c:v>
                </c:pt>
                <c:pt idx="1578">
                  <c:v>45762</c:v>
                </c:pt>
                <c:pt idx="1579">
                  <c:v>45763</c:v>
                </c:pt>
                <c:pt idx="1580">
                  <c:v>45764</c:v>
                </c:pt>
                <c:pt idx="1581">
                  <c:v>45765</c:v>
                </c:pt>
                <c:pt idx="1582">
                  <c:v>45769</c:v>
                </c:pt>
                <c:pt idx="1583">
                  <c:v>45770</c:v>
                </c:pt>
                <c:pt idx="1584">
                  <c:v>45771</c:v>
                </c:pt>
                <c:pt idx="1585">
                  <c:v>45772</c:v>
                </c:pt>
                <c:pt idx="1586">
                  <c:v>45775</c:v>
                </c:pt>
                <c:pt idx="1587">
                  <c:v>45776</c:v>
                </c:pt>
                <c:pt idx="1588">
                  <c:v>45777</c:v>
                </c:pt>
                <c:pt idx="1589">
                  <c:v>45778</c:v>
                </c:pt>
                <c:pt idx="1590">
                  <c:v>45779</c:v>
                </c:pt>
                <c:pt idx="1591">
                  <c:v>45783</c:v>
                </c:pt>
                <c:pt idx="1592">
                  <c:v>45784</c:v>
                </c:pt>
                <c:pt idx="1593">
                  <c:v>45785</c:v>
                </c:pt>
                <c:pt idx="1594">
                  <c:v>45786</c:v>
                </c:pt>
                <c:pt idx="1595">
                  <c:v>45789</c:v>
                </c:pt>
                <c:pt idx="1596">
                  <c:v>45790</c:v>
                </c:pt>
                <c:pt idx="1597">
                  <c:v>45791</c:v>
                </c:pt>
                <c:pt idx="1598">
                  <c:v>45792</c:v>
                </c:pt>
                <c:pt idx="1599">
                  <c:v>45793</c:v>
                </c:pt>
                <c:pt idx="1600">
                  <c:v>45796</c:v>
                </c:pt>
                <c:pt idx="1601">
                  <c:v>45797</c:v>
                </c:pt>
                <c:pt idx="1602">
                  <c:v>45798</c:v>
                </c:pt>
                <c:pt idx="1603">
                  <c:v>45799</c:v>
                </c:pt>
                <c:pt idx="1604">
                  <c:v>45800</c:v>
                </c:pt>
                <c:pt idx="1605">
                  <c:v>45804</c:v>
                </c:pt>
                <c:pt idx="1606">
                  <c:v>45805</c:v>
                </c:pt>
                <c:pt idx="1607">
                  <c:v>45806</c:v>
                </c:pt>
                <c:pt idx="1608">
                  <c:v>45807</c:v>
                </c:pt>
                <c:pt idx="1609">
                  <c:v>45810</c:v>
                </c:pt>
                <c:pt idx="1610">
                  <c:v>45811</c:v>
                </c:pt>
                <c:pt idx="1611">
                  <c:v>45812</c:v>
                </c:pt>
                <c:pt idx="1612">
                  <c:v>45813</c:v>
                </c:pt>
                <c:pt idx="1613">
                  <c:v>45814</c:v>
                </c:pt>
                <c:pt idx="1614">
                  <c:v>45817</c:v>
                </c:pt>
                <c:pt idx="1615">
                  <c:v>45818</c:v>
                </c:pt>
                <c:pt idx="1616">
                  <c:v>45819</c:v>
                </c:pt>
                <c:pt idx="1617">
                  <c:v>45820</c:v>
                </c:pt>
                <c:pt idx="1618">
                  <c:v>45821</c:v>
                </c:pt>
                <c:pt idx="1619">
                  <c:v>45824</c:v>
                </c:pt>
                <c:pt idx="1620">
                  <c:v>45825</c:v>
                </c:pt>
                <c:pt idx="1621">
                  <c:v>45826</c:v>
                </c:pt>
                <c:pt idx="1622">
                  <c:v>45827</c:v>
                </c:pt>
                <c:pt idx="1623">
                  <c:v>45828</c:v>
                </c:pt>
                <c:pt idx="1624">
                  <c:v>45831</c:v>
                </c:pt>
                <c:pt idx="1625">
                  <c:v>45832</c:v>
                </c:pt>
                <c:pt idx="1626">
                  <c:v>45833</c:v>
                </c:pt>
                <c:pt idx="1627">
                  <c:v>45834</c:v>
                </c:pt>
                <c:pt idx="1628">
                  <c:v>45835</c:v>
                </c:pt>
                <c:pt idx="1629">
                  <c:v>45838</c:v>
                </c:pt>
                <c:pt idx="1630">
                  <c:v>45839</c:v>
                </c:pt>
                <c:pt idx="1631">
                  <c:v>45840</c:v>
                </c:pt>
                <c:pt idx="1632">
                  <c:v>45841</c:v>
                </c:pt>
                <c:pt idx="1633">
                  <c:v>45842</c:v>
                </c:pt>
                <c:pt idx="1634">
                  <c:v>45845</c:v>
                </c:pt>
                <c:pt idx="1635">
                  <c:v>45846</c:v>
                </c:pt>
                <c:pt idx="1636">
                  <c:v>45847</c:v>
                </c:pt>
                <c:pt idx="1637">
                  <c:v>45848</c:v>
                </c:pt>
                <c:pt idx="1638">
                  <c:v>45849</c:v>
                </c:pt>
                <c:pt idx="1639">
                  <c:v>45852</c:v>
                </c:pt>
                <c:pt idx="1640">
                  <c:v>45853</c:v>
                </c:pt>
                <c:pt idx="1641">
                  <c:v>45854</c:v>
                </c:pt>
                <c:pt idx="1642">
                  <c:v>45855</c:v>
                </c:pt>
                <c:pt idx="1643">
                  <c:v>45856</c:v>
                </c:pt>
                <c:pt idx="1644">
                  <c:v>45859</c:v>
                </c:pt>
                <c:pt idx="1645">
                  <c:v>45860</c:v>
                </c:pt>
                <c:pt idx="1646">
                  <c:v>45861</c:v>
                </c:pt>
                <c:pt idx="1647">
                  <c:v>45862</c:v>
                </c:pt>
                <c:pt idx="1648">
                  <c:v>45863</c:v>
                </c:pt>
                <c:pt idx="1649">
                  <c:v>45866</c:v>
                </c:pt>
                <c:pt idx="1650">
                  <c:v>45867</c:v>
                </c:pt>
                <c:pt idx="1651">
                  <c:v>45868</c:v>
                </c:pt>
                <c:pt idx="1652">
                  <c:v>45869</c:v>
                </c:pt>
                <c:pt idx="1653">
                  <c:v>45870</c:v>
                </c:pt>
                <c:pt idx="1654">
                  <c:v>45873</c:v>
                </c:pt>
                <c:pt idx="1655">
                  <c:v>45874</c:v>
                </c:pt>
                <c:pt idx="1656">
                  <c:v>45875</c:v>
                </c:pt>
                <c:pt idx="1657">
                  <c:v>45876</c:v>
                </c:pt>
                <c:pt idx="1658">
                  <c:v>45877</c:v>
                </c:pt>
                <c:pt idx="1659">
                  <c:v>45880</c:v>
                </c:pt>
                <c:pt idx="1660">
                  <c:v>45881</c:v>
                </c:pt>
                <c:pt idx="1661">
                  <c:v>45882</c:v>
                </c:pt>
                <c:pt idx="1662">
                  <c:v>45883</c:v>
                </c:pt>
                <c:pt idx="1663">
                  <c:v>45884</c:v>
                </c:pt>
                <c:pt idx="1664">
                  <c:v>45887</c:v>
                </c:pt>
                <c:pt idx="1665">
                  <c:v>45888</c:v>
                </c:pt>
                <c:pt idx="1666">
                  <c:v>45889</c:v>
                </c:pt>
                <c:pt idx="1667">
                  <c:v>45890</c:v>
                </c:pt>
                <c:pt idx="1668">
                  <c:v>45891</c:v>
                </c:pt>
                <c:pt idx="1669">
                  <c:v>45895</c:v>
                </c:pt>
                <c:pt idx="1670">
                  <c:v>45896</c:v>
                </c:pt>
                <c:pt idx="1671">
                  <c:v>45897</c:v>
                </c:pt>
                <c:pt idx="1672">
                  <c:v>45898</c:v>
                </c:pt>
                <c:pt idx="1673">
                  <c:v>45901</c:v>
                </c:pt>
                <c:pt idx="1674">
                  <c:v>45902</c:v>
                </c:pt>
                <c:pt idx="1675">
                  <c:v>45903</c:v>
                </c:pt>
                <c:pt idx="1676">
                  <c:v>45904</c:v>
                </c:pt>
                <c:pt idx="1677">
                  <c:v>45905</c:v>
                </c:pt>
                <c:pt idx="1678">
                  <c:v>45908</c:v>
                </c:pt>
                <c:pt idx="1679">
                  <c:v>45909</c:v>
                </c:pt>
                <c:pt idx="1680">
                  <c:v>45910</c:v>
                </c:pt>
                <c:pt idx="1681">
                  <c:v>45911</c:v>
                </c:pt>
                <c:pt idx="1682">
                  <c:v>45912</c:v>
                </c:pt>
                <c:pt idx="1683">
                  <c:v>45915</c:v>
                </c:pt>
                <c:pt idx="1684">
                  <c:v>45916</c:v>
                </c:pt>
                <c:pt idx="1685">
                  <c:v>45917</c:v>
                </c:pt>
                <c:pt idx="1686">
                  <c:v>45918</c:v>
                </c:pt>
                <c:pt idx="1687">
                  <c:v>45919</c:v>
                </c:pt>
                <c:pt idx="1688">
                  <c:v>45922</c:v>
                </c:pt>
                <c:pt idx="1689">
                  <c:v>45923</c:v>
                </c:pt>
                <c:pt idx="1690">
                  <c:v>45924</c:v>
                </c:pt>
                <c:pt idx="1691">
                  <c:v>45925</c:v>
                </c:pt>
                <c:pt idx="1692">
                  <c:v>45926</c:v>
                </c:pt>
                <c:pt idx="1693">
                  <c:v>45929</c:v>
                </c:pt>
                <c:pt idx="1694">
                  <c:v>45930</c:v>
                </c:pt>
                <c:pt idx="1695">
                  <c:v>45931</c:v>
                </c:pt>
                <c:pt idx="1696">
                  <c:v>45932</c:v>
                </c:pt>
                <c:pt idx="1697">
                  <c:v>45933</c:v>
                </c:pt>
                <c:pt idx="1698">
                  <c:v>45936</c:v>
                </c:pt>
                <c:pt idx="1699">
                  <c:v>45937</c:v>
                </c:pt>
                <c:pt idx="1700">
                  <c:v>45938</c:v>
                </c:pt>
                <c:pt idx="1701">
                  <c:v>45939</c:v>
                </c:pt>
                <c:pt idx="1702">
                  <c:v>45940</c:v>
                </c:pt>
                <c:pt idx="1703">
                  <c:v>45943</c:v>
                </c:pt>
                <c:pt idx="1704">
                  <c:v>45944</c:v>
                </c:pt>
                <c:pt idx="1705">
                  <c:v>45945</c:v>
                </c:pt>
                <c:pt idx="1706">
                  <c:v>45946</c:v>
                </c:pt>
                <c:pt idx="1707">
                  <c:v>45947</c:v>
                </c:pt>
                <c:pt idx="1708">
                  <c:v>45950</c:v>
                </c:pt>
                <c:pt idx="1709">
                  <c:v>45951</c:v>
                </c:pt>
                <c:pt idx="1710">
                  <c:v>45952</c:v>
                </c:pt>
                <c:pt idx="1711">
                  <c:v>45953</c:v>
                </c:pt>
                <c:pt idx="1712">
                  <c:v>45954</c:v>
                </c:pt>
                <c:pt idx="1713">
                  <c:v>45957</c:v>
                </c:pt>
                <c:pt idx="1714">
                  <c:v>45958</c:v>
                </c:pt>
                <c:pt idx="1715">
                  <c:v>45959</c:v>
                </c:pt>
                <c:pt idx="1716">
                  <c:v>45960</c:v>
                </c:pt>
                <c:pt idx="1717">
                  <c:v>45961</c:v>
                </c:pt>
                <c:pt idx="1718">
                  <c:v>45964</c:v>
                </c:pt>
                <c:pt idx="1719">
                  <c:v>45965</c:v>
                </c:pt>
                <c:pt idx="1720">
                  <c:v>45966</c:v>
                </c:pt>
                <c:pt idx="1721">
                  <c:v>45967</c:v>
                </c:pt>
                <c:pt idx="1722">
                  <c:v>45968</c:v>
                </c:pt>
                <c:pt idx="1723">
                  <c:v>45971</c:v>
                </c:pt>
                <c:pt idx="1724">
                  <c:v>45972</c:v>
                </c:pt>
                <c:pt idx="1725">
                  <c:v>45973</c:v>
                </c:pt>
                <c:pt idx="1726">
                  <c:v>45974</c:v>
                </c:pt>
                <c:pt idx="1727">
                  <c:v>45975</c:v>
                </c:pt>
                <c:pt idx="1728">
                  <c:v>45978</c:v>
                </c:pt>
                <c:pt idx="1729">
                  <c:v>45979</c:v>
                </c:pt>
                <c:pt idx="1730">
                  <c:v>45980</c:v>
                </c:pt>
                <c:pt idx="1731">
                  <c:v>45981</c:v>
                </c:pt>
                <c:pt idx="1732">
                  <c:v>45982</c:v>
                </c:pt>
                <c:pt idx="1733">
                  <c:v>45985</c:v>
                </c:pt>
                <c:pt idx="1734">
                  <c:v>45986</c:v>
                </c:pt>
                <c:pt idx="1735">
                  <c:v>45987</c:v>
                </c:pt>
                <c:pt idx="1736">
                  <c:v>45988</c:v>
                </c:pt>
                <c:pt idx="1737">
                  <c:v>45989</c:v>
                </c:pt>
                <c:pt idx="1738">
                  <c:v>45992</c:v>
                </c:pt>
                <c:pt idx="1739">
                  <c:v>45993</c:v>
                </c:pt>
                <c:pt idx="1740">
                  <c:v>45994</c:v>
                </c:pt>
                <c:pt idx="1741">
                  <c:v>45995</c:v>
                </c:pt>
                <c:pt idx="1742">
                  <c:v>45996</c:v>
                </c:pt>
                <c:pt idx="1743">
                  <c:v>45999</c:v>
                </c:pt>
                <c:pt idx="1744">
                  <c:v>46000</c:v>
                </c:pt>
                <c:pt idx="1745">
                  <c:v>46001</c:v>
                </c:pt>
                <c:pt idx="1746">
                  <c:v>46002</c:v>
                </c:pt>
                <c:pt idx="1747">
                  <c:v>46003</c:v>
                </c:pt>
                <c:pt idx="1748">
                  <c:v>46006</c:v>
                </c:pt>
                <c:pt idx="1749">
                  <c:v>46007</c:v>
                </c:pt>
                <c:pt idx="1750">
                  <c:v>46008</c:v>
                </c:pt>
                <c:pt idx="1751">
                  <c:v>46009</c:v>
                </c:pt>
                <c:pt idx="1752">
                  <c:v>46010</c:v>
                </c:pt>
                <c:pt idx="1753">
                  <c:v>46013</c:v>
                </c:pt>
                <c:pt idx="1754">
                  <c:v>46014</c:v>
                </c:pt>
                <c:pt idx="1755">
                  <c:v>46020</c:v>
                </c:pt>
                <c:pt idx="1756">
                  <c:v>46021</c:v>
                </c:pt>
                <c:pt idx="1757">
                  <c:v>46023</c:v>
                </c:pt>
                <c:pt idx="1758">
                  <c:v>46024</c:v>
                </c:pt>
                <c:pt idx="1759">
                  <c:v>46027</c:v>
                </c:pt>
                <c:pt idx="1760">
                  <c:v>46028</c:v>
                </c:pt>
                <c:pt idx="1761">
                  <c:v>46029</c:v>
                </c:pt>
                <c:pt idx="1762">
                  <c:v>46030</c:v>
                </c:pt>
                <c:pt idx="1763">
                  <c:v>46031</c:v>
                </c:pt>
                <c:pt idx="1764">
                  <c:v>46034</c:v>
                </c:pt>
                <c:pt idx="1765">
                  <c:v>46035</c:v>
                </c:pt>
                <c:pt idx="1766">
                  <c:v>46036</c:v>
                </c:pt>
                <c:pt idx="1767">
                  <c:v>46037</c:v>
                </c:pt>
                <c:pt idx="1768">
                  <c:v>46038</c:v>
                </c:pt>
                <c:pt idx="1769">
                  <c:v>46041</c:v>
                </c:pt>
                <c:pt idx="1770">
                  <c:v>46042</c:v>
                </c:pt>
                <c:pt idx="1771">
                  <c:v>46043</c:v>
                </c:pt>
                <c:pt idx="1772">
                  <c:v>46044</c:v>
                </c:pt>
                <c:pt idx="1773">
                  <c:v>46045</c:v>
                </c:pt>
                <c:pt idx="1774">
                  <c:v>46048</c:v>
                </c:pt>
                <c:pt idx="1775">
                  <c:v>46049</c:v>
                </c:pt>
                <c:pt idx="1776">
                  <c:v>46050</c:v>
                </c:pt>
                <c:pt idx="1777">
                  <c:v>46051</c:v>
                </c:pt>
                <c:pt idx="1778">
                  <c:v>46052</c:v>
                </c:pt>
                <c:pt idx="1779">
                  <c:v>46055</c:v>
                </c:pt>
                <c:pt idx="1780">
                  <c:v>46056</c:v>
                </c:pt>
                <c:pt idx="1781">
                  <c:v>46057</c:v>
                </c:pt>
                <c:pt idx="1782">
                  <c:v>46058</c:v>
                </c:pt>
                <c:pt idx="1783">
                  <c:v>46059</c:v>
                </c:pt>
                <c:pt idx="1784">
                  <c:v>46062</c:v>
                </c:pt>
                <c:pt idx="1785">
                  <c:v>46063</c:v>
                </c:pt>
                <c:pt idx="1786">
                  <c:v>46064</c:v>
                </c:pt>
                <c:pt idx="1787">
                  <c:v>46065</c:v>
                </c:pt>
                <c:pt idx="1788">
                  <c:v>46066</c:v>
                </c:pt>
                <c:pt idx="1789">
                  <c:v>46069</c:v>
                </c:pt>
                <c:pt idx="1790">
                  <c:v>46070</c:v>
                </c:pt>
                <c:pt idx="1791">
                  <c:v>46071</c:v>
                </c:pt>
                <c:pt idx="1792">
                  <c:v>46072</c:v>
                </c:pt>
                <c:pt idx="1793">
                  <c:v>46073</c:v>
                </c:pt>
                <c:pt idx="1794">
                  <c:v>46076</c:v>
                </c:pt>
                <c:pt idx="1795">
                  <c:v>46077</c:v>
                </c:pt>
                <c:pt idx="1796">
                  <c:v>46078</c:v>
                </c:pt>
                <c:pt idx="1797">
                  <c:v>46079</c:v>
                </c:pt>
                <c:pt idx="1798">
                  <c:v>46080</c:v>
                </c:pt>
                <c:pt idx="1799">
                  <c:v>46083</c:v>
                </c:pt>
                <c:pt idx="1800">
                  <c:v>46084</c:v>
                </c:pt>
                <c:pt idx="1801">
                  <c:v>46085</c:v>
                </c:pt>
                <c:pt idx="1802">
                  <c:v>46086</c:v>
                </c:pt>
                <c:pt idx="1803">
                  <c:v>46087</c:v>
                </c:pt>
                <c:pt idx="1804">
                  <c:v>46090</c:v>
                </c:pt>
                <c:pt idx="1805">
                  <c:v>46091</c:v>
                </c:pt>
                <c:pt idx="1806">
                  <c:v>46092</c:v>
                </c:pt>
                <c:pt idx="1807">
                  <c:v>46093</c:v>
                </c:pt>
                <c:pt idx="1808">
                  <c:v>46094</c:v>
                </c:pt>
                <c:pt idx="1809">
                  <c:v>46097</c:v>
                </c:pt>
                <c:pt idx="1810">
                  <c:v>46098</c:v>
                </c:pt>
                <c:pt idx="1811">
                  <c:v>46099</c:v>
                </c:pt>
                <c:pt idx="1812">
                  <c:v>46100</c:v>
                </c:pt>
                <c:pt idx="1813">
                  <c:v>46101</c:v>
                </c:pt>
                <c:pt idx="1814">
                  <c:v>46104</c:v>
                </c:pt>
                <c:pt idx="1815">
                  <c:v>46105</c:v>
                </c:pt>
                <c:pt idx="1816">
                  <c:v>46106</c:v>
                </c:pt>
                <c:pt idx="1817">
                  <c:v>46107</c:v>
                </c:pt>
                <c:pt idx="1818">
                  <c:v>46108</c:v>
                </c:pt>
                <c:pt idx="1819">
                  <c:v>46111</c:v>
                </c:pt>
                <c:pt idx="1820">
                  <c:v>46112</c:v>
                </c:pt>
                <c:pt idx="1821">
                  <c:v>46113</c:v>
                </c:pt>
                <c:pt idx="1822">
                  <c:v>46114</c:v>
                </c:pt>
                <c:pt idx="1823">
                  <c:v>46115</c:v>
                </c:pt>
                <c:pt idx="1824">
                  <c:v>46118</c:v>
                </c:pt>
                <c:pt idx="1825">
                  <c:v>46119</c:v>
                </c:pt>
                <c:pt idx="1826">
                  <c:v>46120</c:v>
                </c:pt>
                <c:pt idx="1827">
                  <c:v>46121</c:v>
                </c:pt>
                <c:pt idx="1828">
                  <c:v>46122</c:v>
                </c:pt>
                <c:pt idx="1829">
                  <c:v>46125</c:v>
                </c:pt>
                <c:pt idx="1830">
                  <c:v>46126</c:v>
                </c:pt>
                <c:pt idx="1831">
                  <c:v>46127</c:v>
                </c:pt>
                <c:pt idx="1832">
                  <c:v>46128</c:v>
                </c:pt>
                <c:pt idx="1833">
                  <c:v>46129</c:v>
                </c:pt>
                <c:pt idx="1834">
                  <c:v>46132</c:v>
                </c:pt>
                <c:pt idx="1835">
                  <c:v>46133</c:v>
                </c:pt>
                <c:pt idx="1836">
                  <c:v>46134</c:v>
                </c:pt>
                <c:pt idx="1837">
                  <c:v>46135</c:v>
                </c:pt>
                <c:pt idx="1838">
                  <c:v>46136</c:v>
                </c:pt>
                <c:pt idx="1839">
                  <c:v>46139</c:v>
                </c:pt>
                <c:pt idx="1840">
                  <c:v>46140</c:v>
                </c:pt>
                <c:pt idx="1841">
                  <c:v>46141</c:v>
                </c:pt>
                <c:pt idx="1842">
                  <c:v>46142</c:v>
                </c:pt>
                <c:pt idx="1843">
                  <c:v>46143</c:v>
                </c:pt>
                <c:pt idx="1844">
                  <c:v>46146</c:v>
                </c:pt>
                <c:pt idx="1845">
                  <c:v>46147</c:v>
                </c:pt>
                <c:pt idx="1846">
                  <c:v>46148</c:v>
                </c:pt>
                <c:pt idx="1847">
                  <c:v>46149</c:v>
                </c:pt>
                <c:pt idx="1848">
                  <c:v>46150</c:v>
                </c:pt>
                <c:pt idx="1849">
                  <c:v>46153</c:v>
                </c:pt>
                <c:pt idx="1850">
                  <c:v>46154</c:v>
                </c:pt>
                <c:pt idx="1851">
                  <c:v>46155</c:v>
                </c:pt>
                <c:pt idx="1852">
                  <c:v>46156</c:v>
                </c:pt>
                <c:pt idx="1853">
                  <c:v>46157</c:v>
                </c:pt>
                <c:pt idx="1854">
                  <c:v>46160</c:v>
                </c:pt>
                <c:pt idx="1855">
                  <c:v>46161</c:v>
                </c:pt>
                <c:pt idx="1856">
                  <c:v>46162</c:v>
                </c:pt>
                <c:pt idx="1857">
                  <c:v>46163</c:v>
                </c:pt>
                <c:pt idx="1858">
                  <c:v>46164</c:v>
                </c:pt>
                <c:pt idx="1859">
                  <c:v>46167</c:v>
                </c:pt>
                <c:pt idx="1860">
                  <c:v>46168</c:v>
                </c:pt>
                <c:pt idx="1861">
                  <c:v>46169</c:v>
                </c:pt>
                <c:pt idx="1862">
                  <c:v>46170</c:v>
                </c:pt>
                <c:pt idx="1863">
                  <c:v>46171</c:v>
                </c:pt>
                <c:pt idx="1864">
                  <c:v>46174</c:v>
                </c:pt>
                <c:pt idx="1865">
                  <c:v>46175</c:v>
                </c:pt>
                <c:pt idx="1866">
                  <c:v>46176</c:v>
                </c:pt>
                <c:pt idx="1867">
                  <c:v>46177</c:v>
                </c:pt>
                <c:pt idx="1868">
                  <c:v>46178</c:v>
                </c:pt>
                <c:pt idx="1869">
                  <c:v>46181</c:v>
                </c:pt>
                <c:pt idx="1870">
                  <c:v>46182</c:v>
                </c:pt>
                <c:pt idx="1871">
                  <c:v>46183</c:v>
                </c:pt>
                <c:pt idx="1872">
                  <c:v>46184</c:v>
                </c:pt>
                <c:pt idx="1873">
                  <c:v>46185</c:v>
                </c:pt>
                <c:pt idx="1874">
                  <c:v>46188</c:v>
                </c:pt>
                <c:pt idx="1875">
                  <c:v>46189</c:v>
                </c:pt>
                <c:pt idx="1876">
                  <c:v>46190</c:v>
                </c:pt>
                <c:pt idx="1877">
                  <c:v>46191</c:v>
                </c:pt>
                <c:pt idx="1878">
                  <c:v>46192</c:v>
                </c:pt>
                <c:pt idx="1879">
                  <c:v>46195</c:v>
                </c:pt>
                <c:pt idx="1880">
                  <c:v>46196</c:v>
                </c:pt>
                <c:pt idx="1881">
                  <c:v>46197</c:v>
                </c:pt>
                <c:pt idx="1882">
                  <c:v>46198</c:v>
                </c:pt>
                <c:pt idx="1883">
                  <c:v>46199</c:v>
                </c:pt>
                <c:pt idx="1884">
                  <c:v>46202</c:v>
                </c:pt>
                <c:pt idx="1885">
                  <c:v>46203</c:v>
                </c:pt>
                <c:pt idx="1886">
                  <c:v>46204</c:v>
                </c:pt>
                <c:pt idx="1887">
                  <c:v>46205</c:v>
                </c:pt>
                <c:pt idx="1888">
                  <c:v>46206</c:v>
                </c:pt>
                <c:pt idx="1889">
                  <c:v>46209</c:v>
                </c:pt>
                <c:pt idx="1890">
                  <c:v>46210</c:v>
                </c:pt>
                <c:pt idx="1891">
                  <c:v>46211</c:v>
                </c:pt>
                <c:pt idx="1892">
                  <c:v>46212</c:v>
                </c:pt>
                <c:pt idx="1893">
                  <c:v>46213</c:v>
                </c:pt>
                <c:pt idx="1894">
                  <c:v>46216</c:v>
                </c:pt>
                <c:pt idx="1895">
                  <c:v>46217</c:v>
                </c:pt>
                <c:pt idx="1896">
                  <c:v>46218</c:v>
                </c:pt>
                <c:pt idx="1897">
                  <c:v>46219</c:v>
                </c:pt>
                <c:pt idx="1898">
                  <c:v>46220</c:v>
                </c:pt>
                <c:pt idx="1899">
                  <c:v>46223</c:v>
                </c:pt>
                <c:pt idx="1900">
                  <c:v>46224</c:v>
                </c:pt>
                <c:pt idx="1901">
                  <c:v>46225</c:v>
                </c:pt>
                <c:pt idx="1902">
                  <c:v>46226</c:v>
                </c:pt>
                <c:pt idx="1903">
                  <c:v>46227</c:v>
                </c:pt>
                <c:pt idx="1904">
                  <c:v>46230</c:v>
                </c:pt>
                <c:pt idx="1905">
                  <c:v>46231</c:v>
                </c:pt>
                <c:pt idx="1906">
                  <c:v>46232</c:v>
                </c:pt>
                <c:pt idx="1907">
                  <c:v>46233</c:v>
                </c:pt>
                <c:pt idx="1908">
                  <c:v>46234</c:v>
                </c:pt>
                <c:pt idx="1909">
                  <c:v>46237</c:v>
                </c:pt>
              </c:numCache>
            </c:numRef>
          </c:cat>
          <c:val>
            <c:numRef>
              <c:f>'Rates and Inflation'!$BC$10:$BC$1919</c:f>
              <c:numCache>
                <c:formatCode>General</c:formatCode>
                <c:ptCount val="1910"/>
                <c:pt idx="1718" formatCode="0.000">
                  <c:v>5.1760000000000002</c:v>
                </c:pt>
                <c:pt idx="1719" formatCode="0.000">
                  <c:v>5.1824666666666666</c:v>
                </c:pt>
                <c:pt idx="1720" formatCode="0.000">
                  <c:v>5.188933333333333</c:v>
                </c:pt>
                <c:pt idx="1721" formatCode="0.000">
                  <c:v>5.1953999999999994</c:v>
                </c:pt>
                <c:pt idx="1722" formatCode="0.000">
                  <c:v>5.2018666666666658</c:v>
                </c:pt>
                <c:pt idx="1723" formatCode="0.000">
                  <c:v>5.2083333333333321</c:v>
                </c:pt>
                <c:pt idx="1724" formatCode="0.000">
                  <c:v>5.2147999999999985</c:v>
                </c:pt>
                <c:pt idx="1725" formatCode="0.000">
                  <c:v>5.2212666666666649</c:v>
                </c:pt>
                <c:pt idx="1726" formatCode="0.000">
                  <c:v>5.2277333333333313</c:v>
                </c:pt>
                <c:pt idx="1727" formatCode="0.000">
                  <c:v>5.2341999999999977</c:v>
                </c:pt>
                <c:pt idx="1728" formatCode="0.000">
                  <c:v>5.2406666666666641</c:v>
                </c:pt>
                <c:pt idx="1729" formatCode="0.000">
                  <c:v>5.2471333333333305</c:v>
                </c:pt>
                <c:pt idx="1730" formatCode="0.000">
                  <c:v>5.2535999999999969</c:v>
                </c:pt>
                <c:pt idx="1731" formatCode="0.000">
                  <c:v>5.2600666666666633</c:v>
                </c:pt>
                <c:pt idx="1732" formatCode="0.000">
                  <c:v>5.2665333333333297</c:v>
                </c:pt>
                <c:pt idx="1733" formatCode="0.000">
                  <c:v>5.2729999999999961</c:v>
                </c:pt>
                <c:pt idx="1734" formatCode="0.000">
                  <c:v>5.2794666666666625</c:v>
                </c:pt>
                <c:pt idx="1735" formatCode="0.000">
                  <c:v>5.2859333333333289</c:v>
                </c:pt>
                <c:pt idx="1736" formatCode="0.000">
                  <c:v>5.2923999999999953</c:v>
                </c:pt>
                <c:pt idx="1737" formatCode="0.000">
                  <c:v>5.2988666666666617</c:v>
                </c:pt>
                <c:pt idx="1738" formatCode="0.000">
                  <c:v>5.3053333333333281</c:v>
                </c:pt>
                <c:pt idx="1739" formatCode="0.000">
                  <c:v>5.3117999999999945</c:v>
                </c:pt>
                <c:pt idx="1740" formatCode="0.000">
                  <c:v>5.37</c:v>
                </c:pt>
                <c:pt idx="1741" formatCode="0.000">
                  <c:v>5.3706666666666667</c:v>
                </c:pt>
                <c:pt idx="1742" formatCode="0.000">
                  <c:v>5.3713333333333333</c:v>
                </c:pt>
                <c:pt idx="1743" formatCode="0.000">
                  <c:v>5.3719999999999999</c:v>
                </c:pt>
                <c:pt idx="1744" formatCode="0.000">
                  <c:v>5.3726666666666665</c:v>
                </c:pt>
                <c:pt idx="1745" formatCode="0.000">
                  <c:v>5.3733333333333331</c:v>
                </c:pt>
                <c:pt idx="1746" formatCode="0.000">
                  <c:v>5.3739999999999997</c:v>
                </c:pt>
                <c:pt idx="1747" formatCode="0.000">
                  <c:v>5.3746666666666663</c:v>
                </c:pt>
                <c:pt idx="1748" formatCode="0.000">
                  <c:v>5.3753333333333329</c:v>
                </c:pt>
                <c:pt idx="1749" formatCode="0.000">
                  <c:v>5.3759999999999994</c:v>
                </c:pt>
                <c:pt idx="1750" formatCode="0.000">
                  <c:v>5.376666666666666</c:v>
                </c:pt>
                <c:pt idx="1751" formatCode="0.000">
                  <c:v>5.3773333333333326</c:v>
                </c:pt>
                <c:pt idx="1752" formatCode="0.000">
                  <c:v>5.3779999999999992</c:v>
                </c:pt>
                <c:pt idx="1753" formatCode="0.000">
                  <c:v>5.3786666666666658</c:v>
                </c:pt>
                <c:pt idx="1754" formatCode="0.000">
                  <c:v>5.3793333333333324</c:v>
                </c:pt>
                <c:pt idx="1755" formatCode="0.000">
                  <c:v>5.379999999999999</c:v>
                </c:pt>
                <c:pt idx="1756" formatCode="0.000">
                  <c:v>5.3806666666666656</c:v>
                </c:pt>
                <c:pt idx="1757" formatCode="0.000">
                  <c:v>5.3813333333333322</c:v>
                </c:pt>
                <c:pt idx="1758" formatCode="0.000">
                  <c:v>5.39</c:v>
                </c:pt>
                <c:pt idx="1759" formatCode="0.000">
                  <c:v>5.39</c:v>
                </c:pt>
                <c:pt idx="1760" formatCode="0.000">
                  <c:v>5.39</c:v>
                </c:pt>
                <c:pt idx="1761" formatCode="0.000">
                  <c:v>5.39</c:v>
                </c:pt>
                <c:pt idx="1762" formatCode="0.000">
                  <c:v>5.39</c:v>
                </c:pt>
                <c:pt idx="1763" formatCode="0.000">
                  <c:v>5.39</c:v>
                </c:pt>
                <c:pt idx="1764" formatCode="0.000">
                  <c:v>5.39</c:v>
                </c:pt>
                <c:pt idx="1765" formatCode="0.000">
                  <c:v>5.39</c:v>
                </c:pt>
                <c:pt idx="1766" formatCode="0.000">
                  <c:v>5.39</c:v>
                </c:pt>
                <c:pt idx="1767" formatCode="0.000">
                  <c:v>5.39</c:v>
                </c:pt>
                <c:pt idx="1768" formatCode="0.000">
                  <c:v>5.39</c:v>
                </c:pt>
                <c:pt idx="1769" formatCode="0.000">
                  <c:v>5.39</c:v>
                </c:pt>
                <c:pt idx="1770" formatCode="0.000">
                  <c:v>5.39</c:v>
                </c:pt>
                <c:pt idx="1771" formatCode="0.000">
                  <c:v>5.39</c:v>
                </c:pt>
                <c:pt idx="1772" formatCode="0.000">
                  <c:v>5.39</c:v>
                </c:pt>
                <c:pt idx="1773" formatCode="0.000">
                  <c:v>5.39</c:v>
                </c:pt>
                <c:pt idx="1774" formatCode="0.000">
                  <c:v>5.39</c:v>
                </c:pt>
                <c:pt idx="1775" formatCode="0.000">
                  <c:v>5.39</c:v>
                </c:pt>
                <c:pt idx="1776" formatCode="0.000">
                  <c:v>5.39</c:v>
                </c:pt>
                <c:pt idx="1777" formatCode="0.000">
                  <c:v>5.39</c:v>
                </c:pt>
                <c:pt idx="1778" formatCode="0.000">
                  <c:v>5.39</c:v>
                </c:pt>
                <c:pt idx="1779" formatCode="0.000">
                  <c:v>5.39</c:v>
                </c:pt>
                <c:pt idx="1780" formatCode="0.000">
                  <c:v>5.39</c:v>
                </c:pt>
                <c:pt idx="1781" formatCode="0.000">
                  <c:v>5.39</c:v>
                </c:pt>
                <c:pt idx="1782" formatCode="0.000">
                  <c:v>5.39</c:v>
                </c:pt>
                <c:pt idx="1783" formatCode="0.000">
                  <c:v>5.39</c:v>
                </c:pt>
                <c:pt idx="1784" formatCode="0.000">
                  <c:v>5.39</c:v>
                </c:pt>
                <c:pt idx="1785" formatCode="0.000">
                  <c:v>5.39</c:v>
                </c:pt>
                <c:pt idx="1786" formatCode="0.000">
                  <c:v>5.39</c:v>
                </c:pt>
                <c:pt idx="1787" formatCode="0.000">
                  <c:v>5.39</c:v>
                </c:pt>
                <c:pt idx="1788" formatCode="0.000">
                  <c:v>5.39</c:v>
                </c:pt>
                <c:pt idx="1789" formatCode="0.000">
                  <c:v>5.39</c:v>
                </c:pt>
                <c:pt idx="1790" formatCode="0.000">
                  <c:v>5.39</c:v>
                </c:pt>
                <c:pt idx="1791" formatCode="0.000">
                  <c:v>5.39</c:v>
                </c:pt>
                <c:pt idx="1792" formatCode="0.000">
                  <c:v>5.39</c:v>
                </c:pt>
                <c:pt idx="1793" formatCode="0.000">
                  <c:v>5.39</c:v>
                </c:pt>
                <c:pt idx="1794" formatCode="0.000">
                  <c:v>5.39</c:v>
                </c:pt>
                <c:pt idx="1795" formatCode="0.000">
                  <c:v>5.39</c:v>
                </c:pt>
                <c:pt idx="1796" formatCode="0.000">
                  <c:v>5.39</c:v>
                </c:pt>
                <c:pt idx="1797" formatCode="0.000">
                  <c:v>5.39</c:v>
                </c:pt>
                <c:pt idx="1798" formatCode="0.000">
                  <c:v>5.39</c:v>
                </c:pt>
                <c:pt idx="1799" formatCode="0.000">
                  <c:v>5.39</c:v>
                </c:pt>
                <c:pt idx="1800" formatCode="0.000">
                  <c:v>5.39</c:v>
                </c:pt>
                <c:pt idx="1801" formatCode="0.000">
                  <c:v>5.3909677419354836</c:v>
                </c:pt>
                <c:pt idx="1802" formatCode="0.000">
                  <c:v>5.3919354838709674</c:v>
                </c:pt>
                <c:pt idx="1803" formatCode="0.000">
                  <c:v>5.3929032258064513</c:v>
                </c:pt>
                <c:pt idx="1804" formatCode="0.000">
                  <c:v>5.3938709677419352</c:v>
                </c:pt>
                <c:pt idx="1805" formatCode="0.000">
                  <c:v>5.3948387096774191</c:v>
                </c:pt>
                <c:pt idx="1806" formatCode="0.000">
                  <c:v>5.395806451612903</c:v>
                </c:pt>
                <c:pt idx="1807" formatCode="0.000">
                  <c:v>5.3967741935483868</c:v>
                </c:pt>
                <c:pt idx="1808" formatCode="0.000">
                  <c:v>5.3977419354838707</c:v>
                </c:pt>
                <c:pt idx="1809" formatCode="0.000">
                  <c:v>5.3987096774193546</c:v>
                </c:pt>
                <c:pt idx="1810" formatCode="0.000">
                  <c:v>5.3996774193548385</c:v>
                </c:pt>
                <c:pt idx="1811" formatCode="0.000">
                  <c:v>5.4006451612903223</c:v>
                </c:pt>
                <c:pt idx="1812" formatCode="0.000">
                  <c:v>5.4016129032258062</c:v>
                </c:pt>
                <c:pt idx="1813" formatCode="0.000">
                  <c:v>5.4025806451612901</c:v>
                </c:pt>
                <c:pt idx="1814" formatCode="0.000">
                  <c:v>5.403548387096774</c:v>
                </c:pt>
                <c:pt idx="1815" formatCode="0.000">
                  <c:v>5.4045161290322579</c:v>
                </c:pt>
                <c:pt idx="1816" formatCode="0.000">
                  <c:v>5.4054838709677417</c:v>
                </c:pt>
                <c:pt idx="1817" formatCode="0.000">
                  <c:v>5.4064516129032256</c:v>
                </c:pt>
                <c:pt idx="1818" formatCode="0.000">
                  <c:v>5.4074193548387095</c:v>
                </c:pt>
                <c:pt idx="1819" formatCode="0.000">
                  <c:v>5.4083870967741934</c:v>
                </c:pt>
                <c:pt idx="1820" formatCode="0.000">
                  <c:v>5.4093548387096773</c:v>
                </c:pt>
                <c:pt idx="1821" formatCode="0.000">
                  <c:v>5.4103225806451611</c:v>
                </c:pt>
                <c:pt idx="1822" formatCode="0.000">
                  <c:v>5.411290322580645</c:v>
                </c:pt>
                <c:pt idx="1823" formatCode="0.000">
                  <c:v>5.42</c:v>
                </c:pt>
                <c:pt idx="1824" formatCode="0.000">
                  <c:v>5.42</c:v>
                </c:pt>
                <c:pt idx="1825" formatCode="0.000">
                  <c:v>5.42</c:v>
                </c:pt>
                <c:pt idx="1826" formatCode="0.000">
                  <c:v>5.42</c:v>
                </c:pt>
                <c:pt idx="1827" formatCode="0.000">
                  <c:v>5.42</c:v>
                </c:pt>
                <c:pt idx="1828" formatCode="0.000">
                  <c:v>5.42</c:v>
                </c:pt>
                <c:pt idx="1829" formatCode="0.000">
                  <c:v>5.42</c:v>
                </c:pt>
                <c:pt idx="1830" formatCode="0.000">
                  <c:v>5.42</c:v>
                </c:pt>
                <c:pt idx="1831" formatCode="0.000">
                  <c:v>5.42</c:v>
                </c:pt>
                <c:pt idx="1832" formatCode="0.000">
                  <c:v>5.42</c:v>
                </c:pt>
                <c:pt idx="1833" formatCode="0.000">
                  <c:v>5.42</c:v>
                </c:pt>
                <c:pt idx="1834" formatCode="0.000">
                  <c:v>5.42</c:v>
                </c:pt>
                <c:pt idx="1835" formatCode="0.000">
                  <c:v>5.42</c:v>
                </c:pt>
                <c:pt idx="1836" formatCode="0.000">
                  <c:v>5.42</c:v>
                </c:pt>
                <c:pt idx="1837" formatCode="0.000">
                  <c:v>5.42</c:v>
                </c:pt>
                <c:pt idx="1838" formatCode="0.000">
                  <c:v>5.42</c:v>
                </c:pt>
                <c:pt idx="1839" formatCode="0.000">
                  <c:v>5.42</c:v>
                </c:pt>
                <c:pt idx="1840" formatCode="0.000">
                  <c:v>5.42</c:v>
                </c:pt>
                <c:pt idx="1841" formatCode="0.000">
                  <c:v>5.42</c:v>
                </c:pt>
                <c:pt idx="1842" formatCode="0.000">
                  <c:v>5.42</c:v>
                </c:pt>
                <c:pt idx="1843" formatCode="0.000">
                  <c:v>5.42</c:v>
                </c:pt>
                <c:pt idx="1844" formatCode="0.000">
                  <c:v>5.42</c:v>
                </c:pt>
                <c:pt idx="1845" formatCode="0.000">
                  <c:v>5.42</c:v>
                </c:pt>
                <c:pt idx="1846" formatCode="0.000">
                  <c:v>5.42</c:v>
                </c:pt>
                <c:pt idx="1847" formatCode="0.000">
                  <c:v>5.42</c:v>
                </c:pt>
                <c:pt idx="1848" formatCode="0.000">
                  <c:v>5.42</c:v>
                </c:pt>
                <c:pt idx="1849" formatCode="0.000">
                  <c:v>5.42</c:v>
                </c:pt>
                <c:pt idx="1850" formatCode="0.000">
                  <c:v>5.42</c:v>
                </c:pt>
                <c:pt idx="1851" formatCode="0.000">
                  <c:v>5.42</c:v>
                </c:pt>
                <c:pt idx="1852" formatCode="0.000">
                  <c:v>5.42</c:v>
                </c:pt>
                <c:pt idx="1853" formatCode="0.000">
                  <c:v>5.42</c:v>
                </c:pt>
                <c:pt idx="1854" formatCode="0.000">
                  <c:v>5.42</c:v>
                </c:pt>
                <c:pt idx="1855" formatCode="0.000">
                  <c:v>5.42</c:v>
                </c:pt>
                <c:pt idx="1856" formatCode="0.000">
                  <c:v>5.42</c:v>
                </c:pt>
                <c:pt idx="1857" formatCode="0.000">
                  <c:v>5.42</c:v>
                </c:pt>
                <c:pt idx="1858" formatCode="0.000">
                  <c:v>5.42</c:v>
                </c:pt>
                <c:pt idx="1859" formatCode="0.000">
                  <c:v>5.42</c:v>
                </c:pt>
                <c:pt idx="1860" formatCode="0.000">
                  <c:v>5.42</c:v>
                </c:pt>
                <c:pt idx="1861" formatCode="0.000">
                  <c:v>5.42</c:v>
                </c:pt>
                <c:pt idx="1862" formatCode="0.000">
                  <c:v>5.42</c:v>
                </c:pt>
                <c:pt idx="1863" formatCode="0.000">
                  <c:v>5.42</c:v>
                </c:pt>
                <c:pt idx="1864" formatCode="0.000">
                  <c:v>5.42</c:v>
                </c:pt>
                <c:pt idx="1865" formatCode="0.000">
                  <c:v>5.42</c:v>
                </c:pt>
                <c:pt idx="1866" formatCode="0.000">
                  <c:v>5.42</c:v>
                </c:pt>
                <c:pt idx="1867" formatCode="0.000">
                  <c:v>5.4210000000000003</c:v>
                </c:pt>
                <c:pt idx="1868" formatCode="0.000">
                  <c:v>5.4220000000000006</c:v>
                </c:pt>
                <c:pt idx="1869" formatCode="0.000">
                  <c:v>5.4230000000000009</c:v>
                </c:pt>
                <c:pt idx="1870" formatCode="0.000">
                  <c:v>5.4240000000000013</c:v>
                </c:pt>
                <c:pt idx="1871" formatCode="0.000">
                  <c:v>5.4250000000000016</c:v>
                </c:pt>
                <c:pt idx="1872" formatCode="0.000">
                  <c:v>5.4260000000000019</c:v>
                </c:pt>
                <c:pt idx="1873" formatCode="0.000">
                  <c:v>5.4270000000000023</c:v>
                </c:pt>
                <c:pt idx="1874" formatCode="0.000">
                  <c:v>5.4280000000000026</c:v>
                </c:pt>
                <c:pt idx="1875" formatCode="0.000">
                  <c:v>5.4290000000000029</c:v>
                </c:pt>
                <c:pt idx="1876" formatCode="0.000">
                  <c:v>5.4300000000000033</c:v>
                </c:pt>
                <c:pt idx="1877" formatCode="0.000">
                  <c:v>5.4310000000000036</c:v>
                </c:pt>
                <c:pt idx="1878" formatCode="0.000">
                  <c:v>5.4320000000000039</c:v>
                </c:pt>
                <c:pt idx="1879" formatCode="0.000">
                  <c:v>5.4330000000000043</c:v>
                </c:pt>
                <c:pt idx="1880" formatCode="0.000">
                  <c:v>5.4340000000000046</c:v>
                </c:pt>
                <c:pt idx="1881" formatCode="0.000">
                  <c:v>5.4350000000000049</c:v>
                </c:pt>
                <c:pt idx="1882" formatCode="0.000">
                  <c:v>5.4360000000000053</c:v>
                </c:pt>
                <c:pt idx="1883" formatCode="0.000">
                  <c:v>5.4370000000000056</c:v>
                </c:pt>
                <c:pt idx="1884" formatCode="0.000">
                  <c:v>5.4380000000000059</c:v>
                </c:pt>
                <c:pt idx="1885" formatCode="0.000">
                  <c:v>5.4390000000000063</c:v>
                </c:pt>
                <c:pt idx="1886" formatCode="0.000">
                  <c:v>5.4400000000000066</c:v>
                </c:pt>
                <c:pt idx="1887" formatCode="0.000">
                  <c:v>5.4410000000000069</c:v>
                </c:pt>
                <c:pt idx="1888" formatCode="0.000">
                  <c:v>5.45</c:v>
                </c:pt>
                <c:pt idx="1889" formatCode="0.000">
                  <c:v>5.45</c:v>
                </c:pt>
                <c:pt idx="1890" formatCode="0.000">
                  <c:v>5.45</c:v>
                </c:pt>
                <c:pt idx="1891" formatCode="0.000">
                  <c:v>5.45</c:v>
                </c:pt>
                <c:pt idx="1892" formatCode="0.000">
                  <c:v>5.45</c:v>
                </c:pt>
                <c:pt idx="1893" formatCode="0.000">
                  <c:v>5.45</c:v>
                </c:pt>
                <c:pt idx="1894" formatCode="0.000">
                  <c:v>5.45</c:v>
                </c:pt>
                <c:pt idx="1895" formatCode="0.000">
                  <c:v>5.45</c:v>
                </c:pt>
                <c:pt idx="1896" formatCode="0.000">
                  <c:v>5.45</c:v>
                </c:pt>
                <c:pt idx="1897" formatCode="0.000">
                  <c:v>5.45</c:v>
                </c:pt>
                <c:pt idx="1898" formatCode="0.000">
                  <c:v>5.45</c:v>
                </c:pt>
                <c:pt idx="1899" formatCode="0.000">
                  <c:v>5.45</c:v>
                </c:pt>
                <c:pt idx="1900" formatCode="0.000">
                  <c:v>5.45</c:v>
                </c:pt>
                <c:pt idx="1901" formatCode="0.000">
                  <c:v>5.45</c:v>
                </c:pt>
                <c:pt idx="1902" formatCode="0.000">
                  <c:v>5.45</c:v>
                </c:pt>
                <c:pt idx="1903" formatCode="0.000">
                  <c:v>5.45</c:v>
                </c:pt>
                <c:pt idx="1904" formatCode="0.000">
                  <c:v>5.45</c:v>
                </c:pt>
                <c:pt idx="1905" formatCode="0.000">
                  <c:v>5.45</c:v>
                </c:pt>
                <c:pt idx="1906" formatCode="0.000">
                  <c:v>5.45</c:v>
                </c:pt>
                <c:pt idx="1907" formatCode="0.000">
                  <c:v>5.45</c:v>
                </c:pt>
                <c:pt idx="1908" formatCode="0.000">
                  <c:v>5.45</c:v>
                </c:pt>
                <c:pt idx="1909" formatCode="0.000">
                  <c:v>5.45</c:v>
                </c:pt>
              </c:numCache>
            </c:numRef>
          </c:val>
          <c:smooth val="0"/>
          <c:extLst>
            <c:ext xmlns:c16="http://schemas.microsoft.com/office/drawing/2014/chart" uri="{C3380CC4-5D6E-409C-BE32-E72D297353CC}">
              <c16:uniqueId val="{00000004-71DA-499A-AC22-A3F9B15641B0}"/>
            </c:ext>
          </c:extLst>
        </c:ser>
        <c:dLbls>
          <c:showLegendKey val="0"/>
          <c:showVal val="0"/>
          <c:showCatName val="0"/>
          <c:showSerName val="0"/>
          <c:showPercent val="0"/>
          <c:showBubbleSize val="0"/>
        </c:dLbls>
        <c:marker val="1"/>
        <c:smooth val="0"/>
        <c:axId val="437902736"/>
        <c:axId val="437893136"/>
      </c:lineChart>
      <c:dateAx>
        <c:axId val="437902736"/>
        <c:scaling>
          <c:orientation val="minMax"/>
        </c:scaling>
        <c:delete val="1"/>
        <c:axPos val="b"/>
        <c:numFmt formatCode="m/d/yyyy" sourceLinked="1"/>
        <c:majorTickMark val="out"/>
        <c:minorTickMark val="none"/>
        <c:tickLblPos val="nextTo"/>
        <c:crossAx val="437893136"/>
        <c:crosses val="autoZero"/>
        <c:auto val="1"/>
        <c:lblOffset val="100"/>
        <c:baseTimeUnit val="days"/>
      </c:dateAx>
      <c:valAx>
        <c:axId val="437893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7902736"/>
        <c:crosses val="autoZero"/>
        <c:crossBetween val="between"/>
      </c:valAx>
      <c:valAx>
        <c:axId val="145773475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57728992"/>
        <c:crosses val="max"/>
        <c:crossBetween val="between"/>
      </c:valAx>
      <c:dateAx>
        <c:axId val="1457728992"/>
        <c:scaling>
          <c:orientation val="minMax"/>
        </c:scaling>
        <c:delete val="1"/>
        <c:axPos val="b"/>
        <c:numFmt formatCode="m/d/yyyy" sourceLinked="1"/>
        <c:majorTickMark val="out"/>
        <c:minorTickMark val="none"/>
        <c:tickLblPos val="nextTo"/>
        <c:crossAx val="1457734752"/>
        <c:crosses val="autoZero"/>
        <c:auto val="1"/>
        <c:lblOffset val="100"/>
        <c:baseTimeUnit val="days"/>
        <c:majorUnit val="1"/>
        <c:minorUnit val="1"/>
      </c:dateAx>
      <c:spPr>
        <a:noFill/>
        <a:ln>
          <a:noFill/>
        </a:ln>
        <a:effectLst/>
      </c:spPr>
    </c:plotArea>
    <c:legend>
      <c:legendPos val="b"/>
      <c:legendEntry>
        <c:idx val="0"/>
        <c:delete val="1"/>
      </c:legendEntry>
      <c:layout>
        <c:manualLayout>
          <c:xMode val="edge"/>
          <c:yMode val="edge"/>
          <c:x val="5.3549999160354612E-2"/>
          <c:y val="0.17712903196252419"/>
          <c:w val="0.22887084838683525"/>
          <c:h val="8.44692140558148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52416844818419E-2"/>
          <c:y val="9.3429237490704878E-2"/>
          <c:w val="0.87443078063633128"/>
          <c:h val="0.70144548436416532"/>
        </c:manualLayout>
      </c:layout>
      <c:lineChart>
        <c:grouping val="standard"/>
        <c:varyColors val="0"/>
        <c:ser>
          <c:idx val="0"/>
          <c:order val="0"/>
          <c:tx>
            <c:strRef>
              <c:f>'Rates and Inflation'!$AT$8</c:f>
              <c:strCache>
                <c:ptCount val="1"/>
                <c:pt idx="0">
                  <c:v>Base rate</c:v>
                </c:pt>
              </c:strCache>
            </c:strRef>
          </c:tx>
          <c:spPr>
            <a:ln w="28575" cap="rnd">
              <a:solidFill>
                <a:srgbClr val="00C383"/>
              </a:solidFill>
              <a:round/>
            </a:ln>
            <a:effectLst/>
          </c:spPr>
          <c:marker>
            <c:symbol val="none"/>
          </c:marker>
          <c:cat>
            <c:numRef>
              <c:f>'Rates and Inflation'!$AS$9:$AS$75</c:f>
              <c:numCache>
                <c:formatCode>m/d/yyyy</c:formatCode>
                <c:ptCount val="67"/>
                <c:pt idx="0">
                  <c:v>43041</c:v>
                </c:pt>
                <c:pt idx="1">
                  <c:v>43314</c:v>
                </c:pt>
                <c:pt idx="2">
                  <c:v>43901</c:v>
                </c:pt>
                <c:pt idx="3">
                  <c:v>43909</c:v>
                </c:pt>
                <c:pt idx="4">
                  <c:v>44546</c:v>
                </c:pt>
                <c:pt idx="5">
                  <c:v>44595</c:v>
                </c:pt>
                <c:pt idx="6">
                  <c:v>44637</c:v>
                </c:pt>
                <c:pt idx="7">
                  <c:v>44686</c:v>
                </c:pt>
                <c:pt idx="8">
                  <c:v>44728</c:v>
                </c:pt>
                <c:pt idx="9">
                  <c:v>44777</c:v>
                </c:pt>
                <c:pt idx="10">
                  <c:v>44826</c:v>
                </c:pt>
                <c:pt idx="11">
                  <c:v>44868</c:v>
                </c:pt>
                <c:pt idx="12">
                  <c:v>44910</c:v>
                </c:pt>
                <c:pt idx="13">
                  <c:v>44959</c:v>
                </c:pt>
                <c:pt idx="14">
                  <c:v>45008</c:v>
                </c:pt>
                <c:pt idx="15">
                  <c:v>45057</c:v>
                </c:pt>
                <c:pt idx="16">
                  <c:v>45099</c:v>
                </c:pt>
                <c:pt idx="17">
                  <c:v>45141</c:v>
                </c:pt>
                <c:pt idx="18">
                  <c:v>45505</c:v>
                </c:pt>
                <c:pt idx="19">
                  <c:v>45603</c:v>
                </c:pt>
                <c:pt idx="20">
                  <c:v>45694</c:v>
                </c:pt>
                <c:pt idx="21">
                  <c:v>45785</c:v>
                </c:pt>
                <c:pt idx="22">
                  <c:v>45827</c:v>
                </c:pt>
                <c:pt idx="23">
                  <c:v>45876</c:v>
                </c:pt>
                <c:pt idx="24">
                  <c:v>45918</c:v>
                </c:pt>
                <c:pt idx="25">
                  <c:v>45967</c:v>
                </c:pt>
                <c:pt idx="26">
                  <c:v>46009</c:v>
                </c:pt>
                <c:pt idx="27">
                  <c:v>46058</c:v>
                </c:pt>
                <c:pt idx="28">
                  <c:v>46100</c:v>
                </c:pt>
                <c:pt idx="29">
                  <c:v>46142</c:v>
                </c:pt>
                <c:pt idx="30">
                  <c:v>46191</c:v>
                </c:pt>
                <c:pt idx="31">
                  <c:v>46233</c:v>
                </c:pt>
                <c:pt idx="32">
                  <c:v>46282</c:v>
                </c:pt>
                <c:pt idx="33">
                  <c:v>42586</c:v>
                </c:pt>
                <c:pt idx="34">
                  <c:v>43041</c:v>
                </c:pt>
                <c:pt idx="35">
                  <c:v>43314</c:v>
                </c:pt>
                <c:pt idx="36">
                  <c:v>43901</c:v>
                </c:pt>
                <c:pt idx="37">
                  <c:v>43909</c:v>
                </c:pt>
                <c:pt idx="38">
                  <c:v>44546</c:v>
                </c:pt>
                <c:pt idx="39">
                  <c:v>44595</c:v>
                </c:pt>
                <c:pt idx="40">
                  <c:v>44637</c:v>
                </c:pt>
                <c:pt idx="41">
                  <c:v>44686</c:v>
                </c:pt>
                <c:pt idx="42">
                  <c:v>44728</c:v>
                </c:pt>
                <c:pt idx="43">
                  <c:v>44777</c:v>
                </c:pt>
                <c:pt idx="44">
                  <c:v>44826</c:v>
                </c:pt>
                <c:pt idx="45">
                  <c:v>44868</c:v>
                </c:pt>
                <c:pt idx="46">
                  <c:v>44910</c:v>
                </c:pt>
                <c:pt idx="47">
                  <c:v>44959</c:v>
                </c:pt>
                <c:pt idx="48">
                  <c:v>45008</c:v>
                </c:pt>
                <c:pt idx="49">
                  <c:v>45057</c:v>
                </c:pt>
                <c:pt idx="50">
                  <c:v>45099</c:v>
                </c:pt>
                <c:pt idx="51">
                  <c:v>45141</c:v>
                </c:pt>
                <c:pt idx="52">
                  <c:v>45505</c:v>
                </c:pt>
                <c:pt idx="53">
                  <c:v>45603</c:v>
                </c:pt>
                <c:pt idx="54">
                  <c:v>45694</c:v>
                </c:pt>
                <c:pt idx="55">
                  <c:v>45785</c:v>
                </c:pt>
                <c:pt idx="56">
                  <c:v>45827</c:v>
                </c:pt>
                <c:pt idx="57">
                  <c:v>45876</c:v>
                </c:pt>
                <c:pt idx="58">
                  <c:v>45918</c:v>
                </c:pt>
                <c:pt idx="59">
                  <c:v>45967</c:v>
                </c:pt>
                <c:pt idx="60">
                  <c:v>46009</c:v>
                </c:pt>
                <c:pt idx="61">
                  <c:v>46058</c:v>
                </c:pt>
                <c:pt idx="62">
                  <c:v>46100</c:v>
                </c:pt>
                <c:pt idx="63">
                  <c:v>46142</c:v>
                </c:pt>
                <c:pt idx="64">
                  <c:v>46191</c:v>
                </c:pt>
                <c:pt idx="65">
                  <c:v>46233</c:v>
                </c:pt>
                <c:pt idx="66">
                  <c:v>46282</c:v>
                </c:pt>
              </c:numCache>
            </c:numRef>
          </c:cat>
          <c:val>
            <c:numRef>
              <c:f>'Rates and Inflation'!$AT$9:$AT$75</c:f>
              <c:numCache>
                <c:formatCode>0.00</c:formatCode>
                <c:ptCount val="67"/>
                <c:pt idx="0">
                  <c:v>0.25</c:v>
                </c:pt>
                <c:pt idx="1">
                  <c:v>0.5</c:v>
                </c:pt>
                <c:pt idx="2">
                  <c:v>0.75</c:v>
                </c:pt>
                <c:pt idx="3">
                  <c:v>0.25</c:v>
                </c:pt>
                <c:pt idx="4">
                  <c:v>0.1</c:v>
                </c:pt>
                <c:pt idx="5">
                  <c:v>0.25</c:v>
                </c:pt>
                <c:pt idx="6">
                  <c:v>0.5</c:v>
                </c:pt>
                <c:pt idx="7">
                  <c:v>0.75</c:v>
                </c:pt>
                <c:pt idx="8">
                  <c:v>1</c:v>
                </c:pt>
                <c:pt idx="9">
                  <c:v>1.25</c:v>
                </c:pt>
                <c:pt idx="10">
                  <c:v>1.75</c:v>
                </c:pt>
                <c:pt idx="11">
                  <c:v>2.25</c:v>
                </c:pt>
                <c:pt idx="12">
                  <c:v>3</c:v>
                </c:pt>
                <c:pt idx="13">
                  <c:v>3.5</c:v>
                </c:pt>
                <c:pt idx="14">
                  <c:v>4</c:v>
                </c:pt>
                <c:pt idx="15">
                  <c:v>4.25</c:v>
                </c:pt>
                <c:pt idx="16">
                  <c:v>4.5</c:v>
                </c:pt>
                <c:pt idx="17">
                  <c:v>5</c:v>
                </c:pt>
                <c:pt idx="18">
                  <c:v>5.25</c:v>
                </c:pt>
                <c:pt idx="19">
                  <c:v>5</c:v>
                </c:pt>
                <c:pt idx="20">
                  <c:v>4.75</c:v>
                </c:pt>
                <c:pt idx="21">
                  <c:v>4.5</c:v>
                </c:pt>
                <c:pt idx="22">
                  <c:v>4.25</c:v>
                </c:pt>
                <c:pt idx="23">
                  <c:v>4.25</c:v>
                </c:pt>
                <c:pt idx="24">
                  <c:v>4</c:v>
                </c:pt>
                <c:pt idx="25">
                  <c:v>4</c:v>
                </c:pt>
                <c:pt idx="33">
                  <c:v>0.25</c:v>
                </c:pt>
                <c:pt idx="34">
                  <c:v>0.5</c:v>
                </c:pt>
                <c:pt idx="35">
                  <c:v>0.75</c:v>
                </c:pt>
                <c:pt idx="36">
                  <c:v>0.25</c:v>
                </c:pt>
                <c:pt idx="37">
                  <c:v>0.1</c:v>
                </c:pt>
                <c:pt idx="38">
                  <c:v>0.25</c:v>
                </c:pt>
                <c:pt idx="39">
                  <c:v>0.5</c:v>
                </c:pt>
                <c:pt idx="40">
                  <c:v>0.75</c:v>
                </c:pt>
                <c:pt idx="41">
                  <c:v>1</c:v>
                </c:pt>
                <c:pt idx="42">
                  <c:v>1.25</c:v>
                </c:pt>
                <c:pt idx="43">
                  <c:v>1.75</c:v>
                </c:pt>
                <c:pt idx="44">
                  <c:v>2.25</c:v>
                </c:pt>
                <c:pt idx="45">
                  <c:v>3</c:v>
                </c:pt>
                <c:pt idx="46">
                  <c:v>3.5</c:v>
                </c:pt>
                <c:pt idx="47">
                  <c:v>4</c:v>
                </c:pt>
                <c:pt idx="48">
                  <c:v>4.25</c:v>
                </c:pt>
                <c:pt idx="49">
                  <c:v>4.5</c:v>
                </c:pt>
                <c:pt idx="50">
                  <c:v>5</c:v>
                </c:pt>
                <c:pt idx="51">
                  <c:v>5.25</c:v>
                </c:pt>
                <c:pt idx="52">
                  <c:v>5</c:v>
                </c:pt>
                <c:pt idx="53">
                  <c:v>4.75</c:v>
                </c:pt>
                <c:pt idx="54">
                  <c:v>4.5</c:v>
                </c:pt>
                <c:pt idx="55">
                  <c:v>4.25</c:v>
                </c:pt>
                <c:pt idx="56">
                  <c:v>4.25</c:v>
                </c:pt>
                <c:pt idx="57">
                  <c:v>4</c:v>
                </c:pt>
                <c:pt idx="58">
                  <c:v>4</c:v>
                </c:pt>
              </c:numCache>
            </c:numRef>
          </c:val>
          <c:smooth val="0"/>
          <c:extLst>
            <c:ext xmlns:c16="http://schemas.microsoft.com/office/drawing/2014/chart" uri="{C3380CC4-5D6E-409C-BE32-E72D297353CC}">
              <c16:uniqueId val="{00000001-D029-42C4-BA98-993DD85912B2}"/>
            </c:ext>
          </c:extLst>
        </c:ser>
        <c:ser>
          <c:idx val="1"/>
          <c:order val="1"/>
          <c:tx>
            <c:strRef>
              <c:f>'Rates and Inflation'!$AU$8</c:f>
              <c:strCache>
                <c:ptCount val="1"/>
                <c:pt idx="0">
                  <c:v>Forecast</c:v>
                </c:pt>
              </c:strCache>
            </c:strRef>
          </c:tx>
          <c:spPr>
            <a:ln w="28575" cap="rnd">
              <a:solidFill>
                <a:srgbClr val="EF8674"/>
              </a:solidFill>
              <a:round/>
            </a:ln>
            <a:effectLst/>
          </c:spPr>
          <c:marker>
            <c:symbol val="none"/>
          </c:marker>
          <c:cat>
            <c:numRef>
              <c:f>'Rates and Inflation'!$AS$9:$AS$75</c:f>
              <c:numCache>
                <c:formatCode>m/d/yyyy</c:formatCode>
                <c:ptCount val="67"/>
                <c:pt idx="0">
                  <c:v>43041</c:v>
                </c:pt>
                <c:pt idx="1">
                  <c:v>43314</c:v>
                </c:pt>
                <c:pt idx="2">
                  <c:v>43901</c:v>
                </c:pt>
                <c:pt idx="3">
                  <c:v>43909</c:v>
                </c:pt>
                <c:pt idx="4">
                  <c:v>44546</c:v>
                </c:pt>
                <c:pt idx="5">
                  <c:v>44595</c:v>
                </c:pt>
                <c:pt idx="6">
                  <c:v>44637</c:v>
                </c:pt>
                <c:pt idx="7">
                  <c:v>44686</c:v>
                </c:pt>
                <c:pt idx="8">
                  <c:v>44728</c:v>
                </c:pt>
                <c:pt idx="9">
                  <c:v>44777</c:v>
                </c:pt>
                <c:pt idx="10">
                  <c:v>44826</c:v>
                </c:pt>
                <c:pt idx="11">
                  <c:v>44868</c:v>
                </c:pt>
                <c:pt idx="12">
                  <c:v>44910</c:v>
                </c:pt>
                <c:pt idx="13">
                  <c:v>44959</c:v>
                </c:pt>
                <c:pt idx="14">
                  <c:v>45008</c:v>
                </c:pt>
                <c:pt idx="15">
                  <c:v>45057</c:v>
                </c:pt>
                <c:pt idx="16">
                  <c:v>45099</c:v>
                </c:pt>
                <c:pt idx="17">
                  <c:v>45141</c:v>
                </c:pt>
                <c:pt idx="18">
                  <c:v>45505</c:v>
                </c:pt>
                <c:pt idx="19">
                  <c:v>45603</c:v>
                </c:pt>
                <c:pt idx="20">
                  <c:v>45694</c:v>
                </c:pt>
                <c:pt idx="21">
                  <c:v>45785</c:v>
                </c:pt>
                <c:pt idx="22">
                  <c:v>45827</c:v>
                </c:pt>
                <c:pt idx="23">
                  <c:v>45876</c:v>
                </c:pt>
                <c:pt idx="24">
                  <c:v>45918</c:v>
                </c:pt>
                <c:pt idx="25">
                  <c:v>45967</c:v>
                </c:pt>
                <c:pt idx="26">
                  <c:v>46009</c:v>
                </c:pt>
                <c:pt idx="27">
                  <c:v>46058</c:v>
                </c:pt>
                <c:pt idx="28">
                  <c:v>46100</c:v>
                </c:pt>
                <c:pt idx="29">
                  <c:v>46142</c:v>
                </c:pt>
                <c:pt idx="30">
                  <c:v>46191</c:v>
                </c:pt>
                <c:pt idx="31">
                  <c:v>46233</c:v>
                </c:pt>
                <c:pt idx="32">
                  <c:v>46282</c:v>
                </c:pt>
                <c:pt idx="33">
                  <c:v>42586</c:v>
                </c:pt>
                <c:pt idx="34">
                  <c:v>43041</c:v>
                </c:pt>
                <c:pt idx="35">
                  <c:v>43314</c:v>
                </c:pt>
                <c:pt idx="36">
                  <c:v>43901</c:v>
                </c:pt>
                <c:pt idx="37">
                  <c:v>43909</c:v>
                </c:pt>
                <c:pt idx="38">
                  <c:v>44546</c:v>
                </c:pt>
                <c:pt idx="39">
                  <c:v>44595</c:v>
                </c:pt>
                <c:pt idx="40">
                  <c:v>44637</c:v>
                </c:pt>
                <c:pt idx="41">
                  <c:v>44686</c:v>
                </c:pt>
                <c:pt idx="42">
                  <c:v>44728</c:v>
                </c:pt>
                <c:pt idx="43">
                  <c:v>44777</c:v>
                </c:pt>
                <c:pt idx="44">
                  <c:v>44826</c:v>
                </c:pt>
                <c:pt idx="45">
                  <c:v>44868</c:v>
                </c:pt>
                <c:pt idx="46">
                  <c:v>44910</c:v>
                </c:pt>
                <c:pt idx="47">
                  <c:v>44959</c:v>
                </c:pt>
                <c:pt idx="48">
                  <c:v>45008</c:v>
                </c:pt>
                <c:pt idx="49">
                  <c:v>45057</c:v>
                </c:pt>
                <c:pt idx="50">
                  <c:v>45099</c:v>
                </c:pt>
                <c:pt idx="51">
                  <c:v>45141</c:v>
                </c:pt>
                <c:pt idx="52">
                  <c:v>45505</c:v>
                </c:pt>
                <c:pt idx="53">
                  <c:v>45603</c:v>
                </c:pt>
                <c:pt idx="54">
                  <c:v>45694</c:v>
                </c:pt>
                <c:pt idx="55">
                  <c:v>45785</c:v>
                </c:pt>
                <c:pt idx="56">
                  <c:v>45827</c:v>
                </c:pt>
                <c:pt idx="57">
                  <c:v>45876</c:v>
                </c:pt>
                <c:pt idx="58">
                  <c:v>45918</c:v>
                </c:pt>
                <c:pt idx="59">
                  <c:v>45967</c:v>
                </c:pt>
                <c:pt idx="60">
                  <c:v>46009</c:v>
                </c:pt>
                <c:pt idx="61">
                  <c:v>46058</c:v>
                </c:pt>
                <c:pt idx="62">
                  <c:v>46100</c:v>
                </c:pt>
                <c:pt idx="63">
                  <c:v>46142</c:v>
                </c:pt>
                <c:pt idx="64">
                  <c:v>46191</c:v>
                </c:pt>
                <c:pt idx="65">
                  <c:v>46233</c:v>
                </c:pt>
                <c:pt idx="66">
                  <c:v>46282</c:v>
                </c:pt>
              </c:numCache>
            </c:numRef>
          </c:cat>
          <c:val>
            <c:numRef>
              <c:f>'Rates and Inflation'!$AU$9:$AU$75</c:f>
              <c:numCache>
                <c:formatCode>General</c:formatCode>
                <c:ptCount val="67"/>
                <c:pt idx="24" formatCode="0.00">
                  <c:v>4</c:v>
                </c:pt>
                <c:pt idx="25" formatCode="0.00">
                  <c:v>4</c:v>
                </c:pt>
                <c:pt idx="26" formatCode="0.00">
                  <c:v>3.8940000000000001</c:v>
                </c:pt>
                <c:pt idx="27" formatCode="0.00">
                  <c:v>3.7959999999999998</c:v>
                </c:pt>
                <c:pt idx="28" formatCode="0.00">
                  <c:v>3.645</c:v>
                </c:pt>
                <c:pt idx="29" formatCode="0.00">
                  <c:v>3.5859999999999999</c:v>
                </c:pt>
                <c:pt idx="30" formatCode="0.00">
                  <c:v>3.4710000000000001</c:v>
                </c:pt>
                <c:pt idx="31" formatCode="0.00">
                  <c:v>3.4409999999999998</c:v>
                </c:pt>
                <c:pt idx="32" formatCode="0.00">
                  <c:v>3.379</c:v>
                </c:pt>
                <c:pt idx="59" formatCode="0.00">
                  <c:v>3.8940000000000001</c:v>
                </c:pt>
                <c:pt idx="60" formatCode="0.00">
                  <c:v>3.7959999999999998</c:v>
                </c:pt>
                <c:pt idx="61" formatCode="0.00">
                  <c:v>3.645</c:v>
                </c:pt>
                <c:pt idx="62" formatCode="0.00">
                  <c:v>3.5859999999999999</c:v>
                </c:pt>
                <c:pt idx="63" formatCode="0.00">
                  <c:v>3.4710000000000001</c:v>
                </c:pt>
                <c:pt idx="64" formatCode="0.00">
                  <c:v>3.4409999999999998</c:v>
                </c:pt>
                <c:pt idx="65" formatCode="0.00">
                  <c:v>3.379</c:v>
                </c:pt>
                <c:pt idx="66" formatCode="0.00">
                  <c:v>3.3639999999999999</c:v>
                </c:pt>
              </c:numCache>
            </c:numRef>
          </c:val>
          <c:smooth val="0"/>
          <c:extLst>
            <c:ext xmlns:c16="http://schemas.microsoft.com/office/drawing/2014/chart" uri="{C3380CC4-5D6E-409C-BE32-E72D297353CC}">
              <c16:uniqueId val="{00000002-D029-42C4-BA98-993DD85912B2}"/>
            </c:ext>
          </c:extLst>
        </c:ser>
        <c:dLbls>
          <c:showLegendKey val="0"/>
          <c:showVal val="0"/>
          <c:showCatName val="0"/>
          <c:showSerName val="0"/>
          <c:showPercent val="0"/>
          <c:showBubbleSize val="0"/>
        </c:dLbls>
        <c:smooth val="0"/>
        <c:axId val="2092325856"/>
        <c:axId val="2092318656"/>
      </c:lineChart>
      <c:dateAx>
        <c:axId val="2092325856"/>
        <c:scaling>
          <c:orientation val="minMax"/>
          <c:max val="46234"/>
          <c:min val="43525"/>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2092318656"/>
        <c:crosses val="autoZero"/>
        <c:auto val="1"/>
        <c:lblOffset val="100"/>
        <c:baseTimeUnit val="days"/>
        <c:majorUnit val="4"/>
        <c:majorTimeUnit val="months"/>
      </c:dateAx>
      <c:valAx>
        <c:axId val="209231865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t>BoE bank rate (%)</a:t>
                </a:r>
              </a:p>
            </c:rich>
          </c:tx>
          <c:layout>
            <c:manualLayout>
              <c:xMode val="edge"/>
              <c:yMode val="edge"/>
              <c:x val="8.1611261108573455E-4"/>
              <c:y val="0.220543738216584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GB"/>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92325856"/>
        <c:crosses val="autoZero"/>
        <c:crossBetween val="between"/>
      </c:valAx>
      <c:spPr>
        <a:noFill/>
        <a:ln>
          <a:noFill/>
        </a:ln>
        <a:effectLst/>
      </c:spPr>
    </c:plotArea>
    <c:legend>
      <c:legendPos val="r"/>
      <c:legendEntry>
        <c:idx val="0"/>
        <c:delete val="1"/>
      </c:legendEntry>
      <c:layout>
        <c:manualLayout>
          <c:xMode val="edge"/>
          <c:yMode val="edge"/>
          <c:x val="0.57288158164430258"/>
          <c:y val="0.59382006757656602"/>
          <c:w val="0.16007724586900751"/>
          <c:h val="0.18314649995567489"/>
        </c:manualLayout>
      </c:layout>
      <c:overlay val="0"/>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rgbClr val="EF8674"/>
                </a:solidFill>
              </a:rPr>
              <a:t>Camden</a:t>
            </a:r>
            <a:r>
              <a:rPr lang="en-GB" b="1" baseline="0">
                <a:solidFill>
                  <a:srgbClr val="EF8674"/>
                </a:solidFill>
              </a:rPr>
              <a:t> HPI vs BCIS All-in TPI </a:t>
            </a:r>
            <a:endParaRPr lang="en-GB" b="1">
              <a:solidFill>
                <a:srgbClr val="EF8674"/>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'ukhpi-camden-from-2018-07-01-to'!$N$1</c:f>
              <c:strCache>
                <c:ptCount val="1"/>
                <c:pt idx="0">
                  <c:v>HPI %</c:v>
                </c:pt>
              </c:strCache>
            </c:strRef>
          </c:tx>
          <c:spPr>
            <a:ln w="28575" cap="rnd">
              <a:solidFill>
                <a:srgbClr val="045C3F"/>
              </a:solidFill>
              <a:round/>
            </a:ln>
            <a:effectLst/>
          </c:spPr>
          <c:marker>
            <c:symbol val="none"/>
          </c:marker>
          <c:cat>
            <c:strRef>
              <c:f>'ukhpi-camden-from-2018-07-01-to'!$M$2:$M$28</c:f>
              <c:strCache>
                <c:ptCount val="27"/>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25</c:v>
                </c:pt>
                <c:pt idx="21">
                  <c:v>Q2 24</c:v>
                </c:pt>
                <c:pt idx="22">
                  <c:v>Q3 24</c:v>
                </c:pt>
                <c:pt idx="23">
                  <c:v>Q4 24</c:v>
                </c:pt>
                <c:pt idx="24">
                  <c:v>Q1 25</c:v>
                </c:pt>
                <c:pt idx="25">
                  <c:v>Q2 25</c:v>
                </c:pt>
                <c:pt idx="26">
                  <c:v>Q3 25</c:v>
                </c:pt>
              </c:strCache>
            </c:strRef>
          </c:cat>
          <c:val>
            <c:numRef>
              <c:f>'ukhpi-camden-from-2018-07-01-to'!$N$2:$N$28</c:f>
              <c:numCache>
                <c:formatCode>General</c:formatCode>
                <c:ptCount val="27"/>
                <c:pt idx="0">
                  <c:v>-5.2</c:v>
                </c:pt>
                <c:pt idx="1">
                  <c:v>2.7</c:v>
                </c:pt>
                <c:pt idx="2">
                  <c:v>5.4</c:v>
                </c:pt>
                <c:pt idx="3">
                  <c:v>-5.8</c:v>
                </c:pt>
                <c:pt idx="4">
                  <c:v>4.8</c:v>
                </c:pt>
                <c:pt idx="5">
                  <c:v>-3.1</c:v>
                </c:pt>
                <c:pt idx="6">
                  <c:v>-1.6</c:v>
                </c:pt>
                <c:pt idx="7">
                  <c:v>-3.3</c:v>
                </c:pt>
                <c:pt idx="8">
                  <c:v>-4.5</c:v>
                </c:pt>
                <c:pt idx="9">
                  <c:v>-3</c:v>
                </c:pt>
                <c:pt idx="10">
                  <c:v>3</c:v>
                </c:pt>
                <c:pt idx="11">
                  <c:v>11.7</c:v>
                </c:pt>
                <c:pt idx="12">
                  <c:v>9</c:v>
                </c:pt>
                <c:pt idx="13">
                  <c:v>2.2999999999999998</c:v>
                </c:pt>
                <c:pt idx="14">
                  <c:v>-0.9</c:v>
                </c:pt>
                <c:pt idx="15">
                  <c:v>-1.2</c:v>
                </c:pt>
                <c:pt idx="16">
                  <c:v>-3.4</c:v>
                </c:pt>
                <c:pt idx="17">
                  <c:v>3.1</c:v>
                </c:pt>
                <c:pt idx="18">
                  <c:v>-3</c:v>
                </c:pt>
                <c:pt idx="19">
                  <c:v>-2.6</c:v>
                </c:pt>
                <c:pt idx="20">
                  <c:v>-3.1</c:v>
                </c:pt>
                <c:pt idx="21">
                  <c:v>-2</c:v>
                </c:pt>
                <c:pt idx="22">
                  <c:v>2.2999999999999998</c:v>
                </c:pt>
                <c:pt idx="23">
                  <c:v>4.4000000000000004</c:v>
                </c:pt>
                <c:pt idx="24">
                  <c:v>1.4</c:v>
                </c:pt>
                <c:pt idx="25">
                  <c:v>8.1999999999999993</c:v>
                </c:pt>
                <c:pt idx="26">
                  <c:v>6</c:v>
                </c:pt>
              </c:numCache>
            </c:numRef>
          </c:val>
          <c:smooth val="0"/>
          <c:extLst>
            <c:ext xmlns:c16="http://schemas.microsoft.com/office/drawing/2014/chart" uri="{C3380CC4-5D6E-409C-BE32-E72D297353CC}">
              <c16:uniqueId val="{00000000-0B80-44B6-91E2-111B92D1F36F}"/>
            </c:ext>
          </c:extLst>
        </c:ser>
        <c:ser>
          <c:idx val="1"/>
          <c:order val="1"/>
          <c:tx>
            <c:strRef>
              <c:f>'ukhpi-camden-from-2018-07-01-to'!$O$1</c:f>
              <c:strCache>
                <c:ptCount val="1"/>
                <c:pt idx="0">
                  <c:v>BCIS %</c:v>
                </c:pt>
              </c:strCache>
            </c:strRef>
          </c:tx>
          <c:spPr>
            <a:ln w="28575" cap="rnd">
              <a:solidFill>
                <a:srgbClr val="EF8674"/>
              </a:solidFill>
              <a:round/>
            </a:ln>
            <a:effectLst/>
          </c:spPr>
          <c:marker>
            <c:symbol val="none"/>
          </c:marker>
          <c:dPt>
            <c:idx val="19"/>
            <c:marker>
              <c:symbol val="none"/>
            </c:marker>
            <c:bubble3D val="0"/>
            <c:extLst>
              <c:ext xmlns:c16="http://schemas.microsoft.com/office/drawing/2014/chart" uri="{C3380CC4-5D6E-409C-BE32-E72D297353CC}">
                <c16:uniqueId val="{00000000-7A0E-4571-B7B3-BD5035DED73F}"/>
              </c:ext>
            </c:extLst>
          </c:dPt>
          <c:cat>
            <c:strRef>
              <c:f>'ukhpi-camden-from-2018-07-01-to'!$M$2:$M$28</c:f>
              <c:strCache>
                <c:ptCount val="27"/>
                <c:pt idx="0">
                  <c:v>Q1 19</c:v>
                </c:pt>
                <c:pt idx="1">
                  <c:v>Q2 19</c:v>
                </c:pt>
                <c:pt idx="2">
                  <c:v>Q3 19</c:v>
                </c:pt>
                <c:pt idx="3">
                  <c:v>Q4 19</c:v>
                </c:pt>
                <c:pt idx="4">
                  <c:v>Q1 20</c:v>
                </c:pt>
                <c:pt idx="5">
                  <c:v>Q2 20</c:v>
                </c:pt>
                <c:pt idx="6">
                  <c:v>Q3 20</c:v>
                </c:pt>
                <c:pt idx="7">
                  <c:v>Q4 20</c:v>
                </c:pt>
                <c:pt idx="8">
                  <c:v>Q1 21</c:v>
                </c:pt>
                <c:pt idx="9">
                  <c:v>Q2 21</c:v>
                </c:pt>
                <c:pt idx="10">
                  <c:v>Q3 21</c:v>
                </c:pt>
                <c:pt idx="11">
                  <c:v>Q4 21</c:v>
                </c:pt>
                <c:pt idx="12">
                  <c:v>Q1 22</c:v>
                </c:pt>
                <c:pt idx="13">
                  <c:v>Q2 22</c:v>
                </c:pt>
                <c:pt idx="14">
                  <c:v>Q3 22</c:v>
                </c:pt>
                <c:pt idx="15">
                  <c:v>Q4 22</c:v>
                </c:pt>
                <c:pt idx="16">
                  <c:v>Q1 23</c:v>
                </c:pt>
                <c:pt idx="17">
                  <c:v>Q2 23</c:v>
                </c:pt>
                <c:pt idx="18">
                  <c:v>Q3 23</c:v>
                </c:pt>
                <c:pt idx="19">
                  <c:v>Q4 23</c:v>
                </c:pt>
                <c:pt idx="20">
                  <c:v>Q1 25</c:v>
                </c:pt>
                <c:pt idx="21">
                  <c:v>Q2 24</c:v>
                </c:pt>
                <c:pt idx="22">
                  <c:v>Q3 24</c:v>
                </c:pt>
                <c:pt idx="23">
                  <c:v>Q4 24</c:v>
                </c:pt>
                <c:pt idx="24">
                  <c:v>Q1 25</c:v>
                </c:pt>
                <c:pt idx="25">
                  <c:v>Q2 25</c:v>
                </c:pt>
                <c:pt idx="26">
                  <c:v>Q3 25</c:v>
                </c:pt>
              </c:strCache>
            </c:strRef>
          </c:cat>
          <c:val>
            <c:numRef>
              <c:f>'ukhpi-camden-from-2018-07-01-to'!$O$2:$O$28</c:f>
              <c:numCache>
                <c:formatCode>General</c:formatCode>
                <c:ptCount val="27"/>
                <c:pt idx="0">
                  <c:v>2.8</c:v>
                </c:pt>
                <c:pt idx="1">
                  <c:v>2.4</c:v>
                </c:pt>
                <c:pt idx="2">
                  <c:v>0.9</c:v>
                </c:pt>
                <c:pt idx="3">
                  <c:v>1.2</c:v>
                </c:pt>
                <c:pt idx="4">
                  <c:v>0</c:v>
                </c:pt>
                <c:pt idx="5">
                  <c:v>-1.5</c:v>
                </c:pt>
                <c:pt idx="6">
                  <c:v>-1.5</c:v>
                </c:pt>
                <c:pt idx="7">
                  <c:v>-2.1</c:v>
                </c:pt>
                <c:pt idx="8">
                  <c:v>-1.2</c:v>
                </c:pt>
                <c:pt idx="9">
                  <c:v>2.7</c:v>
                </c:pt>
                <c:pt idx="10">
                  <c:v>4.9000000000000004</c:v>
                </c:pt>
                <c:pt idx="11">
                  <c:v>6.4</c:v>
                </c:pt>
                <c:pt idx="12">
                  <c:v>10.3</c:v>
                </c:pt>
                <c:pt idx="13">
                  <c:v>9.4</c:v>
                </c:pt>
                <c:pt idx="14">
                  <c:v>9</c:v>
                </c:pt>
                <c:pt idx="15">
                  <c:v>8.6</c:v>
                </c:pt>
                <c:pt idx="16">
                  <c:v>4.9000000000000004</c:v>
                </c:pt>
                <c:pt idx="17">
                  <c:v>4</c:v>
                </c:pt>
                <c:pt idx="18">
                  <c:v>3.5</c:v>
                </c:pt>
                <c:pt idx="19">
                  <c:v>2.9</c:v>
                </c:pt>
                <c:pt idx="20">
                  <c:v>2.2999999999999998</c:v>
                </c:pt>
                <c:pt idx="21">
                  <c:v>2.1</c:v>
                </c:pt>
                <c:pt idx="22">
                  <c:v>2.2999999999999998</c:v>
                </c:pt>
                <c:pt idx="23">
                  <c:v>2.2999999999999998</c:v>
                </c:pt>
                <c:pt idx="24">
                  <c:v>2.2999999999999998</c:v>
                </c:pt>
                <c:pt idx="25">
                  <c:v>2.5</c:v>
                </c:pt>
                <c:pt idx="26">
                  <c:v>2.5</c:v>
                </c:pt>
              </c:numCache>
            </c:numRef>
          </c:val>
          <c:smooth val="0"/>
          <c:extLst>
            <c:ext xmlns:c16="http://schemas.microsoft.com/office/drawing/2014/chart" uri="{C3380CC4-5D6E-409C-BE32-E72D297353CC}">
              <c16:uniqueId val="{00000001-0B80-44B6-91E2-111B92D1F36F}"/>
            </c:ext>
          </c:extLst>
        </c:ser>
        <c:dLbls>
          <c:showLegendKey val="0"/>
          <c:showVal val="0"/>
          <c:showCatName val="0"/>
          <c:showSerName val="0"/>
          <c:showPercent val="0"/>
          <c:showBubbleSize val="0"/>
        </c:dLbls>
        <c:smooth val="0"/>
        <c:axId val="1891166256"/>
        <c:axId val="1891150416"/>
      </c:lineChart>
      <c:catAx>
        <c:axId val="189116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150416"/>
        <c:crosses val="autoZero"/>
        <c:auto val="1"/>
        <c:lblAlgn val="ctr"/>
        <c:lblOffset val="100"/>
        <c:noMultiLvlLbl val="0"/>
      </c:catAx>
      <c:valAx>
        <c:axId val="1891150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116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GB" b="1">
                <a:solidFill>
                  <a:schemeClr val="bg2"/>
                </a:solidFill>
              </a:rPr>
              <a:t>London</a:t>
            </a:r>
            <a:r>
              <a:rPr lang="en-GB" b="1" baseline="0">
                <a:solidFill>
                  <a:schemeClr val="bg2"/>
                </a:solidFill>
              </a:rPr>
              <a:t> Affordable Starts and Completions</a:t>
            </a:r>
            <a:endParaRPr lang="en-GB" b="1">
              <a:solidFill>
                <a:schemeClr val="bg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GB"/>
        </a:p>
      </c:txPr>
    </c:title>
    <c:autoTitleDeleted val="0"/>
    <c:plotArea>
      <c:layout/>
      <c:lineChart>
        <c:grouping val="standard"/>
        <c:varyColors val="0"/>
        <c:ser>
          <c:idx val="0"/>
          <c:order val="0"/>
          <c:tx>
            <c:strRef>
              <c:f>'Camden Delivery'!$D$27</c:f>
              <c:strCache>
                <c:ptCount val="1"/>
                <c:pt idx="0">
                  <c:v>Completions</c:v>
                </c:pt>
              </c:strCache>
            </c:strRef>
          </c:tx>
          <c:spPr>
            <a:ln w="28575" cap="rnd">
              <a:solidFill>
                <a:schemeClr val="accent1"/>
              </a:solidFill>
              <a:round/>
            </a:ln>
            <a:effectLst/>
          </c:spPr>
          <c:marker>
            <c:symbol val="none"/>
          </c:marker>
          <c:cat>
            <c:numRef>
              <c:f>'Camden Delivery'!$C$28:$C$45</c:f>
              <c:numCache>
                <c:formatCode>General</c:formatCode>
                <c:ptCount val="18"/>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numCache>
            </c:numRef>
          </c:cat>
          <c:val>
            <c:numRef>
              <c:f>'Camden Delivery'!$D$28:$D$45</c:f>
              <c:numCache>
                <c:formatCode>General</c:formatCode>
                <c:ptCount val="18"/>
                <c:pt idx="0">
                  <c:v>11758</c:v>
                </c:pt>
                <c:pt idx="1">
                  <c:v>12839</c:v>
                </c:pt>
                <c:pt idx="2">
                  <c:v>13078</c:v>
                </c:pt>
                <c:pt idx="3">
                  <c:v>16391</c:v>
                </c:pt>
                <c:pt idx="4">
                  <c:v>8315</c:v>
                </c:pt>
                <c:pt idx="5">
                  <c:v>8864</c:v>
                </c:pt>
                <c:pt idx="6">
                  <c:v>17875</c:v>
                </c:pt>
                <c:pt idx="7">
                  <c:v>4881</c:v>
                </c:pt>
                <c:pt idx="8">
                  <c:v>4934</c:v>
                </c:pt>
                <c:pt idx="9" formatCode="_(* #,##0_);_(* \(#,##0\);_(* &quot;-&quot;_);_(@_)">
                  <c:v>5355</c:v>
                </c:pt>
                <c:pt idx="10">
                  <c:v>7544</c:v>
                </c:pt>
                <c:pt idx="11">
                  <c:v>7775</c:v>
                </c:pt>
                <c:pt idx="12">
                  <c:v>9051</c:v>
                </c:pt>
                <c:pt idx="13">
                  <c:v>10323</c:v>
                </c:pt>
                <c:pt idx="14">
                  <c:v>13954</c:v>
                </c:pt>
                <c:pt idx="15">
                  <c:v>10949</c:v>
                </c:pt>
                <c:pt idx="16">
                  <c:v>11636</c:v>
                </c:pt>
                <c:pt idx="17">
                  <c:v>876</c:v>
                </c:pt>
              </c:numCache>
            </c:numRef>
          </c:val>
          <c:smooth val="0"/>
          <c:extLst>
            <c:ext xmlns:c16="http://schemas.microsoft.com/office/drawing/2014/chart" uri="{C3380CC4-5D6E-409C-BE32-E72D297353CC}">
              <c16:uniqueId val="{00000000-990F-4C08-92D9-A1F0E7F24B48}"/>
            </c:ext>
          </c:extLst>
        </c:ser>
        <c:ser>
          <c:idx val="1"/>
          <c:order val="1"/>
          <c:tx>
            <c:strRef>
              <c:f>'Camden Delivery'!$E$27</c:f>
              <c:strCache>
                <c:ptCount val="1"/>
                <c:pt idx="0">
                  <c:v>Starts</c:v>
                </c:pt>
              </c:strCache>
            </c:strRef>
          </c:tx>
          <c:spPr>
            <a:ln w="28575" cap="rnd">
              <a:solidFill>
                <a:schemeClr val="accent2"/>
              </a:solidFill>
              <a:round/>
            </a:ln>
            <a:effectLst/>
          </c:spPr>
          <c:marker>
            <c:symbol val="none"/>
          </c:marker>
          <c:cat>
            <c:numRef>
              <c:f>'Camden Delivery'!$C$28:$C$45</c:f>
              <c:numCache>
                <c:formatCode>General</c:formatCode>
                <c:ptCount val="18"/>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numCache>
            </c:numRef>
          </c:cat>
          <c:val>
            <c:numRef>
              <c:f>'Camden Delivery'!$E$28:$E$45</c:f>
              <c:numCache>
                <c:formatCode>General</c:formatCode>
                <c:ptCount val="18"/>
                <c:pt idx="0">
                  <c:v>11382</c:v>
                </c:pt>
                <c:pt idx="1">
                  <c:v>15629</c:v>
                </c:pt>
                <c:pt idx="2">
                  <c:v>16351</c:v>
                </c:pt>
                <c:pt idx="3">
                  <c:v>4143</c:v>
                </c:pt>
                <c:pt idx="4">
                  <c:v>10128</c:v>
                </c:pt>
                <c:pt idx="5">
                  <c:v>8800</c:v>
                </c:pt>
                <c:pt idx="6">
                  <c:v>9586</c:v>
                </c:pt>
                <c:pt idx="7">
                  <c:v>7189</c:v>
                </c:pt>
                <c:pt idx="8">
                  <c:v>7416</c:v>
                </c:pt>
                <c:pt idx="9" formatCode="_(* #,##0_);_(* \(#,##0\);_(* &quot;-&quot;_);_(@_)">
                  <c:v>12555</c:v>
                </c:pt>
                <c:pt idx="10">
                  <c:v>14544</c:v>
                </c:pt>
                <c:pt idx="11">
                  <c:v>17256</c:v>
                </c:pt>
                <c:pt idx="12">
                  <c:v>13324</c:v>
                </c:pt>
                <c:pt idx="13">
                  <c:v>18840</c:v>
                </c:pt>
                <c:pt idx="14">
                  <c:v>25658</c:v>
                </c:pt>
                <c:pt idx="15">
                  <c:v>2358</c:v>
                </c:pt>
                <c:pt idx="16">
                  <c:v>3991</c:v>
                </c:pt>
                <c:pt idx="17">
                  <c:v>347</c:v>
                </c:pt>
              </c:numCache>
            </c:numRef>
          </c:val>
          <c:smooth val="0"/>
          <c:extLst>
            <c:ext xmlns:c16="http://schemas.microsoft.com/office/drawing/2014/chart" uri="{C3380CC4-5D6E-409C-BE32-E72D297353CC}">
              <c16:uniqueId val="{00000001-990F-4C08-92D9-A1F0E7F24B48}"/>
            </c:ext>
          </c:extLst>
        </c:ser>
        <c:dLbls>
          <c:showLegendKey val="0"/>
          <c:showVal val="0"/>
          <c:showCatName val="0"/>
          <c:showSerName val="0"/>
          <c:showPercent val="0"/>
          <c:showBubbleSize val="0"/>
        </c:dLbls>
        <c:smooth val="0"/>
        <c:axId val="211368031"/>
        <c:axId val="211366111"/>
      </c:lineChart>
      <c:catAx>
        <c:axId val="21136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1366111"/>
        <c:crosses val="autoZero"/>
        <c:auto val="1"/>
        <c:lblAlgn val="ctr"/>
        <c:lblOffset val="100"/>
        <c:noMultiLvlLbl val="0"/>
      </c:catAx>
      <c:valAx>
        <c:axId val="211366111"/>
        <c:scaling>
          <c:orientation val="minMax"/>
        </c:scaling>
        <c:delete val="0"/>
        <c:axPos val="l"/>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1368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lumMod val="40000"/>
                    <a:lumOff val="60000"/>
                  </a:schemeClr>
                </a:solidFill>
                <a:latin typeface="+mn-lt"/>
                <a:ea typeface="+mn-ea"/>
                <a:cs typeface="+mn-cs"/>
              </a:defRPr>
            </a:pPr>
            <a:r>
              <a:rPr lang="en-GB" b="1">
                <a:solidFill>
                  <a:srgbClr val="EF8674"/>
                </a:solidFill>
              </a:rPr>
              <a:t>Camden Affordable Starts</a:t>
            </a:r>
            <a:r>
              <a:rPr lang="en-GB" b="1" baseline="0">
                <a:solidFill>
                  <a:srgbClr val="EF8674"/>
                </a:solidFill>
              </a:rPr>
              <a:t> and Completions</a:t>
            </a:r>
            <a:endParaRPr lang="en-GB" b="1">
              <a:solidFill>
                <a:srgbClr val="EF8674"/>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40000"/>
                  <a:lumOff val="60000"/>
                </a:schemeClr>
              </a:solidFill>
              <a:latin typeface="+mn-lt"/>
              <a:ea typeface="+mn-ea"/>
              <a:cs typeface="+mn-cs"/>
            </a:defRPr>
          </a:pPr>
          <a:endParaRPr lang="en-GB"/>
        </a:p>
      </c:txPr>
    </c:title>
    <c:autoTitleDeleted val="0"/>
    <c:plotArea>
      <c:layout/>
      <c:lineChart>
        <c:grouping val="standard"/>
        <c:varyColors val="0"/>
        <c:ser>
          <c:idx val="0"/>
          <c:order val="0"/>
          <c:tx>
            <c:strRef>
              <c:f>'Camden Delivery'!$D$4</c:f>
              <c:strCache>
                <c:ptCount val="1"/>
                <c:pt idx="0">
                  <c:v>Completions</c:v>
                </c:pt>
              </c:strCache>
            </c:strRef>
          </c:tx>
          <c:spPr>
            <a:ln w="28575" cap="rnd">
              <a:solidFill>
                <a:srgbClr val="045C3F"/>
              </a:solidFill>
              <a:round/>
            </a:ln>
            <a:effectLst/>
          </c:spPr>
          <c:marker>
            <c:symbol val="none"/>
          </c:marker>
          <c:cat>
            <c:numRef>
              <c:f>'Camden Delivery'!$C$5:$C$22</c:f>
              <c:numCache>
                <c:formatCode>General</c:formatCode>
                <c:ptCount val="18"/>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numCache>
            </c:numRef>
          </c:cat>
          <c:val>
            <c:numRef>
              <c:f>'Camden Delivery'!$D$5:$D$22</c:f>
              <c:numCache>
                <c:formatCode>General</c:formatCode>
                <c:ptCount val="18"/>
                <c:pt idx="0">
                  <c:v>264</c:v>
                </c:pt>
                <c:pt idx="1">
                  <c:v>225</c:v>
                </c:pt>
                <c:pt idx="2">
                  <c:v>230</c:v>
                </c:pt>
                <c:pt idx="3">
                  <c:v>234</c:v>
                </c:pt>
                <c:pt idx="4">
                  <c:v>445</c:v>
                </c:pt>
                <c:pt idx="5">
                  <c:v>200</c:v>
                </c:pt>
                <c:pt idx="6">
                  <c:v>273</c:v>
                </c:pt>
                <c:pt idx="7">
                  <c:v>119</c:v>
                </c:pt>
                <c:pt idx="8">
                  <c:v>78</c:v>
                </c:pt>
                <c:pt idx="9" formatCode="_(* #,##0_);_(* \(#,##0\);_(* &quot;-&quot;_);_(@_)">
                  <c:v>239</c:v>
                </c:pt>
                <c:pt idx="10">
                  <c:v>216</c:v>
                </c:pt>
                <c:pt idx="11">
                  <c:v>141</c:v>
                </c:pt>
                <c:pt idx="12">
                  <c:v>124</c:v>
                </c:pt>
                <c:pt idx="13">
                  <c:v>126</c:v>
                </c:pt>
                <c:pt idx="14">
                  <c:v>123</c:v>
                </c:pt>
                <c:pt idx="15">
                  <c:v>164</c:v>
                </c:pt>
                <c:pt idx="16">
                  <c:v>316</c:v>
                </c:pt>
                <c:pt idx="17">
                  <c:v>16</c:v>
                </c:pt>
              </c:numCache>
            </c:numRef>
          </c:val>
          <c:smooth val="0"/>
          <c:extLst>
            <c:ext xmlns:c16="http://schemas.microsoft.com/office/drawing/2014/chart" uri="{C3380CC4-5D6E-409C-BE32-E72D297353CC}">
              <c16:uniqueId val="{00000000-9841-4859-B1A5-5DA8587962D0}"/>
            </c:ext>
          </c:extLst>
        </c:ser>
        <c:ser>
          <c:idx val="1"/>
          <c:order val="1"/>
          <c:tx>
            <c:strRef>
              <c:f>'Camden Delivery'!$E$4</c:f>
              <c:strCache>
                <c:ptCount val="1"/>
                <c:pt idx="0">
                  <c:v>Starts</c:v>
                </c:pt>
              </c:strCache>
            </c:strRef>
          </c:tx>
          <c:spPr>
            <a:ln w="28575" cap="rnd">
              <a:solidFill>
                <a:srgbClr val="F4C894"/>
              </a:solidFill>
              <a:round/>
            </a:ln>
            <a:effectLst/>
          </c:spPr>
          <c:marker>
            <c:symbol val="none"/>
          </c:marker>
          <c:cat>
            <c:numRef>
              <c:f>'Camden Delivery'!$C$5:$C$22</c:f>
              <c:numCache>
                <c:formatCode>General</c:formatCode>
                <c:ptCount val="18"/>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numCache>
            </c:numRef>
          </c:cat>
          <c:val>
            <c:numRef>
              <c:f>'Camden Delivery'!$E$5:$E$22</c:f>
              <c:numCache>
                <c:formatCode>General</c:formatCode>
                <c:ptCount val="18"/>
                <c:pt idx="0">
                  <c:v>130</c:v>
                </c:pt>
                <c:pt idx="1">
                  <c:v>377</c:v>
                </c:pt>
                <c:pt idx="2">
                  <c:v>463</c:v>
                </c:pt>
                <c:pt idx="3">
                  <c:v>36</c:v>
                </c:pt>
                <c:pt idx="4">
                  <c:v>167</c:v>
                </c:pt>
                <c:pt idx="5">
                  <c:v>231</c:v>
                </c:pt>
                <c:pt idx="6">
                  <c:v>295</c:v>
                </c:pt>
                <c:pt idx="7">
                  <c:v>213</c:v>
                </c:pt>
                <c:pt idx="8">
                  <c:v>250</c:v>
                </c:pt>
                <c:pt idx="9" formatCode="_(* #,##0_);_(* \(#,##0\);_(* &quot;-&quot;_);_(@_)">
                  <c:v>35</c:v>
                </c:pt>
                <c:pt idx="10">
                  <c:v>334</c:v>
                </c:pt>
                <c:pt idx="11">
                  <c:v>51</c:v>
                </c:pt>
                <c:pt idx="12">
                  <c:v>216</c:v>
                </c:pt>
                <c:pt idx="13">
                  <c:v>218</c:v>
                </c:pt>
                <c:pt idx="14">
                  <c:v>228</c:v>
                </c:pt>
                <c:pt idx="15">
                  <c:v>171</c:v>
                </c:pt>
                <c:pt idx="16">
                  <c:v>38</c:v>
                </c:pt>
                <c:pt idx="17">
                  <c:v>17</c:v>
                </c:pt>
              </c:numCache>
            </c:numRef>
          </c:val>
          <c:smooth val="0"/>
          <c:extLst>
            <c:ext xmlns:c16="http://schemas.microsoft.com/office/drawing/2014/chart" uri="{C3380CC4-5D6E-409C-BE32-E72D297353CC}">
              <c16:uniqueId val="{00000001-9841-4859-B1A5-5DA8587962D0}"/>
            </c:ext>
          </c:extLst>
        </c:ser>
        <c:dLbls>
          <c:showLegendKey val="0"/>
          <c:showVal val="0"/>
          <c:showCatName val="0"/>
          <c:showSerName val="0"/>
          <c:showPercent val="0"/>
          <c:showBubbleSize val="0"/>
        </c:dLbls>
        <c:smooth val="0"/>
        <c:axId val="1676762159"/>
        <c:axId val="1676761199"/>
      </c:lineChart>
      <c:catAx>
        <c:axId val="167676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6761199"/>
        <c:crosses val="autoZero"/>
        <c:auto val="1"/>
        <c:lblAlgn val="ctr"/>
        <c:lblOffset val="100"/>
        <c:noMultiLvlLbl val="0"/>
      </c:catAx>
      <c:valAx>
        <c:axId val="16767611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676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rgbClr val="00C383"/>
                </a:solidFill>
              </a:rPr>
              <a:t>London Average PRS</a:t>
            </a:r>
            <a:r>
              <a:rPr lang="en-GB" b="1" baseline="0" dirty="0">
                <a:solidFill>
                  <a:srgbClr val="00C383"/>
                </a:solidFill>
              </a:rPr>
              <a:t> Rents </a:t>
            </a:r>
            <a:endParaRPr lang="en-GB" b="1" dirty="0">
              <a:solidFill>
                <a:srgbClr val="00C38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spPr>
            <a:ln w="28575" cap="rnd">
              <a:solidFill>
                <a:srgbClr val="EF8674"/>
              </a:solidFill>
              <a:round/>
            </a:ln>
            <a:effectLst/>
          </c:spPr>
          <c:marker>
            <c:symbol val="none"/>
          </c:marker>
          <c:cat>
            <c:strRef>
              <c:f>Sheet1!$G$4:$G$11</c:f>
              <c:strCache>
                <c:ptCount val="8"/>
                <c:pt idx="0">
                  <c:v>Jan-19</c:v>
                </c:pt>
                <c:pt idx="1">
                  <c:v>Jan-20</c:v>
                </c:pt>
                <c:pt idx="2">
                  <c:v>Jan-21</c:v>
                </c:pt>
                <c:pt idx="3">
                  <c:v>Jan-22</c:v>
                </c:pt>
                <c:pt idx="4">
                  <c:v>Jan-23</c:v>
                </c:pt>
                <c:pt idx="5">
                  <c:v>Jan-24</c:v>
                </c:pt>
                <c:pt idx="6">
                  <c:v>Jan-25</c:v>
                </c:pt>
                <c:pt idx="7">
                  <c:v>Present Day</c:v>
                </c:pt>
              </c:strCache>
            </c:strRef>
          </c:cat>
          <c:val>
            <c:numRef>
              <c:f>Sheet1!$H$4:$H$11</c:f>
              <c:numCache>
                <c:formatCode>0</c:formatCode>
                <c:ptCount val="8"/>
                <c:pt idx="0">
                  <c:v>1695</c:v>
                </c:pt>
                <c:pt idx="1">
                  <c:v>1738</c:v>
                </c:pt>
                <c:pt idx="2">
                  <c:v>1735</c:v>
                </c:pt>
                <c:pt idx="3">
                  <c:v>1728</c:v>
                </c:pt>
                <c:pt idx="4">
                  <c:v>1830</c:v>
                </c:pt>
                <c:pt idx="5">
                  <c:v>2009</c:v>
                </c:pt>
                <c:pt idx="6" formatCode="General">
                  <c:v>2229</c:v>
                </c:pt>
                <c:pt idx="7" formatCode="General">
                  <c:v>2260</c:v>
                </c:pt>
              </c:numCache>
            </c:numRef>
          </c:val>
          <c:smooth val="0"/>
          <c:extLst>
            <c:ext xmlns:c16="http://schemas.microsoft.com/office/drawing/2014/chart" uri="{C3380CC4-5D6E-409C-BE32-E72D297353CC}">
              <c16:uniqueId val="{00000000-2CB1-4DD5-9D09-DC8414630F7E}"/>
            </c:ext>
          </c:extLst>
        </c:ser>
        <c:dLbls>
          <c:showLegendKey val="0"/>
          <c:showVal val="0"/>
          <c:showCatName val="0"/>
          <c:showSerName val="0"/>
          <c:showPercent val="0"/>
          <c:showBubbleSize val="0"/>
        </c:dLbls>
        <c:smooth val="0"/>
        <c:axId val="66803359"/>
        <c:axId val="66806239"/>
      </c:lineChart>
      <c:catAx>
        <c:axId val="668033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06239"/>
        <c:crosses val="autoZero"/>
        <c:auto val="1"/>
        <c:lblAlgn val="ctr"/>
        <c:lblOffset val="100"/>
        <c:noMultiLvlLbl val="0"/>
      </c:catAx>
      <c:valAx>
        <c:axId val="66806239"/>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03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rgbClr val="00C383"/>
                </a:solidFill>
              </a:rPr>
              <a:t>Tenure Capital</a:t>
            </a:r>
            <a:r>
              <a:rPr lang="en-GB" sz="1600" b="1" baseline="0">
                <a:solidFill>
                  <a:srgbClr val="00C383"/>
                </a:solidFill>
              </a:rPr>
              <a:t> Values and Occupier Cost Per Month (rent or mortgage cost)</a:t>
            </a:r>
            <a:endParaRPr lang="en-GB" sz="1600" b="1">
              <a:solidFill>
                <a:srgbClr val="00C38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Sheet1!$F$10</c:f>
              <c:strCache>
                <c:ptCount val="1"/>
                <c:pt idx="0">
                  <c:v>Capital Value</c:v>
                </c:pt>
              </c:strCache>
            </c:strRef>
          </c:tx>
          <c:spPr>
            <a:solidFill>
              <a:schemeClr val="accent1"/>
            </a:solidFill>
            <a:ln>
              <a:noFill/>
            </a:ln>
            <a:effectLst/>
          </c:spPr>
          <c:invertIfNegative val="0"/>
          <c:cat>
            <c:strRef>
              <c:f>Sheet1!$E$11:$E$14</c:f>
              <c:strCache>
                <c:ptCount val="4"/>
                <c:pt idx="0">
                  <c:v>For Sale Property</c:v>
                </c:pt>
                <c:pt idx="1">
                  <c:v>Private Rental</c:v>
                </c:pt>
                <c:pt idx="2">
                  <c:v>Intermediate Rent</c:v>
                </c:pt>
                <c:pt idx="3">
                  <c:v>Social Rent</c:v>
                </c:pt>
              </c:strCache>
            </c:strRef>
          </c:cat>
          <c:val>
            <c:numRef>
              <c:f>Sheet1!$F$11:$F$14</c:f>
              <c:numCache>
                <c:formatCode>"£"#,##0_);[Red]\("£"#,##0\)</c:formatCode>
                <c:ptCount val="4"/>
                <c:pt idx="0">
                  <c:v>904443</c:v>
                </c:pt>
                <c:pt idx="1">
                  <c:v>702000</c:v>
                </c:pt>
                <c:pt idx="2">
                  <c:v>520000</c:v>
                </c:pt>
                <c:pt idx="3">
                  <c:v>157000</c:v>
                </c:pt>
              </c:numCache>
            </c:numRef>
          </c:val>
          <c:extLst>
            <c:ext xmlns:c16="http://schemas.microsoft.com/office/drawing/2014/chart" uri="{C3380CC4-5D6E-409C-BE32-E72D297353CC}">
              <c16:uniqueId val="{00000000-9052-4BB1-93F3-2BC61E6A7258}"/>
            </c:ext>
          </c:extLst>
        </c:ser>
        <c:dLbls>
          <c:showLegendKey val="0"/>
          <c:showVal val="0"/>
          <c:showCatName val="0"/>
          <c:showSerName val="0"/>
          <c:showPercent val="0"/>
          <c:showBubbleSize val="0"/>
        </c:dLbls>
        <c:gapWidth val="219"/>
        <c:overlap val="-27"/>
        <c:axId val="1526131343"/>
        <c:axId val="1526124623"/>
      </c:barChart>
      <c:lineChart>
        <c:grouping val="standard"/>
        <c:varyColors val="0"/>
        <c:ser>
          <c:idx val="1"/>
          <c:order val="1"/>
          <c:tx>
            <c:strRef>
              <c:f>Sheet1!$G$10</c:f>
              <c:strCache>
                <c:ptCount val="1"/>
                <c:pt idx="0">
                  <c:v>Cost pcm</c:v>
                </c:pt>
              </c:strCache>
            </c:strRef>
          </c:tx>
          <c:spPr>
            <a:ln w="28575" cap="rnd">
              <a:solidFill>
                <a:schemeClr val="accent2"/>
              </a:solidFill>
              <a:round/>
            </a:ln>
            <a:effectLst/>
          </c:spPr>
          <c:marker>
            <c:symbol val="none"/>
          </c:marker>
          <c:cat>
            <c:strRef>
              <c:f>Sheet1!$E$11:$E$14</c:f>
              <c:strCache>
                <c:ptCount val="4"/>
                <c:pt idx="0">
                  <c:v>For Sale Property</c:v>
                </c:pt>
                <c:pt idx="1">
                  <c:v>Private Rental</c:v>
                </c:pt>
                <c:pt idx="2">
                  <c:v>Intermediate Rent</c:v>
                </c:pt>
                <c:pt idx="3">
                  <c:v>Social Rent</c:v>
                </c:pt>
              </c:strCache>
            </c:strRef>
          </c:cat>
          <c:val>
            <c:numRef>
              <c:f>Sheet1!$G$11:$G$14</c:f>
              <c:numCache>
                <c:formatCode>"£"#,##0_);[Red]\("£"#,##0\)</c:formatCode>
                <c:ptCount val="4"/>
                <c:pt idx="0">
                  <c:v>3665</c:v>
                </c:pt>
                <c:pt idx="1">
                  <c:v>3250</c:v>
                </c:pt>
                <c:pt idx="2">
                  <c:v>2600</c:v>
                </c:pt>
                <c:pt idx="3">
                  <c:v>680</c:v>
                </c:pt>
              </c:numCache>
            </c:numRef>
          </c:val>
          <c:smooth val="0"/>
          <c:extLst>
            <c:ext xmlns:c16="http://schemas.microsoft.com/office/drawing/2014/chart" uri="{C3380CC4-5D6E-409C-BE32-E72D297353CC}">
              <c16:uniqueId val="{00000001-9052-4BB1-93F3-2BC61E6A7258}"/>
            </c:ext>
          </c:extLst>
        </c:ser>
        <c:dLbls>
          <c:showLegendKey val="0"/>
          <c:showVal val="0"/>
          <c:showCatName val="0"/>
          <c:showSerName val="0"/>
          <c:showPercent val="0"/>
          <c:showBubbleSize val="0"/>
        </c:dLbls>
        <c:marker val="1"/>
        <c:smooth val="0"/>
        <c:axId val="1526127023"/>
        <c:axId val="1526125583"/>
      </c:lineChart>
      <c:catAx>
        <c:axId val="152613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124623"/>
        <c:crosses val="autoZero"/>
        <c:auto val="1"/>
        <c:lblAlgn val="ctr"/>
        <c:lblOffset val="100"/>
        <c:noMultiLvlLbl val="0"/>
      </c:catAx>
      <c:valAx>
        <c:axId val="1526124623"/>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131343"/>
        <c:crosses val="autoZero"/>
        <c:crossBetween val="between"/>
      </c:valAx>
      <c:valAx>
        <c:axId val="1526125583"/>
        <c:scaling>
          <c:orientation val="minMax"/>
        </c:scaling>
        <c:delete val="0"/>
        <c:axPos val="r"/>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127023"/>
        <c:crosses val="max"/>
        <c:crossBetween val="between"/>
      </c:valAx>
      <c:catAx>
        <c:axId val="1526127023"/>
        <c:scaling>
          <c:orientation val="minMax"/>
        </c:scaling>
        <c:delete val="1"/>
        <c:axPos val="b"/>
        <c:numFmt formatCode="General" sourceLinked="1"/>
        <c:majorTickMark val="out"/>
        <c:minorTickMark val="none"/>
        <c:tickLblPos val="nextTo"/>
        <c:crossAx val="1526125583"/>
        <c:crosses val="autoZero"/>
        <c:auto val="1"/>
        <c:lblAlgn val="ctr"/>
        <c:lblOffset val="100"/>
        <c:noMultiLvlLbl val="0"/>
      </c:catAx>
      <c:dTable>
        <c:showHorzBorder val="1"/>
        <c:showVertBorder val="1"/>
        <c:showOutline val="1"/>
        <c:showKeys val="1"/>
        <c:spPr>
          <a:noFill/>
          <a:ln w="9525" cap="flat" cmpd="sng" algn="ctr">
            <a:no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CB550-B12B-4C69-9821-EAE170B0D3C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E19DF31C-3FF4-493F-8DCE-C6C1974C2E8D}">
      <dgm:prSet phldrT="[Text]"/>
      <dgm:spPr/>
      <dgm:t>
        <a:bodyPr/>
        <a:lstStyle/>
        <a:p>
          <a:r>
            <a:rPr lang="en-GB" noProof="0"/>
            <a:t>Development Agreement(s) - contractual</a:t>
          </a:r>
        </a:p>
      </dgm:t>
    </dgm:pt>
    <dgm:pt modelId="{09731D98-7702-4422-BC0F-5094327A0285}" type="parTrans" cxnId="{E8D58C8C-E93A-4D59-B711-4EFB6DBB093F}">
      <dgm:prSet/>
      <dgm:spPr/>
      <dgm:t>
        <a:bodyPr/>
        <a:lstStyle/>
        <a:p>
          <a:endParaRPr lang="en-GB"/>
        </a:p>
      </dgm:t>
    </dgm:pt>
    <dgm:pt modelId="{17CC3DF9-7EE7-4D50-8069-160B49969CE2}" type="sibTrans" cxnId="{E8D58C8C-E93A-4D59-B711-4EFB6DBB093F}">
      <dgm:prSet/>
      <dgm:spPr/>
      <dgm:t>
        <a:bodyPr/>
        <a:lstStyle/>
        <a:p>
          <a:endParaRPr lang="en-GB"/>
        </a:p>
      </dgm:t>
    </dgm:pt>
    <dgm:pt modelId="{AB890FEA-6090-4502-A8C6-1A357C3176ED}">
      <dgm:prSet phldrT="[Text]"/>
      <dgm:spPr/>
      <dgm:t>
        <a:bodyPr/>
        <a:lstStyle/>
        <a:p>
          <a:r>
            <a:rPr lang="en-US" altLang="de-DE" noProof="1"/>
            <a:t>Investment Partnership on large scheme</a:t>
          </a:r>
          <a:endParaRPr lang="en-GB"/>
        </a:p>
      </dgm:t>
    </dgm:pt>
    <dgm:pt modelId="{0AF3148C-940B-4412-B8AC-38B04834B664}" type="parTrans" cxnId="{79B3944A-D047-420F-8BB6-95E76D6CB798}">
      <dgm:prSet/>
      <dgm:spPr/>
      <dgm:t>
        <a:bodyPr/>
        <a:lstStyle/>
        <a:p>
          <a:endParaRPr lang="en-GB"/>
        </a:p>
      </dgm:t>
    </dgm:pt>
    <dgm:pt modelId="{ACA4F28C-7861-409A-8B29-080EAEDE1DC9}" type="sibTrans" cxnId="{79B3944A-D047-420F-8BB6-95E76D6CB798}">
      <dgm:prSet/>
      <dgm:spPr/>
      <dgm:t>
        <a:bodyPr/>
        <a:lstStyle/>
        <a:p>
          <a:endParaRPr lang="en-GB"/>
        </a:p>
      </dgm:t>
    </dgm:pt>
    <dgm:pt modelId="{E9403677-224B-44ED-B634-9CBE20886DF8}">
      <dgm:prSet phldrT="[Text]"/>
      <dgm:spPr/>
      <dgm:t>
        <a:bodyPr/>
        <a:lstStyle/>
        <a:p>
          <a:r>
            <a:rPr lang="en-US" altLang="de-DE" noProof="1"/>
            <a:t>Investment partnerships across Borough</a:t>
          </a:r>
          <a:endParaRPr lang="en-GB"/>
        </a:p>
      </dgm:t>
    </dgm:pt>
    <dgm:pt modelId="{14AA4A0A-AB2A-4E0B-AA51-90AA3BE02128}" type="parTrans" cxnId="{910FFC20-AEFD-4CC4-848B-E9A4C8C23A62}">
      <dgm:prSet/>
      <dgm:spPr/>
      <dgm:t>
        <a:bodyPr/>
        <a:lstStyle/>
        <a:p>
          <a:endParaRPr lang="en-GB"/>
        </a:p>
      </dgm:t>
    </dgm:pt>
    <dgm:pt modelId="{74FDA937-3EC4-481B-A0BC-EA3279871678}" type="sibTrans" cxnId="{910FFC20-AEFD-4CC4-848B-E9A4C8C23A62}">
      <dgm:prSet/>
      <dgm:spPr/>
      <dgm:t>
        <a:bodyPr/>
        <a:lstStyle/>
        <a:p>
          <a:endParaRPr lang="en-GB"/>
        </a:p>
      </dgm:t>
    </dgm:pt>
    <dgm:pt modelId="{1F8E1DE0-D093-485E-8737-2F9AC9F2E6A2}">
      <dgm:prSet phldrT="[Text]"/>
      <dgm:spPr/>
      <dgm:t>
        <a:bodyPr/>
        <a:lstStyle/>
        <a:p>
          <a:r>
            <a:rPr lang="en-US" altLang="de-DE" noProof="1"/>
            <a:t>Investment partnerships with Camden Living</a:t>
          </a:r>
          <a:endParaRPr lang="en-GB" b="1"/>
        </a:p>
      </dgm:t>
    </dgm:pt>
    <dgm:pt modelId="{374C50A3-5A0D-47D9-AF55-9A5472D815FE}" type="parTrans" cxnId="{999ACA11-A01E-4DBE-B837-77014C4ACECE}">
      <dgm:prSet/>
      <dgm:spPr/>
      <dgm:t>
        <a:bodyPr/>
        <a:lstStyle/>
        <a:p>
          <a:endParaRPr lang="en-GB"/>
        </a:p>
      </dgm:t>
    </dgm:pt>
    <dgm:pt modelId="{F9CA4F33-405D-426A-AC0B-15863155D9ED}" type="sibTrans" cxnId="{999ACA11-A01E-4DBE-B837-77014C4ACECE}">
      <dgm:prSet/>
      <dgm:spPr/>
      <dgm:t>
        <a:bodyPr/>
        <a:lstStyle/>
        <a:p>
          <a:endParaRPr lang="en-GB"/>
        </a:p>
      </dgm:t>
    </dgm:pt>
    <dgm:pt modelId="{B441CC90-3F41-4775-B146-292D9A28661E}">
      <dgm:prSet phldrT="[Text]"/>
      <dgm:spPr/>
      <dgm:t>
        <a:bodyPr/>
        <a:lstStyle/>
        <a:p>
          <a:r>
            <a:rPr lang="en-US" altLang="de-DE" noProof="1"/>
            <a:t>Project Corporate Joint Venture(s)</a:t>
          </a:r>
          <a:endParaRPr lang="en-GB" noProof="0"/>
        </a:p>
      </dgm:t>
    </dgm:pt>
    <dgm:pt modelId="{9763BF01-35BB-47E1-A558-95161ACE16B1}" type="parTrans" cxnId="{36C88BE6-808E-4C04-ABE1-C1FDE461317B}">
      <dgm:prSet/>
      <dgm:spPr/>
      <dgm:t>
        <a:bodyPr/>
        <a:lstStyle/>
        <a:p>
          <a:endParaRPr lang="en-GB"/>
        </a:p>
      </dgm:t>
    </dgm:pt>
    <dgm:pt modelId="{D59F55E6-64C4-4D8B-9F5B-9ABFA7C8AE22}" type="sibTrans" cxnId="{36C88BE6-808E-4C04-ABE1-C1FDE461317B}">
      <dgm:prSet/>
      <dgm:spPr/>
      <dgm:t>
        <a:bodyPr/>
        <a:lstStyle/>
        <a:p>
          <a:endParaRPr lang="en-GB"/>
        </a:p>
      </dgm:t>
    </dgm:pt>
    <dgm:pt modelId="{F42B5D27-D8E4-4AD8-8D93-0D1E8E5B752F}" type="pres">
      <dgm:prSet presAssocID="{BCFCB550-B12B-4C69-9821-EAE170B0D3CA}" presName="Name0" presStyleCnt="0">
        <dgm:presLayoutVars>
          <dgm:chMax val="7"/>
          <dgm:chPref val="7"/>
          <dgm:dir/>
        </dgm:presLayoutVars>
      </dgm:prSet>
      <dgm:spPr/>
    </dgm:pt>
    <dgm:pt modelId="{1B9BCBCD-ED23-4372-BA9B-C10FE4DF1841}" type="pres">
      <dgm:prSet presAssocID="{BCFCB550-B12B-4C69-9821-EAE170B0D3CA}" presName="Name1" presStyleCnt="0"/>
      <dgm:spPr/>
    </dgm:pt>
    <dgm:pt modelId="{ACF1C509-6F4F-458C-A587-072A1B8A668E}" type="pres">
      <dgm:prSet presAssocID="{BCFCB550-B12B-4C69-9821-EAE170B0D3CA}" presName="cycle" presStyleCnt="0"/>
      <dgm:spPr/>
    </dgm:pt>
    <dgm:pt modelId="{27F3C5D2-E04E-47FA-8F38-5413CF579230}" type="pres">
      <dgm:prSet presAssocID="{BCFCB550-B12B-4C69-9821-EAE170B0D3CA}" presName="srcNode" presStyleLbl="node1" presStyleIdx="0" presStyleCnt="5"/>
      <dgm:spPr/>
    </dgm:pt>
    <dgm:pt modelId="{965FF37E-B7D3-44B3-B39D-C368C9BE42C5}" type="pres">
      <dgm:prSet presAssocID="{BCFCB550-B12B-4C69-9821-EAE170B0D3CA}" presName="conn" presStyleLbl="parChTrans1D2" presStyleIdx="0" presStyleCnt="1"/>
      <dgm:spPr/>
    </dgm:pt>
    <dgm:pt modelId="{CF9ABA51-453C-454E-B6AD-36D551ABD8EF}" type="pres">
      <dgm:prSet presAssocID="{BCFCB550-B12B-4C69-9821-EAE170B0D3CA}" presName="extraNode" presStyleLbl="node1" presStyleIdx="0" presStyleCnt="5"/>
      <dgm:spPr/>
    </dgm:pt>
    <dgm:pt modelId="{21F30F64-0E01-4288-88D8-5116505D2925}" type="pres">
      <dgm:prSet presAssocID="{BCFCB550-B12B-4C69-9821-EAE170B0D3CA}" presName="dstNode" presStyleLbl="node1" presStyleIdx="0" presStyleCnt="5"/>
      <dgm:spPr/>
    </dgm:pt>
    <dgm:pt modelId="{11EC38F7-0682-4716-B669-7732DB799457}" type="pres">
      <dgm:prSet presAssocID="{E19DF31C-3FF4-493F-8DCE-C6C1974C2E8D}" presName="text_1" presStyleLbl="node1" presStyleIdx="0" presStyleCnt="5">
        <dgm:presLayoutVars>
          <dgm:bulletEnabled val="1"/>
        </dgm:presLayoutVars>
      </dgm:prSet>
      <dgm:spPr/>
    </dgm:pt>
    <dgm:pt modelId="{4A227B22-7B61-417D-9547-67593ADE6B25}" type="pres">
      <dgm:prSet presAssocID="{E19DF31C-3FF4-493F-8DCE-C6C1974C2E8D}" presName="accent_1" presStyleCnt="0"/>
      <dgm:spPr/>
    </dgm:pt>
    <dgm:pt modelId="{83130A93-04FB-403C-8188-E6AF6C866360}" type="pres">
      <dgm:prSet presAssocID="{E19DF31C-3FF4-493F-8DCE-C6C1974C2E8D}" presName="accentRepeatNode" presStyleLbl="solidFgAcc1" presStyleIdx="0" presStyleCnt="5"/>
      <dgm:spPr/>
    </dgm:pt>
    <dgm:pt modelId="{5C53F4ED-50C2-4077-B55B-960B947F59A7}" type="pres">
      <dgm:prSet presAssocID="{B441CC90-3F41-4775-B146-292D9A28661E}" presName="text_2" presStyleLbl="node1" presStyleIdx="1" presStyleCnt="5">
        <dgm:presLayoutVars>
          <dgm:bulletEnabled val="1"/>
        </dgm:presLayoutVars>
      </dgm:prSet>
      <dgm:spPr/>
    </dgm:pt>
    <dgm:pt modelId="{A8048545-8439-45C2-B0E7-8E853C49D36E}" type="pres">
      <dgm:prSet presAssocID="{B441CC90-3F41-4775-B146-292D9A28661E}" presName="accent_2" presStyleCnt="0"/>
      <dgm:spPr/>
    </dgm:pt>
    <dgm:pt modelId="{C6610619-A8B5-44B1-A7DD-258443013312}" type="pres">
      <dgm:prSet presAssocID="{B441CC90-3F41-4775-B146-292D9A28661E}" presName="accentRepeatNode" presStyleLbl="solidFgAcc1" presStyleIdx="1" presStyleCnt="5"/>
      <dgm:spPr/>
    </dgm:pt>
    <dgm:pt modelId="{02B64DFB-DBF3-44BB-9D9A-9149671CFF57}" type="pres">
      <dgm:prSet presAssocID="{AB890FEA-6090-4502-A8C6-1A357C3176ED}" presName="text_3" presStyleLbl="node1" presStyleIdx="2" presStyleCnt="5">
        <dgm:presLayoutVars>
          <dgm:bulletEnabled val="1"/>
        </dgm:presLayoutVars>
      </dgm:prSet>
      <dgm:spPr/>
    </dgm:pt>
    <dgm:pt modelId="{302E0CCF-7293-442C-B9D5-F90922CAD05F}" type="pres">
      <dgm:prSet presAssocID="{AB890FEA-6090-4502-A8C6-1A357C3176ED}" presName="accent_3" presStyleCnt="0"/>
      <dgm:spPr/>
    </dgm:pt>
    <dgm:pt modelId="{7CF4530F-3313-4C81-8D24-40671D57AD81}" type="pres">
      <dgm:prSet presAssocID="{AB890FEA-6090-4502-A8C6-1A357C3176ED}" presName="accentRepeatNode" presStyleLbl="solidFgAcc1" presStyleIdx="2" presStyleCnt="5"/>
      <dgm:spPr/>
    </dgm:pt>
    <dgm:pt modelId="{00AD05C7-8B57-4C16-837F-7D433DCA2A4E}" type="pres">
      <dgm:prSet presAssocID="{E9403677-224B-44ED-B634-9CBE20886DF8}" presName="text_4" presStyleLbl="node1" presStyleIdx="3" presStyleCnt="5">
        <dgm:presLayoutVars>
          <dgm:bulletEnabled val="1"/>
        </dgm:presLayoutVars>
      </dgm:prSet>
      <dgm:spPr/>
    </dgm:pt>
    <dgm:pt modelId="{22C2D3D4-3D10-4CF3-82E0-978DAE0F99C8}" type="pres">
      <dgm:prSet presAssocID="{E9403677-224B-44ED-B634-9CBE20886DF8}" presName="accent_4" presStyleCnt="0"/>
      <dgm:spPr/>
    </dgm:pt>
    <dgm:pt modelId="{70D45A2A-8FA7-4288-8118-D80431ADD5CC}" type="pres">
      <dgm:prSet presAssocID="{E9403677-224B-44ED-B634-9CBE20886DF8}" presName="accentRepeatNode" presStyleLbl="solidFgAcc1" presStyleIdx="3" presStyleCnt="5"/>
      <dgm:spPr/>
    </dgm:pt>
    <dgm:pt modelId="{7C098F5E-4EEF-4822-B87E-A689EA3F2B51}" type="pres">
      <dgm:prSet presAssocID="{1F8E1DE0-D093-485E-8737-2F9AC9F2E6A2}" presName="text_5" presStyleLbl="node1" presStyleIdx="4" presStyleCnt="5">
        <dgm:presLayoutVars>
          <dgm:bulletEnabled val="1"/>
        </dgm:presLayoutVars>
      </dgm:prSet>
      <dgm:spPr/>
    </dgm:pt>
    <dgm:pt modelId="{7F34C608-9A17-4728-99BB-D9A373971757}" type="pres">
      <dgm:prSet presAssocID="{1F8E1DE0-D093-485E-8737-2F9AC9F2E6A2}" presName="accent_5" presStyleCnt="0"/>
      <dgm:spPr/>
    </dgm:pt>
    <dgm:pt modelId="{AA2D4517-2D2A-4BD5-912B-8198CC738CBF}" type="pres">
      <dgm:prSet presAssocID="{1F8E1DE0-D093-485E-8737-2F9AC9F2E6A2}" presName="accentRepeatNode" presStyleLbl="solidFgAcc1" presStyleIdx="4" presStyleCnt="5"/>
      <dgm:spPr/>
    </dgm:pt>
  </dgm:ptLst>
  <dgm:cxnLst>
    <dgm:cxn modelId="{999ACA11-A01E-4DBE-B837-77014C4ACECE}" srcId="{BCFCB550-B12B-4C69-9821-EAE170B0D3CA}" destId="{1F8E1DE0-D093-485E-8737-2F9AC9F2E6A2}" srcOrd="4" destOrd="0" parTransId="{374C50A3-5A0D-47D9-AF55-9A5472D815FE}" sibTransId="{F9CA4F33-405D-426A-AC0B-15863155D9ED}"/>
    <dgm:cxn modelId="{3E99A112-32C9-4724-B9C3-A70906D1F7A8}" type="presOf" srcId="{1F8E1DE0-D093-485E-8737-2F9AC9F2E6A2}" destId="{7C098F5E-4EEF-4822-B87E-A689EA3F2B51}" srcOrd="0" destOrd="0" presId="urn:microsoft.com/office/officeart/2008/layout/VerticalCurvedList"/>
    <dgm:cxn modelId="{910FFC20-AEFD-4CC4-848B-E9A4C8C23A62}" srcId="{BCFCB550-B12B-4C69-9821-EAE170B0D3CA}" destId="{E9403677-224B-44ED-B634-9CBE20886DF8}" srcOrd="3" destOrd="0" parTransId="{14AA4A0A-AB2A-4E0B-AA51-90AA3BE02128}" sibTransId="{74FDA937-3EC4-481B-A0BC-EA3279871678}"/>
    <dgm:cxn modelId="{8CAC1F5D-E116-435E-BBAF-14A55C5690E0}" type="presOf" srcId="{E9403677-224B-44ED-B634-9CBE20886DF8}" destId="{00AD05C7-8B57-4C16-837F-7D433DCA2A4E}" srcOrd="0" destOrd="0" presId="urn:microsoft.com/office/officeart/2008/layout/VerticalCurvedList"/>
    <dgm:cxn modelId="{2D7D975E-25AC-400B-BDB8-399346EB918F}" type="presOf" srcId="{17CC3DF9-7EE7-4D50-8069-160B49969CE2}" destId="{965FF37E-B7D3-44B3-B39D-C368C9BE42C5}" srcOrd="0" destOrd="0" presId="urn:microsoft.com/office/officeart/2008/layout/VerticalCurvedList"/>
    <dgm:cxn modelId="{79B3944A-D047-420F-8BB6-95E76D6CB798}" srcId="{BCFCB550-B12B-4C69-9821-EAE170B0D3CA}" destId="{AB890FEA-6090-4502-A8C6-1A357C3176ED}" srcOrd="2" destOrd="0" parTransId="{0AF3148C-940B-4412-B8AC-38B04834B664}" sibTransId="{ACA4F28C-7861-409A-8B29-080EAEDE1DC9}"/>
    <dgm:cxn modelId="{B3A6C275-88EA-40B1-ADFF-FCD716DE91BC}" type="presOf" srcId="{AB890FEA-6090-4502-A8C6-1A357C3176ED}" destId="{02B64DFB-DBF3-44BB-9D9A-9149671CFF57}" srcOrd="0" destOrd="0" presId="urn:microsoft.com/office/officeart/2008/layout/VerticalCurvedList"/>
    <dgm:cxn modelId="{E8D58C8C-E93A-4D59-B711-4EFB6DBB093F}" srcId="{BCFCB550-B12B-4C69-9821-EAE170B0D3CA}" destId="{E19DF31C-3FF4-493F-8DCE-C6C1974C2E8D}" srcOrd="0" destOrd="0" parTransId="{09731D98-7702-4422-BC0F-5094327A0285}" sibTransId="{17CC3DF9-7EE7-4D50-8069-160B49969CE2}"/>
    <dgm:cxn modelId="{83A3E4B5-6066-4B0D-B791-7F4643083245}" type="presOf" srcId="{E19DF31C-3FF4-493F-8DCE-C6C1974C2E8D}" destId="{11EC38F7-0682-4716-B669-7732DB799457}" srcOrd="0" destOrd="0" presId="urn:microsoft.com/office/officeart/2008/layout/VerticalCurvedList"/>
    <dgm:cxn modelId="{88C6DFB8-73BB-4D28-B20D-87A7E78EDCD7}" type="presOf" srcId="{B441CC90-3F41-4775-B146-292D9A28661E}" destId="{5C53F4ED-50C2-4077-B55B-960B947F59A7}" srcOrd="0" destOrd="0" presId="urn:microsoft.com/office/officeart/2008/layout/VerticalCurvedList"/>
    <dgm:cxn modelId="{36C88BE6-808E-4C04-ABE1-C1FDE461317B}" srcId="{BCFCB550-B12B-4C69-9821-EAE170B0D3CA}" destId="{B441CC90-3F41-4775-B146-292D9A28661E}" srcOrd="1" destOrd="0" parTransId="{9763BF01-35BB-47E1-A558-95161ACE16B1}" sibTransId="{D59F55E6-64C4-4D8B-9F5B-9ABFA7C8AE22}"/>
    <dgm:cxn modelId="{F5BCCFF1-A00E-4751-8E3C-B97C9AD195E5}" type="presOf" srcId="{BCFCB550-B12B-4C69-9821-EAE170B0D3CA}" destId="{F42B5D27-D8E4-4AD8-8D93-0D1E8E5B752F}" srcOrd="0" destOrd="0" presId="urn:microsoft.com/office/officeart/2008/layout/VerticalCurvedList"/>
    <dgm:cxn modelId="{32583535-6AC8-44F2-ABC8-0A78D123D96C}" type="presParOf" srcId="{F42B5D27-D8E4-4AD8-8D93-0D1E8E5B752F}" destId="{1B9BCBCD-ED23-4372-BA9B-C10FE4DF1841}" srcOrd="0" destOrd="0" presId="urn:microsoft.com/office/officeart/2008/layout/VerticalCurvedList"/>
    <dgm:cxn modelId="{4C5422AD-D757-4C52-9905-A1676978424A}" type="presParOf" srcId="{1B9BCBCD-ED23-4372-BA9B-C10FE4DF1841}" destId="{ACF1C509-6F4F-458C-A587-072A1B8A668E}" srcOrd="0" destOrd="0" presId="urn:microsoft.com/office/officeart/2008/layout/VerticalCurvedList"/>
    <dgm:cxn modelId="{5A4518FF-A34E-47F6-A5C3-D437F6D4547A}" type="presParOf" srcId="{ACF1C509-6F4F-458C-A587-072A1B8A668E}" destId="{27F3C5D2-E04E-47FA-8F38-5413CF579230}" srcOrd="0" destOrd="0" presId="urn:microsoft.com/office/officeart/2008/layout/VerticalCurvedList"/>
    <dgm:cxn modelId="{1E9A8B62-6232-4F9A-8478-7CF7B3672288}" type="presParOf" srcId="{ACF1C509-6F4F-458C-A587-072A1B8A668E}" destId="{965FF37E-B7D3-44B3-B39D-C368C9BE42C5}" srcOrd="1" destOrd="0" presId="urn:microsoft.com/office/officeart/2008/layout/VerticalCurvedList"/>
    <dgm:cxn modelId="{11D1FB29-839E-4B45-B676-01101E65051D}" type="presParOf" srcId="{ACF1C509-6F4F-458C-A587-072A1B8A668E}" destId="{CF9ABA51-453C-454E-B6AD-36D551ABD8EF}" srcOrd="2" destOrd="0" presId="urn:microsoft.com/office/officeart/2008/layout/VerticalCurvedList"/>
    <dgm:cxn modelId="{1B8F76C8-F08E-4B5A-9C7C-0B1DF2E2945D}" type="presParOf" srcId="{ACF1C509-6F4F-458C-A587-072A1B8A668E}" destId="{21F30F64-0E01-4288-88D8-5116505D2925}" srcOrd="3" destOrd="0" presId="urn:microsoft.com/office/officeart/2008/layout/VerticalCurvedList"/>
    <dgm:cxn modelId="{C3193329-F59D-4BF4-B60D-11A59398EC68}" type="presParOf" srcId="{1B9BCBCD-ED23-4372-BA9B-C10FE4DF1841}" destId="{11EC38F7-0682-4716-B669-7732DB799457}" srcOrd="1" destOrd="0" presId="urn:microsoft.com/office/officeart/2008/layout/VerticalCurvedList"/>
    <dgm:cxn modelId="{AB2C18DD-5127-4584-A848-01D60DFA8773}" type="presParOf" srcId="{1B9BCBCD-ED23-4372-BA9B-C10FE4DF1841}" destId="{4A227B22-7B61-417D-9547-67593ADE6B25}" srcOrd="2" destOrd="0" presId="urn:microsoft.com/office/officeart/2008/layout/VerticalCurvedList"/>
    <dgm:cxn modelId="{04A99DAE-EF98-4F97-95FA-2405EF4E4EAA}" type="presParOf" srcId="{4A227B22-7B61-417D-9547-67593ADE6B25}" destId="{83130A93-04FB-403C-8188-E6AF6C866360}" srcOrd="0" destOrd="0" presId="urn:microsoft.com/office/officeart/2008/layout/VerticalCurvedList"/>
    <dgm:cxn modelId="{8A5F1A3D-16CF-4B3C-98BC-3B0FE48094A6}" type="presParOf" srcId="{1B9BCBCD-ED23-4372-BA9B-C10FE4DF1841}" destId="{5C53F4ED-50C2-4077-B55B-960B947F59A7}" srcOrd="3" destOrd="0" presId="urn:microsoft.com/office/officeart/2008/layout/VerticalCurvedList"/>
    <dgm:cxn modelId="{64DA42F3-9E97-4365-86A8-64D57B14F6F2}" type="presParOf" srcId="{1B9BCBCD-ED23-4372-BA9B-C10FE4DF1841}" destId="{A8048545-8439-45C2-B0E7-8E853C49D36E}" srcOrd="4" destOrd="0" presId="urn:microsoft.com/office/officeart/2008/layout/VerticalCurvedList"/>
    <dgm:cxn modelId="{37502E5A-B869-47F7-A86C-21407EBB755F}" type="presParOf" srcId="{A8048545-8439-45C2-B0E7-8E853C49D36E}" destId="{C6610619-A8B5-44B1-A7DD-258443013312}" srcOrd="0" destOrd="0" presId="urn:microsoft.com/office/officeart/2008/layout/VerticalCurvedList"/>
    <dgm:cxn modelId="{9071A9FA-EF26-4F96-B3B2-0E11F3038005}" type="presParOf" srcId="{1B9BCBCD-ED23-4372-BA9B-C10FE4DF1841}" destId="{02B64DFB-DBF3-44BB-9D9A-9149671CFF57}" srcOrd="5" destOrd="0" presId="urn:microsoft.com/office/officeart/2008/layout/VerticalCurvedList"/>
    <dgm:cxn modelId="{54569588-3BE7-4FD7-B569-E77562574BB0}" type="presParOf" srcId="{1B9BCBCD-ED23-4372-BA9B-C10FE4DF1841}" destId="{302E0CCF-7293-442C-B9D5-F90922CAD05F}" srcOrd="6" destOrd="0" presId="urn:microsoft.com/office/officeart/2008/layout/VerticalCurvedList"/>
    <dgm:cxn modelId="{B3599578-481E-4878-BF89-6338F2BA751D}" type="presParOf" srcId="{302E0CCF-7293-442C-B9D5-F90922CAD05F}" destId="{7CF4530F-3313-4C81-8D24-40671D57AD81}" srcOrd="0" destOrd="0" presId="urn:microsoft.com/office/officeart/2008/layout/VerticalCurvedList"/>
    <dgm:cxn modelId="{5772BCE5-24DD-4826-AAB8-A6B0716F1F81}" type="presParOf" srcId="{1B9BCBCD-ED23-4372-BA9B-C10FE4DF1841}" destId="{00AD05C7-8B57-4C16-837F-7D433DCA2A4E}" srcOrd="7" destOrd="0" presId="urn:microsoft.com/office/officeart/2008/layout/VerticalCurvedList"/>
    <dgm:cxn modelId="{1CAF5515-C1A6-4FAB-AB30-DFEB8BC1AE43}" type="presParOf" srcId="{1B9BCBCD-ED23-4372-BA9B-C10FE4DF1841}" destId="{22C2D3D4-3D10-4CF3-82E0-978DAE0F99C8}" srcOrd="8" destOrd="0" presId="urn:microsoft.com/office/officeart/2008/layout/VerticalCurvedList"/>
    <dgm:cxn modelId="{A9594B1A-BD74-4B9E-BE75-8AD388DDF1D9}" type="presParOf" srcId="{22C2D3D4-3D10-4CF3-82E0-978DAE0F99C8}" destId="{70D45A2A-8FA7-4288-8118-D80431ADD5CC}" srcOrd="0" destOrd="0" presId="urn:microsoft.com/office/officeart/2008/layout/VerticalCurvedList"/>
    <dgm:cxn modelId="{C1F62606-7782-4A25-A8DA-234AC63AE7EB}" type="presParOf" srcId="{1B9BCBCD-ED23-4372-BA9B-C10FE4DF1841}" destId="{7C098F5E-4EEF-4822-B87E-A689EA3F2B51}" srcOrd="9" destOrd="0" presId="urn:microsoft.com/office/officeart/2008/layout/VerticalCurvedList"/>
    <dgm:cxn modelId="{D17B01BC-D02E-4BB3-9A58-3107EA25EF65}" type="presParOf" srcId="{1B9BCBCD-ED23-4372-BA9B-C10FE4DF1841}" destId="{7F34C608-9A17-4728-99BB-D9A373971757}" srcOrd="10" destOrd="0" presId="urn:microsoft.com/office/officeart/2008/layout/VerticalCurvedList"/>
    <dgm:cxn modelId="{C34614CD-3AE3-45CB-A2BA-1666AC50E970}" type="presParOf" srcId="{7F34C608-9A17-4728-99BB-D9A373971757}" destId="{AA2D4517-2D2A-4BD5-912B-8198CC738C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FF37E-B7D3-44B3-B39D-C368C9BE42C5}">
      <dsp:nvSpPr>
        <dsp:cNvPr id="0" name=""/>
        <dsp:cNvSpPr/>
      </dsp:nvSpPr>
      <dsp:spPr>
        <a:xfrm>
          <a:off x="-4957785" y="-759661"/>
          <a:ext cx="5904567" cy="5904567"/>
        </a:xfrm>
        <a:prstGeom prst="blockArc">
          <a:avLst>
            <a:gd name="adj1" fmla="val 18900000"/>
            <a:gd name="adj2" fmla="val 2700000"/>
            <a:gd name="adj3" fmla="val 36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EC38F7-0682-4716-B669-7732DB799457}">
      <dsp:nvSpPr>
        <dsp:cNvPr id="0" name=""/>
        <dsp:cNvSpPr/>
      </dsp:nvSpPr>
      <dsp:spPr>
        <a:xfrm>
          <a:off x="414223" y="273990"/>
          <a:ext cx="5754954" cy="5483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3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noProof="0"/>
            <a:t>Development Agreement(s) - contractual</a:t>
          </a:r>
        </a:p>
      </dsp:txBody>
      <dsp:txXfrm>
        <a:off x="414223" y="273990"/>
        <a:ext cx="5754954" cy="548330"/>
      </dsp:txXfrm>
    </dsp:sp>
    <dsp:sp modelId="{83130A93-04FB-403C-8188-E6AF6C866360}">
      <dsp:nvSpPr>
        <dsp:cNvPr id="0" name=""/>
        <dsp:cNvSpPr/>
      </dsp:nvSpPr>
      <dsp:spPr>
        <a:xfrm>
          <a:off x="71516" y="205448"/>
          <a:ext cx="685413" cy="68541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3F4ED-50C2-4077-B55B-960B947F59A7}">
      <dsp:nvSpPr>
        <dsp:cNvPr id="0" name=""/>
        <dsp:cNvSpPr/>
      </dsp:nvSpPr>
      <dsp:spPr>
        <a:xfrm>
          <a:off x="807140" y="1096223"/>
          <a:ext cx="5362036" cy="5483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38" tIns="55880" rIns="55880" bIns="55880" numCol="1" spcCol="1270" anchor="ctr" anchorCtr="0">
          <a:noAutofit/>
        </a:bodyPr>
        <a:lstStyle/>
        <a:p>
          <a:pPr marL="0" lvl="0" indent="0" algn="l" defTabSz="977900">
            <a:lnSpc>
              <a:spcPct val="90000"/>
            </a:lnSpc>
            <a:spcBef>
              <a:spcPct val="0"/>
            </a:spcBef>
            <a:spcAft>
              <a:spcPct val="35000"/>
            </a:spcAft>
            <a:buNone/>
          </a:pPr>
          <a:r>
            <a:rPr lang="en-US" altLang="de-DE" sz="2200" kern="1200" noProof="1"/>
            <a:t>Project Corporate Joint Venture(s)</a:t>
          </a:r>
          <a:endParaRPr lang="en-GB" sz="2200" kern="1200" noProof="0"/>
        </a:p>
      </dsp:txBody>
      <dsp:txXfrm>
        <a:off x="807140" y="1096223"/>
        <a:ext cx="5362036" cy="548330"/>
      </dsp:txXfrm>
    </dsp:sp>
    <dsp:sp modelId="{C6610619-A8B5-44B1-A7DD-258443013312}">
      <dsp:nvSpPr>
        <dsp:cNvPr id="0" name=""/>
        <dsp:cNvSpPr/>
      </dsp:nvSpPr>
      <dsp:spPr>
        <a:xfrm>
          <a:off x="464434" y="1027681"/>
          <a:ext cx="685413" cy="68541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B64DFB-DBF3-44BB-9D9A-9149671CFF57}">
      <dsp:nvSpPr>
        <dsp:cNvPr id="0" name=""/>
        <dsp:cNvSpPr/>
      </dsp:nvSpPr>
      <dsp:spPr>
        <a:xfrm>
          <a:off x="927735" y="1918456"/>
          <a:ext cx="5241442" cy="548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38" tIns="55880" rIns="55880" bIns="55880" numCol="1" spcCol="1270" anchor="ctr" anchorCtr="0">
          <a:noAutofit/>
        </a:bodyPr>
        <a:lstStyle/>
        <a:p>
          <a:pPr marL="0" lvl="0" indent="0" algn="l" defTabSz="977900">
            <a:lnSpc>
              <a:spcPct val="90000"/>
            </a:lnSpc>
            <a:spcBef>
              <a:spcPct val="0"/>
            </a:spcBef>
            <a:spcAft>
              <a:spcPct val="35000"/>
            </a:spcAft>
            <a:buNone/>
          </a:pPr>
          <a:r>
            <a:rPr lang="en-US" altLang="de-DE" sz="2200" kern="1200" noProof="1"/>
            <a:t>Investment Partnership on large scheme</a:t>
          </a:r>
          <a:endParaRPr lang="en-GB" sz="2200" kern="1200"/>
        </a:p>
      </dsp:txBody>
      <dsp:txXfrm>
        <a:off x="927735" y="1918456"/>
        <a:ext cx="5241442" cy="548330"/>
      </dsp:txXfrm>
    </dsp:sp>
    <dsp:sp modelId="{7CF4530F-3313-4C81-8D24-40671D57AD81}">
      <dsp:nvSpPr>
        <dsp:cNvPr id="0" name=""/>
        <dsp:cNvSpPr/>
      </dsp:nvSpPr>
      <dsp:spPr>
        <a:xfrm>
          <a:off x="585028" y="1849915"/>
          <a:ext cx="685413" cy="68541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D05C7-8B57-4C16-837F-7D433DCA2A4E}">
      <dsp:nvSpPr>
        <dsp:cNvPr id="0" name=""/>
        <dsp:cNvSpPr/>
      </dsp:nvSpPr>
      <dsp:spPr>
        <a:xfrm>
          <a:off x="807140" y="2740689"/>
          <a:ext cx="5362036" cy="5483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38" tIns="55880" rIns="55880" bIns="55880" numCol="1" spcCol="1270" anchor="ctr" anchorCtr="0">
          <a:noAutofit/>
        </a:bodyPr>
        <a:lstStyle/>
        <a:p>
          <a:pPr marL="0" lvl="0" indent="0" algn="l" defTabSz="977900">
            <a:lnSpc>
              <a:spcPct val="90000"/>
            </a:lnSpc>
            <a:spcBef>
              <a:spcPct val="0"/>
            </a:spcBef>
            <a:spcAft>
              <a:spcPct val="35000"/>
            </a:spcAft>
            <a:buNone/>
          </a:pPr>
          <a:r>
            <a:rPr lang="en-US" altLang="de-DE" sz="2200" kern="1200" noProof="1"/>
            <a:t>Investment partnerships across Borough</a:t>
          </a:r>
          <a:endParaRPr lang="en-GB" sz="2200" kern="1200"/>
        </a:p>
      </dsp:txBody>
      <dsp:txXfrm>
        <a:off x="807140" y="2740689"/>
        <a:ext cx="5362036" cy="548330"/>
      </dsp:txXfrm>
    </dsp:sp>
    <dsp:sp modelId="{70D45A2A-8FA7-4288-8118-D80431ADD5CC}">
      <dsp:nvSpPr>
        <dsp:cNvPr id="0" name=""/>
        <dsp:cNvSpPr/>
      </dsp:nvSpPr>
      <dsp:spPr>
        <a:xfrm>
          <a:off x="464434" y="2672148"/>
          <a:ext cx="685413" cy="68541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98F5E-4EEF-4822-B87E-A689EA3F2B51}">
      <dsp:nvSpPr>
        <dsp:cNvPr id="0" name=""/>
        <dsp:cNvSpPr/>
      </dsp:nvSpPr>
      <dsp:spPr>
        <a:xfrm>
          <a:off x="414223" y="3562923"/>
          <a:ext cx="5754954" cy="5483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38" tIns="55880" rIns="55880" bIns="55880" numCol="1" spcCol="1270" anchor="ctr" anchorCtr="0">
          <a:noAutofit/>
        </a:bodyPr>
        <a:lstStyle/>
        <a:p>
          <a:pPr marL="0" lvl="0" indent="0" algn="l" defTabSz="977900">
            <a:lnSpc>
              <a:spcPct val="90000"/>
            </a:lnSpc>
            <a:spcBef>
              <a:spcPct val="0"/>
            </a:spcBef>
            <a:spcAft>
              <a:spcPct val="35000"/>
            </a:spcAft>
            <a:buNone/>
          </a:pPr>
          <a:r>
            <a:rPr lang="en-US" altLang="de-DE" sz="2200" kern="1200" noProof="1"/>
            <a:t>Investment partnerships with Camden Living</a:t>
          </a:r>
          <a:endParaRPr lang="en-GB" sz="2200" b="1" kern="1200"/>
        </a:p>
      </dsp:txBody>
      <dsp:txXfrm>
        <a:off x="414223" y="3562923"/>
        <a:ext cx="5754954" cy="548330"/>
      </dsp:txXfrm>
    </dsp:sp>
    <dsp:sp modelId="{AA2D4517-2D2A-4BD5-912B-8198CC738CBF}">
      <dsp:nvSpPr>
        <dsp:cNvPr id="0" name=""/>
        <dsp:cNvSpPr/>
      </dsp:nvSpPr>
      <dsp:spPr>
        <a:xfrm>
          <a:off x="71516" y="3494381"/>
          <a:ext cx="685413" cy="685413"/>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5:59:33.664"/>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359B806D-D182-41AA-BD88-BCB61F9C93C6}" type="datetimeFigureOut">
              <a:rPr lang="en-GB" smtClean="0"/>
              <a:t>19/02/2026</a:t>
            </a:fld>
            <a:endParaRPr lang="en-GB"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A039403D-0993-4CF4-A53F-C541B21F6641}" type="slidenum">
              <a:rPr lang="en-GB" smtClean="0"/>
              <a:t>‹#›</a:t>
            </a:fld>
            <a:endParaRPr lang="en-GB" dirty="0"/>
          </a:p>
        </p:txBody>
      </p:sp>
    </p:spTree>
    <p:extLst>
      <p:ext uri="{BB962C8B-B14F-4D97-AF65-F5344CB8AC3E}">
        <p14:creationId xmlns:p14="http://schemas.microsoft.com/office/powerpoint/2010/main" val="214134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8DB1-2860-46D1-4D81-C39FBC28D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9CE4E-7A05-6F44-09B6-74BD60DE8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4511B-849A-55A9-4D09-2E4A56BBA0BB}"/>
              </a:ext>
            </a:extLst>
          </p:cNvPr>
          <p:cNvSpPr>
            <a:spLocks noGrp="1"/>
          </p:cNvSpPr>
          <p:nvPr>
            <p:ph type="body" idx="1"/>
          </p:nvPr>
        </p:nvSpPr>
        <p:spPr/>
        <p:txBody>
          <a:bodyPr/>
          <a:lstStyle/>
          <a:p>
            <a:r>
              <a:rPr lang="en-US" dirty="0"/>
              <a:t>The predictability of the UK economy remains fairly difficult to follow as we continue to observe the growing disconnect between MPC easing policies and the underlying rate market.</a:t>
            </a:r>
          </a:p>
          <a:p>
            <a:endParaRPr lang="en-US" dirty="0"/>
          </a:p>
          <a:p>
            <a:r>
              <a:rPr lang="en-US" dirty="0"/>
              <a:t>There are lots of things I can attempt to cover but I will focus on the difference between the blue line and the green line of about 100bps – where the difference, or “steepening” close to a 10yr high. </a:t>
            </a:r>
          </a:p>
          <a:p>
            <a:endParaRPr lang="en-US" dirty="0"/>
          </a:p>
          <a:p>
            <a:r>
              <a:rPr lang="en-US" sz="1200" b="0" i="0" kern="1200" dirty="0">
                <a:solidFill>
                  <a:schemeClr val="tx1"/>
                </a:solidFill>
                <a:effectLst/>
                <a:latin typeface="+mn-lt"/>
                <a:ea typeface="+mn-ea"/>
                <a:cs typeface="+mn-cs"/>
              </a:rPr>
              <a:t>Typically, when interest rates are higher you have flatter curves and when interest rates are lower you have steeper curves. This makes intuitive sense as when current interest rates are on the floor - such as in 2016 when they were 0.5% - the future path for interest rates has to be higher which leads to a steeper curve.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opposite is true when current interest rates are high - if rates are going higher then surely we should have a flatter curve? But that is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the case; we are getting a steeper curve as long end interest is going in the opposite direction to short term interest rates.</a:t>
            </a:r>
            <a:endParaRPr lang="en-US" dirty="0"/>
          </a:p>
          <a:p>
            <a:endParaRPr lang="en-US" dirty="0"/>
          </a:p>
          <a:p>
            <a:r>
              <a:rPr lang="en-US" sz="1200" b="0" i="0" kern="1200" dirty="0">
                <a:solidFill>
                  <a:schemeClr val="tx1"/>
                </a:solidFill>
                <a:effectLst/>
                <a:latin typeface="+mn-lt"/>
                <a:ea typeface="+mn-ea"/>
                <a:cs typeface="+mn-cs"/>
              </a:rPr>
              <a:t>Like most things in life, the answer is not entirely simple. There are a number of different factors;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The market expects lower interest rates for the next 18 months;</a:t>
            </a:r>
          </a:p>
          <a:p>
            <a:r>
              <a:rPr lang="en-US" sz="1200" b="0" i="0" kern="1200" dirty="0">
                <a:solidFill>
                  <a:schemeClr val="tx1"/>
                </a:solidFill>
                <a:effectLst/>
                <a:latin typeface="+mn-lt"/>
                <a:ea typeface="+mn-ea"/>
                <a:cs typeface="+mn-cs"/>
              </a:rPr>
              <a:t>- Higher long end interest rates from the Unites States Treasury market are having an effect;</a:t>
            </a:r>
          </a:p>
          <a:p>
            <a:r>
              <a:rPr lang="en-US" sz="1200" b="0" i="0" kern="1200" dirty="0">
                <a:solidFill>
                  <a:schemeClr val="tx1"/>
                </a:solidFill>
                <a:effectLst/>
                <a:latin typeface="+mn-lt"/>
                <a:ea typeface="+mn-ea"/>
                <a:cs typeface="+mn-cs"/>
              </a:rPr>
              <a:t>- Investors want a higher premium for holding long term bonds;</a:t>
            </a:r>
          </a:p>
          <a:p>
            <a:r>
              <a:rPr lang="en-US" sz="1200" b="0" i="0" kern="1200" dirty="0">
                <a:solidFill>
                  <a:schemeClr val="tx1"/>
                </a:solidFill>
                <a:effectLst/>
                <a:latin typeface="+mn-lt"/>
                <a:ea typeface="+mn-ea"/>
                <a:cs typeface="+mn-cs"/>
              </a:rPr>
              <a:t>- Investors want a higher premium for holding gilts;</a:t>
            </a:r>
          </a:p>
          <a:p>
            <a:r>
              <a:rPr lang="en-US" sz="1200" b="0" i="0" kern="1200" dirty="0">
                <a:solidFill>
                  <a:schemeClr val="tx1"/>
                </a:solidFill>
                <a:effectLst/>
                <a:latin typeface="+mn-lt"/>
                <a:ea typeface="+mn-ea"/>
                <a:cs typeface="+mn-cs"/>
              </a:rPr>
              <a:t>- The UK’s large fiscal deficit will mean large supply of gilts for years to come;</a:t>
            </a:r>
          </a:p>
          <a:p>
            <a:r>
              <a:rPr lang="en-US" sz="1200" b="0" i="0" kern="1200" dirty="0">
                <a:solidFill>
                  <a:schemeClr val="tx1"/>
                </a:solidFill>
                <a:effectLst/>
                <a:latin typeface="+mn-lt"/>
                <a:ea typeface="+mn-ea"/>
                <a:cs typeface="+mn-cs"/>
              </a:rPr>
              <a:t>- Demand is shifting away from domestic to international buyers.</a:t>
            </a:r>
          </a:p>
          <a:p>
            <a:endParaRPr lang="en-US" dirty="0"/>
          </a:p>
          <a:p>
            <a:r>
              <a:rPr lang="en-US" sz="1200" b="0" i="0" kern="1200" dirty="0">
                <a:solidFill>
                  <a:schemeClr val="tx1"/>
                </a:solidFill>
                <a:effectLst/>
                <a:latin typeface="+mn-lt"/>
                <a:ea typeface="+mn-ea"/>
                <a:cs typeface="+mn-cs"/>
              </a:rPr>
              <a:t>In part these reasons for the current shape for the UK gilt curve are intertwined. The state of the public finances means extra borrowing of around 300 billion a year in gilts. These are large numbers and so investors do not need to worry about the scarcity value of gilts, there will be plenty to go around. Indeed, as long end gilt yields rise, this will impact the deficit numbers by making the interest costs worse for the government, requiring more gilts!</a:t>
            </a:r>
            <a:endParaRPr lang="en-US" dirty="0"/>
          </a:p>
          <a:p>
            <a:endParaRPr lang="en-US" dirty="0"/>
          </a:p>
          <a:p>
            <a:r>
              <a:rPr lang="en-US" sz="1200" b="0" i="0" kern="1200" dirty="0">
                <a:solidFill>
                  <a:schemeClr val="tx1"/>
                </a:solidFill>
                <a:effectLst/>
                <a:latin typeface="+mn-lt"/>
                <a:ea typeface="+mn-ea"/>
                <a:cs typeface="+mn-cs"/>
              </a:rPr>
              <a:t>So, with that in mind, lets focus on now and Rachel Reeves’s previous fiscal headroom (roughly £10 billion) is likely to be wiped out ahead of the autumn budget, driven by policy developments and the Office for Budget Responsibility’s likely downgrades to near-term growth.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markets and wage inflation are now showing signs of cooling and we expect services inflation—which has broadly tracked 5% in recent months—to soon follow suit. ​These developments, coupled with the prospect of fiscal policy being tightened further in the autumn budget in the form of taxes to address the headroom change, and long-term inflation expectations being well anchored, the BoE should be convinced that that inflationary pressures will subside despite current stickiness.​</a:t>
            </a:r>
            <a:endParaRPr lang="en-US" dirty="0"/>
          </a:p>
          <a:p>
            <a:endParaRPr lang="en-US" dirty="0"/>
          </a:p>
          <a:p>
            <a:r>
              <a:rPr lang="en-US" sz="1200" b="0" i="0" kern="1200" dirty="0">
                <a:solidFill>
                  <a:schemeClr val="tx1"/>
                </a:solidFill>
                <a:effectLst/>
                <a:latin typeface="+mn-lt"/>
                <a:ea typeface="+mn-ea"/>
                <a:cs typeface="+mn-cs"/>
              </a:rPr>
              <a:t>Taking all of this into account, we continue to expect the BoE to maintain a quarterly cadence of easing. This would put the bank rate at 3.75% at the end of 2025 and at 3.25% by mid-2026.​ We also expect the BoE to set its next 12-month plan for reducing its gilt holdings in September 2025.​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the reasons for the fundamental disconnect remains and we therefore would signal rates will remain elevated for the foreseeable future. </a:t>
            </a:r>
            <a:endParaRPr lang="en-GB" dirty="0"/>
          </a:p>
        </p:txBody>
      </p:sp>
      <p:sp>
        <p:nvSpPr>
          <p:cNvPr id="4" name="Slide Number Placeholder 3">
            <a:extLst>
              <a:ext uri="{FF2B5EF4-FFF2-40B4-BE49-F238E27FC236}">
                <a16:creationId xmlns:a16="http://schemas.microsoft.com/office/drawing/2014/main" id="{C5E716FC-0CF2-120C-6474-11125832AB37}"/>
              </a:ext>
            </a:extLst>
          </p:cNvPr>
          <p:cNvSpPr>
            <a:spLocks noGrp="1"/>
          </p:cNvSpPr>
          <p:nvPr>
            <p:ph type="sldNum" sz="quarter" idx="5"/>
          </p:nvPr>
        </p:nvSpPr>
        <p:spPr/>
        <p:txBody>
          <a:bodyPr/>
          <a:lstStyle/>
          <a:p>
            <a:fld id="{96DF4367-3DAF-424D-B496-F34F4B95D58E}" type="slidenum">
              <a:rPr lang="en-GB" smtClean="0"/>
              <a:t>3</a:t>
            </a:fld>
            <a:endParaRPr lang="en-GB"/>
          </a:p>
        </p:txBody>
      </p:sp>
    </p:spTree>
    <p:extLst>
      <p:ext uri="{BB962C8B-B14F-4D97-AF65-F5344CB8AC3E}">
        <p14:creationId xmlns:p14="http://schemas.microsoft.com/office/powerpoint/2010/main" val="357610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65080-5FA1-6FBB-3D54-D3954443C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CB9C2-3FBF-864C-95D1-565F17639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C2451-36AE-F46C-5D71-A2BCD8492E27}"/>
              </a:ext>
            </a:extLst>
          </p:cNvPr>
          <p:cNvSpPr>
            <a:spLocks noGrp="1"/>
          </p:cNvSpPr>
          <p:nvPr>
            <p:ph type="body" idx="1"/>
          </p:nvPr>
        </p:nvSpPr>
        <p:spPr/>
        <p:txBody>
          <a:bodyPr/>
          <a:lstStyle/>
          <a:p>
            <a:r>
              <a:rPr lang="en-US" dirty="0"/>
              <a:t>The predictability of the UK economy remains fairly difficult to follow as we continue to observe the growing disconnect between MPC easing policies and the underlying rate market.</a:t>
            </a:r>
          </a:p>
          <a:p>
            <a:endParaRPr lang="en-US" dirty="0"/>
          </a:p>
          <a:p>
            <a:r>
              <a:rPr lang="en-US" dirty="0"/>
              <a:t>There are lots of things I can attempt to cover but I will focus on the difference between the blue line and the green line of about 100bps – where the difference, or “steepening” close to a 10yr high. </a:t>
            </a:r>
          </a:p>
          <a:p>
            <a:endParaRPr lang="en-US" dirty="0"/>
          </a:p>
          <a:p>
            <a:r>
              <a:rPr lang="en-US" sz="1200" b="0" i="0" kern="1200" dirty="0">
                <a:solidFill>
                  <a:schemeClr val="tx1"/>
                </a:solidFill>
                <a:effectLst/>
                <a:latin typeface="+mn-lt"/>
                <a:ea typeface="+mn-ea"/>
                <a:cs typeface="+mn-cs"/>
              </a:rPr>
              <a:t>Typically, when interest rates are higher you have flatter curves and when interest rates are lower you have steeper curves. This makes intuitive sense as when current interest rates are on the floor - such as in 2016 when they were 0.5% - the future path for interest rates has to be higher which leads to a steeper curve.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opposite is true when current interest rates are high - if rates are going higher then surely we should have a flatter curve? But that is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the case; we are getting a steeper curve as long end interest is going in the opposite direction to short term interest rates.</a:t>
            </a:r>
            <a:endParaRPr lang="en-US" dirty="0"/>
          </a:p>
          <a:p>
            <a:endParaRPr lang="en-US" dirty="0"/>
          </a:p>
          <a:p>
            <a:r>
              <a:rPr lang="en-US" sz="1200" b="0" i="0" kern="1200" dirty="0">
                <a:solidFill>
                  <a:schemeClr val="tx1"/>
                </a:solidFill>
                <a:effectLst/>
                <a:latin typeface="+mn-lt"/>
                <a:ea typeface="+mn-ea"/>
                <a:cs typeface="+mn-cs"/>
              </a:rPr>
              <a:t>Like most things in life, the answer is not entirely simple. There are a number of different factors;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The market expects lower interest rates for the next 18 months;</a:t>
            </a:r>
          </a:p>
          <a:p>
            <a:r>
              <a:rPr lang="en-US" sz="1200" b="0" i="0" kern="1200" dirty="0">
                <a:solidFill>
                  <a:schemeClr val="tx1"/>
                </a:solidFill>
                <a:effectLst/>
                <a:latin typeface="+mn-lt"/>
                <a:ea typeface="+mn-ea"/>
                <a:cs typeface="+mn-cs"/>
              </a:rPr>
              <a:t>- Higher long end interest rates from the Unites States Treasury market are having an effect;</a:t>
            </a:r>
          </a:p>
          <a:p>
            <a:r>
              <a:rPr lang="en-US" sz="1200" b="0" i="0" kern="1200" dirty="0">
                <a:solidFill>
                  <a:schemeClr val="tx1"/>
                </a:solidFill>
                <a:effectLst/>
                <a:latin typeface="+mn-lt"/>
                <a:ea typeface="+mn-ea"/>
                <a:cs typeface="+mn-cs"/>
              </a:rPr>
              <a:t>- Investors want a higher premium for holding long term bonds;</a:t>
            </a:r>
          </a:p>
          <a:p>
            <a:r>
              <a:rPr lang="en-US" sz="1200" b="0" i="0" kern="1200" dirty="0">
                <a:solidFill>
                  <a:schemeClr val="tx1"/>
                </a:solidFill>
                <a:effectLst/>
                <a:latin typeface="+mn-lt"/>
                <a:ea typeface="+mn-ea"/>
                <a:cs typeface="+mn-cs"/>
              </a:rPr>
              <a:t>- Investors want a higher premium for holding gilts;</a:t>
            </a:r>
          </a:p>
          <a:p>
            <a:r>
              <a:rPr lang="en-US" sz="1200" b="0" i="0" kern="1200" dirty="0">
                <a:solidFill>
                  <a:schemeClr val="tx1"/>
                </a:solidFill>
                <a:effectLst/>
                <a:latin typeface="+mn-lt"/>
                <a:ea typeface="+mn-ea"/>
                <a:cs typeface="+mn-cs"/>
              </a:rPr>
              <a:t>- The UK’s large fiscal deficit will mean large supply of gilts for years to come;</a:t>
            </a:r>
          </a:p>
          <a:p>
            <a:r>
              <a:rPr lang="en-US" sz="1200" b="0" i="0" kern="1200" dirty="0">
                <a:solidFill>
                  <a:schemeClr val="tx1"/>
                </a:solidFill>
                <a:effectLst/>
                <a:latin typeface="+mn-lt"/>
                <a:ea typeface="+mn-ea"/>
                <a:cs typeface="+mn-cs"/>
              </a:rPr>
              <a:t>- Demand is shifting away from domestic to international buyers.</a:t>
            </a:r>
          </a:p>
          <a:p>
            <a:endParaRPr lang="en-US" dirty="0"/>
          </a:p>
          <a:p>
            <a:r>
              <a:rPr lang="en-US" sz="1200" b="0" i="0" kern="1200" dirty="0">
                <a:solidFill>
                  <a:schemeClr val="tx1"/>
                </a:solidFill>
                <a:effectLst/>
                <a:latin typeface="+mn-lt"/>
                <a:ea typeface="+mn-ea"/>
                <a:cs typeface="+mn-cs"/>
              </a:rPr>
              <a:t>In part these reasons for the current shape for the UK gilt curve are intertwined. The state of the public finances means extra borrowing of around 300 billion a year in gilts. These are large numbers and so investors do not need to worry about the scarcity value of gilts, there will be plenty to go around. Indeed, as long end gilt yields rise, this will impact the deficit numbers by making the interest costs worse for the government, requiring more gilts!</a:t>
            </a:r>
            <a:endParaRPr lang="en-US" dirty="0"/>
          </a:p>
          <a:p>
            <a:endParaRPr lang="en-US" dirty="0"/>
          </a:p>
          <a:p>
            <a:r>
              <a:rPr lang="en-US" sz="1200" b="0" i="0" kern="1200" dirty="0">
                <a:solidFill>
                  <a:schemeClr val="tx1"/>
                </a:solidFill>
                <a:effectLst/>
                <a:latin typeface="+mn-lt"/>
                <a:ea typeface="+mn-ea"/>
                <a:cs typeface="+mn-cs"/>
              </a:rPr>
              <a:t>So, with that in mind, lets focus on now and Rachel Reeves’s previous fiscal headroom (roughly £10 billion) is likely to be wiped out ahead of the autumn budget, driven by policy developments and the Office for Budget Responsibility’s likely downgrades to near-term growth.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markets and wage inflation are now showing signs of cooling and we expect services inflation—which has broadly tracked 5% in recent months—to soon follow suit. ​These developments, coupled with the prospect of fiscal policy being tightened further in the autumn budget in the form of taxes to address the headroom change, and long-term inflation expectations being well anchored, the BoE should be convinced that that inflationary pressures will subside despite current stickiness.​</a:t>
            </a:r>
            <a:endParaRPr lang="en-US" dirty="0"/>
          </a:p>
          <a:p>
            <a:endParaRPr lang="en-US" dirty="0"/>
          </a:p>
          <a:p>
            <a:r>
              <a:rPr lang="en-US" sz="1200" b="0" i="0" kern="1200" dirty="0">
                <a:solidFill>
                  <a:schemeClr val="tx1"/>
                </a:solidFill>
                <a:effectLst/>
                <a:latin typeface="+mn-lt"/>
                <a:ea typeface="+mn-ea"/>
                <a:cs typeface="+mn-cs"/>
              </a:rPr>
              <a:t>Taking all of this into account, we continue to expect the BoE to maintain a quarterly cadence of easing. This would put the bank rate at 3.75% at the end of 2025 and at 3.25% by mid-2026.​ We also expect the BoE to set its next 12-month plan for reducing its gilt holdings in September 2025.​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the reasons for the fundamental disconnect remains and we therefore would signal rates will remain elevated for the foreseeable future. </a:t>
            </a:r>
            <a:endParaRPr lang="en-GB" dirty="0"/>
          </a:p>
        </p:txBody>
      </p:sp>
      <p:sp>
        <p:nvSpPr>
          <p:cNvPr id="4" name="Slide Number Placeholder 3">
            <a:extLst>
              <a:ext uri="{FF2B5EF4-FFF2-40B4-BE49-F238E27FC236}">
                <a16:creationId xmlns:a16="http://schemas.microsoft.com/office/drawing/2014/main" id="{310588FD-F40E-17E9-B4B8-0A45171F5D16}"/>
              </a:ext>
            </a:extLst>
          </p:cNvPr>
          <p:cNvSpPr>
            <a:spLocks noGrp="1"/>
          </p:cNvSpPr>
          <p:nvPr>
            <p:ph type="sldNum" sz="quarter" idx="5"/>
          </p:nvPr>
        </p:nvSpPr>
        <p:spPr/>
        <p:txBody>
          <a:bodyPr/>
          <a:lstStyle/>
          <a:p>
            <a:fld id="{96DF4367-3DAF-424D-B496-F34F4B95D58E}" type="slidenum">
              <a:rPr lang="en-GB" smtClean="0"/>
              <a:t>4</a:t>
            </a:fld>
            <a:endParaRPr lang="en-GB"/>
          </a:p>
        </p:txBody>
      </p:sp>
    </p:spTree>
    <p:extLst>
      <p:ext uri="{BB962C8B-B14F-4D97-AF65-F5344CB8AC3E}">
        <p14:creationId xmlns:p14="http://schemas.microsoft.com/office/powerpoint/2010/main" val="186003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safety legislation has created a requirement for a second means of escape within high rise buildings (above 18m in height). This means that floorspace that was previously used for the provision of sellable floor space now must be used for a second staircase, which is not revenue generating and therefore is a cost to a developer. </a:t>
            </a:r>
            <a:endParaRPr lang="en-GB" dirty="0"/>
          </a:p>
        </p:txBody>
      </p:sp>
      <p:sp>
        <p:nvSpPr>
          <p:cNvPr id="4" name="Slide Number Placeholder 3"/>
          <p:cNvSpPr>
            <a:spLocks noGrp="1"/>
          </p:cNvSpPr>
          <p:nvPr>
            <p:ph type="sldNum" sz="quarter" idx="5"/>
          </p:nvPr>
        </p:nvSpPr>
        <p:spPr/>
        <p:txBody>
          <a:bodyPr/>
          <a:lstStyle/>
          <a:p>
            <a:fld id="{A039403D-0993-4CF4-A53F-C541B21F6641}" type="slidenum">
              <a:rPr lang="en-GB" smtClean="0"/>
              <a:t>5</a:t>
            </a:fld>
            <a:endParaRPr lang="en-GB" dirty="0"/>
          </a:p>
        </p:txBody>
      </p:sp>
    </p:spTree>
    <p:extLst>
      <p:ext uri="{BB962C8B-B14F-4D97-AF65-F5344CB8AC3E}">
        <p14:creationId xmlns:p14="http://schemas.microsoft.com/office/powerpoint/2010/main" val="204723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82F95-822A-6383-1A41-20B0A1B9B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08D4F-82BA-7CF5-462B-518216E89AD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9B328E1-B863-0AB3-89CD-C4DB81FF034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B8F724-51D1-2AE0-1D4F-4E99E9BC69AF}"/>
              </a:ext>
            </a:extLst>
          </p:cNvPr>
          <p:cNvSpPr>
            <a:spLocks noGrp="1"/>
          </p:cNvSpPr>
          <p:nvPr>
            <p:ph type="sldNum" sz="quarter" idx="5"/>
          </p:nvPr>
        </p:nvSpPr>
        <p:spPr/>
        <p:txBody>
          <a:bodyPr/>
          <a:lstStyle/>
          <a:p>
            <a:fld id="{A039403D-0993-4CF4-A53F-C541B21F6641}" type="slidenum">
              <a:rPr lang="en-GB" smtClean="0"/>
              <a:t>9</a:t>
            </a:fld>
            <a:endParaRPr lang="en-GB"/>
          </a:p>
        </p:txBody>
      </p:sp>
    </p:spTree>
    <p:extLst>
      <p:ext uri="{BB962C8B-B14F-4D97-AF65-F5344CB8AC3E}">
        <p14:creationId xmlns:p14="http://schemas.microsoft.com/office/powerpoint/2010/main" val="33089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2BA0-3C58-A930-6E85-62A001419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0CFEC-41E8-7AC1-F9BC-2C8E89BFB66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6465F6B-F69E-0EE4-4886-D7EACDA40B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6FBA5E-B8AD-0E6D-9A64-2F47B7F75A4C}"/>
              </a:ext>
            </a:extLst>
          </p:cNvPr>
          <p:cNvSpPr>
            <a:spLocks noGrp="1"/>
          </p:cNvSpPr>
          <p:nvPr>
            <p:ph type="sldNum" sz="quarter" idx="5"/>
          </p:nvPr>
        </p:nvSpPr>
        <p:spPr/>
        <p:txBody>
          <a:bodyPr/>
          <a:lstStyle/>
          <a:p>
            <a:fld id="{A039403D-0993-4CF4-A53F-C541B21F6641}" type="slidenum">
              <a:rPr lang="en-GB" smtClean="0"/>
              <a:t>10</a:t>
            </a:fld>
            <a:endParaRPr lang="en-GB" dirty="0"/>
          </a:p>
        </p:txBody>
      </p:sp>
    </p:spTree>
    <p:extLst>
      <p:ext uri="{BB962C8B-B14F-4D97-AF65-F5344CB8AC3E}">
        <p14:creationId xmlns:p14="http://schemas.microsoft.com/office/powerpoint/2010/main" val="399247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75759-74ED-BAF0-CBBD-07B8F11DA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49D36-E34D-02F5-052F-73C46C91FAF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D4D0BA-3D05-DBC7-1D1A-12AA3F05B0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AB2892-A0F7-3124-46D8-EB531ACFC02E}"/>
              </a:ext>
            </a:extLst>
          </p:cNvPr>
          <p:cNvSpPr>
            <a:spLocks noGrp="1"/>
          </p:cNvSpPr>
          <p:nvPr>
            <p:ph type="sldNum" sz="quarter" idx="5"/>
          </p:nvPr>
        </p:nvSpPr>
        <p:spPr/>
        <p:txBody>
          <a:bodyPr/>
          <a:lstStyle/>
          <a:p>
            <a:fld id="{A039403D-0993-4CF4-A53F-C541B21F6641}" type="slidenum">
              <a:rPr lang="en-GB" smtClean="0"/>
              <a:t>11</a:t>
            </a:fld>
            <a:endParaRPr lang="en-GB"/>
          </a:p>
        </p:txBody>
      </p:sp>
    </p:spTree>
    <p:extLst>
      <p:ext uri="{BB962C8B-B14F-4D97-AF65-F5344CB8AC3E}">
        <p14:creationId xmlns:p14="http://schemas.microsoft.com/office/powerpoint/2010/main" val="4948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8C891-2F3E-F819-EDCD-192816469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87B00-D5B3-14FD-A3FE-AC566C9B464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E3A8D5D-5A89-44F0-6116-36DE48F43B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4D0F99-3CE7-05D8-5F9B-858582115A31}"/>
              </a:ext>
            </a:extLst>
          </p:cNvPr>
          <p:cNvSpPr>
            <a:spLocks noGrp="1"/>
          </p:cNvSpPr>
          <p:nvPr>
            <p:ph type="sldNum" sz="quarter" idx="5"/>
          </p:nvPr>
        </p:nvSpPr>
        <p:spPr/>
        <p:txBody>
          <a:bodyPr/>
          <a:lstStyle/>
          <a:p>
            <a:fld id="{A039403D-0993-4CF4-A53F-C541B21F6641}" type="slidenum">
              <a:rPr lang="en-GB" smtClean="0"/>
              <a:t>12</a:t>
            </a:fld>
            <a:endParaRPr lang="en-GB" dirty="0"/>
          </a:p>
        </p:txBody>
      </p:sp>
    </p:spTree>
    <p:extLst>
      <p:ext uri="{BB962C8B-B14F-4D97-AF65-F5344CB8AC3E}">
        <p14:creationId xmlns:p14="http://schemas.microsoft.com/office/powerpoint/2010/main" val="211556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9CA64-CFB6-EDB1-8FF4-53A566AA3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E5FC9-4029-3879-B07F-B453CD750E3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02EBB3E-4793-607D-6F56-A129844A46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6F6445-DDB0-F61E-A6F7-72342C430059}"/>
              </a:ext>
            </a:extLst>
          </p:cNvPr>
          <p:cNvSpPr>
            <a:spLocks noGrp="1"/>
          </p:cNvSpPr>
          <p:nvPr>
            <p:ph type="sldNum" sz="quarter" idx="5"/>
          </p:nvPr>
        </p:nvSpPr>
        <p:spPr/>
        <p:txBody>
          <a:bodyPr/>
          <a:lstStyle/>
          <a:p>
            <a:fld id="{A039403D-0993-4CF4-A53F-C541B21F6641}" type="slidenum">
              <a:rPr lang="en-GB" smtClean="0"/>
              <a:t>14</a:t>
            </a:fld>
            <a:endParaRPr lang="en-GB" dirty="0"/>
          </a:p>
        </p:txBody>
      </p:sp>
    </p:spTree>
    <p:extLst>
      <p:ext uri="{BB962C8B-B14F-4D97-AF65-F5344CB8AC3E}">
        <p14:creationId xmlns:p14="http://schemas.microsoft.com/office/powerpoint/2010/main" val="63574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00AF-6399-A1CF-9378-93C716D1D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FB8D1-C094-EB5C-FD60-190364C6CA8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D2AA058D-C541-EFA0-8E3E-627D65CC7F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8D8BEB-B3BB-25E9-113F-8DF6B8FF5967}"/>
              </a:ext>
            </a:extLst>
          </p:cNvPr>
          <p:cNvSpPr>
            <a:spLocks noGrp="1"/>
          </p:cNvSpPr>
          <p:nvPr>
            <p:ph type="sldNum" sz="quarter" idx="5"/>
          </p:nvPr>
        </p:nvSpPr>
        <p:spPr/>
        <p:txBody>
          <a:bodyPr/>
          <a:lstStyle/>
          <a:p>
            <a:fld id="{A039403D-0993-4CF4-A53F-C541B21F6641}" type="slidenum">
              <a:rPr lang="en-GB" smtClean="0"/>
              <a:t>19</a:t>
            </a:fld>
            <a:endParaRPr lang="en-GB" dirty="0"/>
          </a:p>
        </p:txBody>
      </p:sp>
    </p:spTree>
    <p:extLst>
      <p:ext uri="{BB962C8B-B14F-4D97-AF65-F5344CB8AC3E}">
        <p14:creationId xmlns:p14="http://schemas.microsoft.com/office/powerpoint/2010/main" val="2885788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ewbridge.co.uk/"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ewbridge.co.uk/"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newbridge.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ewbridge.co.uk/" TargetMode="External"/><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ewbridge.co.uk/" TargetMode="External"/><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newbridge.co.uk/" TargetMode="External"/><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newbridge.co.uk/"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517235"/>
            <a:ext cx="6076714" cy="1785513"/>
          </a:xfrm>
          <a:prstGeom prst="rect">
            <a:avLst/>
          </a:prstGeom>
        </p:spPr>
        <p:txBody>
          <a:bodyPr anchor="b">
            <a:noAutofit/>
          </a:bodyPr>
          <a:lstStyle>
            <a:lvl1pPr algn="l">
              <a:defRPr sz="3000"/>
            </a:lvl1pPr>
          </a:lstStyle>
          <a:p>
            <a:r>
              <a:rPr lang="en-GB"/>
              <a:t>Click to edit Master title style</a:t>
            </a:r>
            <a:endParaRPr lang="en-US"/>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083" y="5990899"/>
            <a:ext cx="6275296" cy="296022"/>
          </a:xfrm>
        </p:spPr>
        <p:txBody>
          <a:bodyPr anchor="t">
            <a:noAutofit/>
          </a:bodyPr>
          <a:lstStyle>
            <a:lvl1pPr marL="6350" indent="0" algn="r">
              <a:buNone/>
              <a:defRPr>
                <a:solidFill>
                  <a:schemeClr val="tx2"/>
                </a:solidFill>
              </a:defRPr>
            </a:lvl1pPr>
          </a:lstStyle>
          <a:p>
            <a:pPr lvl="0"/>
            <a:r>
              <a:rPr lang="en-US"/>
              <a:t>Month, date, year</a:t>
            </a:r>
          </a:p>
        </p:txBody>
      </p:sp>
      <p:cxnSp>
        <p:nvCxnSpPr>
          <p:cNvPr id="5" name="Straight Connector 4">
            <a:extLst>
              <a:ext uri="{FF2B5EF4-FFF2-40B4-BE49-F238E27FC236}">
                <a16:creationId xmlns:a16="http://schemas.microsoft.com/office/drawing/2014/main" id="{F26FBD78-1185-1BAD-2569-EBF4BB8B26E3}"/>
              </a:ext>
            </a:extLst>
          </p:cNvPr>
          <p:cNvCxnSpPr/>
          <p:nvPr/>
        </p:nvCxnSpPr>
        <p:spPr>
          <a:xfrm>
            <a:off x="762000" y="471055"/>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401404-41FE-280F-AFAB-F93F383F5C38}"/>
              </a:ext>
            </a:extLst>
          </p:cNvPr>
          <p:cNvCxnSpPr/>
          <p:nvPr/>
        </p:nvCxnSpPr>
        <p:spPr>
          <a:xfrm>
            <a:off x="11430000" y="471055"/>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217283-C47A-5B6F-7924-399B6C085DD1}"/>
              </a:ext>
            </a:extLst>
          </p:cNvPr>
          <p:cNvCxnSpPr/>
          <p:nvPr/>
        </p:nvCxnSpPr>
        <p:spPr>
          <a:xfrm>
            <a:off x="762000" y="6396183"/>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A99C7C-7C6F-91E1-E002-F9E989CD0EA1}"/>
              </a:ext>
            </a:extLst>
          </p:cNvPr>
          <p:cNvCxnSpPr/>
          <p:nvPr/>
        </p:nvCxnSpPr>
        <p:spPr>
          <a:xfrm>
            <a:off x="762000" y="5758874"/>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1070E7-3634-3299-84B1-6A52CFAF2748}"/>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10" name="TextBox 9">
            <a:extLst>
              <a:ext uri="{FF2B5EF4-FFF2-40B4-BE49-F238E27FC236}">
                <a16:creationId xmlns:a16="http://schemas.microsoft.com/office/drawing/2014/main" id="{E883E4A6-C00B-723C-1ABC-AD80FA9DB33A}"/>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2"/>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pic>
        <p:nvPicPr>
          <p:cNvPr id="16" name="Picture 15" descr="A logo with green and white text&#10;&#10;Description automatically generated">
            <a:extLst>
              <a:ext uri="{FF2B5EF4-FFF2-40B4-BE49-F238E27FC236}">
                <a16:creationId xmlns:a16="http://schemas.microsoft.com/office/drawing/2014/main" id="{D96C73F8-1F42-1E4D-8000-E179053907BB}"/>
              </a:ext>
            </a:extLst>
          </p:cNvPr>
          <p:cNvPicPr>
            <a:picLocks noChangeAspect="1"/>
          </p:cNvPicPr>
          <p:nvPr/>
        </p:nvPicPr>
        <p:blipFill>
          <a:blip r:embed="rId3"/>
          <a:stretch>
            <a:fillRect/>
          </a:stretch>
        </p:blipFill>
        <p:spPr>
          <a:xfrm>
            <a:off x="6017033" y="2784225"/>
            <a:ext cx="5081730" cy="3206674"/>
          </a:xfrm>
          <a:prstGeom prst="rect">
            <a:avLst/>
          </a:prstGeom>
        </p:spPr>
      </p:pic>
      <p:pic>
        <p:nvPicPr>
          <p:cNvPr id="17" name="Picture 16" descr="A black background with green lines&#10;&#10;Description automatically generated">
            <a:extLst>
              <a:ext uri="{FF2B5EF4-FFF2-40B4-BE49-F238E27FC236}">
                <a16:creationId xmlns:a16="http://schemas.microsoft.com/office/drawing/2014/main" id="{14119266-191B-4417-BB91-97C6252EB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599429"/>
            <a:ext cx="4660562" cy="5741336"/>
          </a:xfrm>
          <a:prstGeom prst="rect">
            <a:avLst/>
          </a:prstGeom>
        </p:spPr>
      </p:pic>
    </p:spTree>
    <p:extLst>
      <p:ext uri="{BB962C8B-B14F-4D97-AF65-F5344CB8AC3E}">
        <p14:creationId xmlns:p14="http://schemas.microsoft.com/office/powerpoint/2010/main" val="296108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Header | Subhead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81927"/>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1999" y="920084"/>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126076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Alternat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a:t>Click to add heading text, indent for paragraph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2001" y="915258"/>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19737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ubtitle-Content-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p:nvPr>
        </p:nvSpPr>
        <p:spPr>
          <a:xfrm>
            <a:off x="762000" y="1511226"/>
            <a:ext cx="6908800" cy="4622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bg2"/>
                </a:solidFill>
              </a:defRPr>
            </a:lvl1pPr>
          </a:lstStyle>
          <a:p>
            <a:pPr lvl="0"/>
            <a:r>
              <a:rPr lang="en-US"/>
              <a:t>Click to add subtitle</a:t>
            </a:r>
          </a:p>
        </p:txBody>
      </p:sp>
      <p:sp>
        <p:nvSpPr>
          <p:cNvPr id="10" name="Content Placeholder 2">
            <a:extLst>
              <a:ext uri="{FF2B5EF4-FFF2-40B4-BE49-F238E27FC236}">
                <a16:creationId xmlns:a16="http://schemas.microsoft.com/office/drawing/2014/main" id="{DC28620B-CC1A-894E-AB2F-EF9A4E3408DB}"/>
              </a:ext>
            </a:extLst>
          </p:cNvPr>
          <p:cNvSpPr>
            <a:spLocks noGrp="1"/>
          </p:cNvSpPr>
          <p:nvPr>
            <p:ph idx="12"/>
          </p:nvPr>
        </p:nvSpPr>
        <p:spPr>
          <a:xfrm>
            <a:off x="8280401" y="1520976"/>
            <a:ext cx="3149599" cy="4613123"/>
          </a:xfrm>
        </p:spPr>
        <p:txBody>
          <a:bodyPr/>
          <a:lstStyle>
            <a:lvl1pPr>
              <a:defRPr sz="1200"/>
            </a:lvl1pPr>
            <a:lvl2pPr>
              <a:defRPr sz="1000"/>
            </a:lvl2pPr>
            <a:lvl3pPr>
              <a:defRPr sz="1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723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Subtitle-Content-Alternate-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1999" y="1513086"/>
            <a:ext cx="6908800" cy="4612343"/>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a:t>Click to add heading text, indent for paragraph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1999" y="916009"/>
            <a:ext cx="10409484" cy="459490"/>
          </a:xfrm>
        </p:spPr>
        <p:txBody>
          <a:bodyPr>
            <a:noAutofit/>
          </a:bodyPr>
          <a:lstStyle>
            <a:lvl1pPr marL="6350" indent="0">
              <a:buNone/>
              <a:defRPr sz="2000" b="0">
                <a:solidFill>
                  <a:schemeClr val="bg2"/>
                </a:solidFill>
              </a:defRPr>
            </a:lvl1pPr>
          </a:lstStyle>
          <a:p>
            <a:pPr lvl="0"/>
            <a:r>
              <a:rPr lang="en-US"/>
              <a:t>Click to add subtitle</a:t>
            </a:r>
          </a:p>
        </p:txBody>
      </p:sp>
      <p:sp>
        <p:nvSpPr>
          <p:cNvPr id="9" name="Content Placeholder 2">
            <a:extLst>
              <a:ext uri="{FF2B5EF4-FFF2-40B4-BE49-F238E27FC236}">
                <a16:creationId xmlns:a16="http://schemas.microsoft.com/office/drawing/2014/main" id="{41F9FFF5-7CC4-5744-905A-B1FEF048763C}"/>
              </a:ext>
            </a:extLst>
          </p:cNvPr>
          <p:cNvSpPr>
            <a:spLocks noGrp="1"/>
          </p:cNvSpPr>
          <p:nvPr>
            <p:ph idx="12"/>
          </p:nvPr>
        </p:nvSpPr>
        <p:spPr>
          <a:xfrm>
            <a:off x="8280400" y="1522762"/>
            <a:ext cx="3149599" cy="4612343"/>
          </a:xfrm>
        </p:spPr>
        <p:txBody>
          <a:bodyPr/>
          <a:lstStyle>
            <a:lvl1pPr>
              <a:defRPr sz="1200"/>
            </a:lvl1pPr>
            <a:lvl2pPr>
              <a:defRPr sz="1000"/>
            </a:lvl2pPr>
            <a:lvl3pPr>
              <a:defRPr sz="1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249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81125"/>
            <a:ext cx="10409484" cy="934381"/>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p:nvPr>
        </p:nvSpPr>
        <p:spPr>
          <a:xfrm>
            <a:off x="762000" y="1518681"/>
            <a:ext cx="5029200" cy="46090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00800" y="1515506"/>
            <a:ext cx="5029200" cy="4609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1011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 Subhead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p:nvPr>
        </p:nvSpPr>
        <p:spPr>
          <a:xfrm>
            <a:off x="762000" y="1518681"/>
            <a:ext cx="5029200" cy="4609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00800" y="1518680"/>
            <a:ext cx="5029200" cy="46154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156440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 Subhead | Text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hasCustomPrompt="1"/>
          </p:nvPr>
        </p:nvSpPr>
        <p:spPr>
          <a:xfrm>
            <a:off x="762000" y="1515505"/>
            <a:ext cx="5029200" cy="4618595"/>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306370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2"/>
            <a:ext cx="10409484" cy="668838"/>
          </a:xfrm>
          <a:prstGeom prst="rect">
            <a:avLst/>
          </a:prstGeom>
        </p:spPr>
        <p:txBody>
          <a:bodyPr/>
          <a:lstStyle>
            <a:lvl1pPr>
              <a:defRPr/>
            </a:lvl1pPr>
          </a:lstStyle>
          <a:p>
            <a:r>
              <a:rPr lang="en-US"/>
              <a:t>Click to add one- or two-line title</a:t>
            </a:r>
          </a:p>
        </p:txBody>
      </p:sp>
      <p:sp>
        <p:nvSpPr>
          <p:cNvPr id="10" name="Text Placeholder 9">
            <a:extLst>
              <a:ext uri="{FF2B5EF4-FFF2-40B4-BE49-F238E27FC236}">
                <a16:creationId xmlns:a16="http://schemas.microsoft.com/office/drawing/2014/main" id="{26DB25E0-7BAD-B241-BFD3-82EA1606B9C0}"/>
              </a:ext>
            </a:extLst>
          </p:cNvPr>
          <p:cNvSpPr>
            <a:spLocks noGrp="1"/>
          </p:cNvSpPr>
          <p:nvPr>
            <p:ph type="body" sz="quarter" idx="11" hasCustomPrompt="1"/>
          </p:nvPr>
        </p:nvSpPr>
        <p:spPr>
          <a:xfrm>
            <a:off x="2328333" y="14859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2" name="Text Placeholder 9">
            <a:extLst>
              <a:ext uri="{FF2B5EF4-FFF2-40B4-BE49-F238E27FC236}">
                <a16:creationId xmlns:a16="http://schemas.microsoft.com/office/drawing/2014/main" id="{FAB2408E-6F33-F343-9C61-C681634070A1}"/>
              </a:ext>
            </a:extLst>
          </p:cNvPr>
          <p:cNvSpPr>
            <a:spLocks noGrp="1"/>
          </p:cNvSpPr>
          <p:nvPr>
            <p:ph type="body" sz="quarter" idx="12" hasCustomPrompt="1"/>
          </p:nvPr>
        </p:nvSpPr>
        <p:spPr>
          <a:xfrm>
            <a:off x="2328333" y="3024244"/>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3" name="Text Placeholder 9">
            <a:extLst>
              <a:ext uri="{FF2B5EF4-FFF2-40B4-BE49-F238E27FC236}">
                <a16:creationId xmlns:a16="http://schemas.microsoft.com/office/drawing/2014/main" id="{1C7DD7AD-9922-AA4C-8C22-7A2F660FD126}"/>
              </a:ext>
            </a:extLst>
          </p:cNvPr>
          <p:cNvSpPr>
            <a:spLocks noGrp="1"/>
          </p:cNvSpPr>
          <p:nvPr>
            <p:ph type="body" sz="quarter" idx="13" hasCustomPrompt="1"/>
          </p:nvPr>
        </p:nvSpPr>
        <p:spPr>
          <a:xfrm>
            <a:off x="2328333" y="4596758"/>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967133" y="14859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5" name="Text Placeholder 9">
            <a:extLst>
              <a:ext uri="{FF2B5EF4-FFF2-40B4-BE49-F238E27FC236}">
                <a16:creationId xmlns:a16="http://schemas.microsoft.com/office/drawing/2014/main" id="{13EE56F2-01C4-544E-8FCE-60D30FEB018C}"/>
              </a:ext>
            </a:extLst>
          </p:cNvPr>
          <p:cNvSpPr>
            <a:spLocks noGrp="1"/>
          </p:cNvSpPr>
          <p:nvPr>
            <p:ph type="body" sz="quarter" idx="15" hasCustomPrompt="1"/>
          </p:nvPr>
        </p:nvSpPr>
        <p:spPr>
          <a:xfrm>
            <a:off x="7967133" y="3024244"/>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6" name="Text Placeholder 9">
            <a:extLst>
              <a:ext uri="{FF2B5EF4-FFF2-40B4-BE49-F238E27FC236}">
                <a16:creationId xmlns:a16="http://schemas.microsoft.com/office/drawing/2014/main" id="{10CE14C5-E210-D147-AAB7-ABA7B50CBA84}"/>
              </a:ext>
            </a:extLst>
          </p:cNvPr>
          <p:cNvSpPr>
            <a:spLocks noGrp="1"/>
          </p:cNvSpPr>
          <p:nvPr>
            <p:ph type="body" sz="quarter" idx="16" hasCustomPrompt="1"/>
          </p:nvPr>
        </p:nvSpPr>
        <p:spPr>
          <a:xfrm>
            <a:off x="7967133" y="4596758"/>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80160" cy="1280160"/>
          </a:xfrm>
        </p:spPr>
        <p:txBody>
          <a:bodyPr/>
          <a:lstStyle/>
          <a:p>
            <a:r>
              <a:rPr lang="en-GB" dirty="0"/>
              <a:t>Click icon to add picture</a:t>
            </a:r>
            <a:endParaRPr lang="en-US" dirty="0"/>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3047880"/>
            <a:ext cx="1280160" cy="1280160"/>
          </a:xfrm>
        </p:spPr>
        <p:txBody>
          <a:bodyPr/>
          <a:lstStyle/>
          <a:p>
            <a:r>
              <a:rPr lang="en-GB" dirty="0"/>
              <a:t>Click icon to add picture</a:t>
            </a:r>
            <a:endParaRPr lang="en-US" dirty="0"/>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43369" y="4609860"/>
            <a:ext cx="1280160" cy="1280160"/>
          </a:xfrm>
        </p:spPr>
        <p:txBody>
          <a:bodyPr/>
          <a:lstStyle/>
          <a:p>
            <a:r>
              <a:rPr lang="en-GB" dirty="0"/>
              <a:t>Click icon to add picture</a:t>
            </a:r>
            <a:endParaRPr lang="en-US" dirty="0"/>
          </a:p>
        </p:txBody>
      </p:sp>
      <p:sp>
        <p:nvSpPr>
          <p:cNvPr id="21" name="Picture Placeholder 17">
            <a:extLst>
              <a:ext uri="{FF2B5EF4-FFF2-40B4-BE49-F238E27FC236}">
                <a16:creationId xmlns:a16="http://schemas.microsoft.com/office/drawing/2014/main" id="{A056D41E-56A3-A64C-90FC-C68B2741AB83}"/>
              </a:ext>
            </a:extLst>
          </p:cNvPr>
          <p:cNvSpPr>
            <a:spLocks noGrp="1"/>
          </p:cNvSpPr>
          <p:nvPr>
            <p:ph type="pic" sz="quarter" idx="20"/>
          </p:nvPr>
        </p:nvSpPr>
        <p:spPr>
          <a:xfrm>
            <a:off x="6400803" y="1485900"/>
            <a:ext cx="1280160" cy="1280160"/>
          </a:xfrm>
        </p:spPr>
        <p:txBody>
          <a:bodyPr/>
          <a:lstStyle/>
          <a:p>
            <a:r>
              <a:rPr lang="en-GB" dirty="0"/>
              <a:t>Click icon to add picture</a:t>
            </a:r>
            <a:endParaRPr lang="en-US" dirty="0"/>
          </a:p>
        </p:txBody>
      </p:sp>
      <p:sp>
        <p:nvSpPr>
          <p:cNvPr id="22" name="Picture Placeholder 17">
            <a:extLst>
              <a:ext uri="{FF2B5EF4-FFF2-40B4-BE49-F238E27FC236}">
                <a16:creationId xmlns:a16="http://schemas.microsoft.com/office/drawing/2014/main" id="{1785BE4F-91C5-924B-B3E8-3F422D959D5A}"/>
              </a:ext>
            </a:extLst>
          </p:cNvPr>
          <p:cNvSpPr>
            <a:spLocks noGrp="1"/>
          </p:cNvSpPr>
          <p:nvPr>
            <p:ph type="pic" sz="quarter" idx="21"/>
          </p:nvPr>
        </p:nvSpPr>
        <p:spPr>
          <a:xfrm>
            <a:off x="6400803" y="3047880"/>
            <a:ext cx="1280160" cy="1280160"/>
          </a:xfrm>
        </p:spPr>
        <p:txBody>
          <a:bodyPr/>
          <a:lstStyle/>
          <a:p>
            <a:r>
              <a:rPr lang="en-GB" dirty="0"/>
              <a:t>Click icon to add picture</a:t>
            </a:r>
            <a:endParaRPr lang="en-US" dirty="0"/>
          </a:p>
        </p:txBody>
      </p:sp>
      <p:sp>
        <p:nvSpPr>
          <p:cNvPr id="23" name="Picture Placeholder 17">
            <a:extLst>
              <a:ext uri="{FF2B5EF4-FFF2-40B4-BE49-F238E27FC236}">
                <a16:creationId xmlns:a16="http://schemas.microsoft.com/office/drawing/2014/main" id="{52F29A71-AA03-674C-9F57-6856279E6075}"/>
              </a:ext>
            </a:extLst>
          </p:cNvPr>
          <p:cNvSpPr>
            <a:spLocks noGrp="1"/>
          </p:cNvSpPr>
          <p:nvPr>
            <p:ph type="pic" sz="quarter" idx="22"/>
          </p:nvPr>
        </p:nvSpPr>
        <p:spPr>
          <a:xfrm>
            <a:off x="6400802" y="4609860"/>
            <a:ext cx="1280160" cy="1280160"/>
          </a:xfrm>
        </p:spPr>
        <p:txBody>
          <a:body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3854DD28-2D52-2C47-9583-A76FE9F2FD40}"/>
              </a:ext>
            </a:extLst>
          </p:cNvPr>
          <p:cNvSpPr>
            <a:spLocks noGrp="1"/>
          </p:cNvSpPr>
          <p:nvPr>
            <p:ph type="body" sz="quarter" idx="23" hasCustomPrompt="1"/>
          </p:nvPr>
        </p:nvSpPr>
        <p:spPr>
          <a:xfrm>
            <a:off x="2328331" y="17781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4" name="Text Placeholder 3">
            <a:extLst>
              <a:ext uri="{FF2B5EF4-FFF2-40B4-BE49-F238E27FC236}">
                <a16:creationId xmlns:a16="http://schemas.microsoft.com/office/drawing/2014/main" id="{C228B26A-FF86-4444-B687-505EC42B1335}"/>
              </a:ext>
            </a:extLst>
          </p:cNvPr>
          <p:cNvSpPr>
            <a:spLocks noGrp="1"/>
          </p:cNvSpPr>
          <p:nvPr>
            <p:ph type="body" sz="quarter" idx="24" hasCustomPrompt="1"/>
          </p:nvPr>
        </p:nvSpPr>
        <p:spPr>
          <a:xfrm>
            <a:off x="7967133" y="17781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5" name="Text Placeholder 3">
            <a:extLst>
              <a:ext uri="{FF2B5EF4-FFF2-40B4-BE49-F238E27FC236}">
                <a16:creationId xmlns:a16="http://schemas.microsoft.com/office/drawing/2014/main" id="{F3B0957B-03BA-BD4F-ACA1-6E1D13F85482}"/>
              </a:ext>
            </a:extLst>
          </p:cNvPr>
          <p:cNvSpPr>
            <a:spLocks noGrp="1"/>
          </p:cNvSpPr>
          <p:nvPr>
            <p:ph type="body" sz="quarter" idx="25" hasCustomPrompt="1"/>
          </p:nvPr>
        </p:nvSpPr>
        <p:spPr>
          <a:xfrm>
            <a:off x="2328331" y="3303404"/>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6" name="Text Placeholder 3">
            <a:extLst>
              <a:ext uri="{FF2B5EF4-FFF2-40B4-BE49-F238E27FC236}">
                <a16:creationId xmlns:a16="http://schemas.microsoft.com/office/drawing/2014/main" id="{C5F52BCD-810A-6E4F-AAC9-8B1B90A536FC}"/>
              </a:ext>
            </a:extLst>
          </p:cNvPr>
          <p:cNvSpPr>
            <a:spLocks noGrp="1"/>
          </p:cNvSpPr>
          <p:nvPr>
            <p:ph type="body" sz="quarter" idx="26" hasCustomPrompt="1"/>
          </p:nvPr>
        </p:nvSpPr>
        <p:spPr>
          <a:xfrm>
            <a:off x="7967133" y="3303404"/>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7" name="Text Placeholder 3">
            <a:extLst>
              <a:ext uri="{FF2B5EF4-FFF2-40B4-BE49-F238E27FC236}">
                <a16:creationId xmlns:a16="http://schemas.microsoft.com/office/drawing/2014/main" id="{8F07464E-87A0-624A-934A-E0B211F9F86D}"/>
              </a:ext>
            </a:extLst>
          </p:cNvPr>
          <p:cNvSpPr>
            <a:spLocks noGrp="1"/>
          </p:cNvSpPr>
          <p:nvPr>
            <p:ph type="body" sz="quarter" idx="27" hasCustomPrompt="1"/>
          </p:nvPr>
        </p:nvSpPr>
        <p:spPr>
          <a:xfrm>
            <a:off x="2328331" y="4868603"/>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8" name="Text Placeholder 3">
            <a:extLst>
              <a:ext uri="{FF2B5EF4-FFF2-40B4-BE49-F238E27FC236}">
                <a16:creationId xmlns:a16="http://schemas.microsoft.com/office/drawing/2014/main" id="{2C07E621-D8D1-0E43-BD1C-B59B44BA8D3E}"/>
              </a:ext>
            </a:extLst>
          </p:cNvPr>
          <p:cNvSpPr>
            <a:spLocks noGrp="1"/>
          </p:cNvSpPr>
          <p:nvPr>
            <p:ph type="body" sz="quarter" idx="28" hasCustomPrompt="1"/>
          </p:nvPr>
        </p:nvSpPr>
        <p:spPr>
          <a:xfrm>
            <a:off x="7967133" y="4868603"/>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Tree>
    <p:extLst>
      <p:ext uri="{BB962C8B-B14F-4D97-AF65-F5344CB8AC3E}">
        <p14:creationId xmlns:p14="http://schemas.microsoft.com/office/powerpoint/2010/main" val="241028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706903"/>
          </a:xfrm>
          <a:prstGeom prst="rect">
            <a:avLst/>
          </a:prstGeom>
        </p:spPr>
        <p:txBody>
          <a:bodyPr/>
          <a:lstStyle>
            <a:lvl1pPr>
              <a:defRPr/>
            </a:lvl1pPr>
          </a:lstStyle>
          <a:p>
            <a:r>
              <a:rPr lang="en-US"/>
              <a:t>Click to add one- or two-line title</a:t>
            </a: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018867" y="12984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80160" cy="1280160"/>
          </a:xfrm>
        </p:spPr>
        <p:txBody>
          <a:bodyPr/>
          <a:lstStyle/>
          <a:p>
            <a:r>
              <a:rPr lang="en-GB" dirty="0"/>
              <a:t>Click icon to add picture</a:t>
            </a:r>
            <a:endParaRPr lang="en-US" dirty="0"/>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2978090"/>
            <a:ext cx="1280160" cy="1280160"/>
          </a:xfrm>
        </p:spPr>
        <p:txBody>
          <a:bodyPr/>
          <a:lstStyle/>
          <a:p>
            <a:r>
              <a:rPr lang="en-GB" dirty="0"/>
              <a:t>Click icon to add picture</a:t>
            </a:r>
            <a:endParaRPr lang="en-US" dirty="0"/>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62000" y="4470280"/>
            <a:ext cx="1280160" cy="1280160"/>
          </a:xfrm>
        </p:spPr>
        <p:txBody>
          <a:bodyPr/>
          <a:lstStyle/>
          <a:p>
            <a:r>
              <a:rPr lang="en-GB" dirty="0"/>
              <a:t>Click icon to add picture</a:t>
            </a:r>
            <a:endParaRPr lang="en-US" dirty="0"/>
          </a:p>
        </p:txBody>
      </p:sp>
      <p:sp>
        <p:nvSpPr>
          <p:cNvPr id="24" name="Text Placeholder 9">
            <a:extLst>
              <a:ext uri="{FF2B5EF4-FFF2-40B4-BE49-F238E27FC236}">
                <a16:creationId xmlns:a16="http://schemas.microsoft.com/office/drawing/2014/main" id="{59BAC25A-00A8-F340-8B35-5C7987429CF3}"/>
              </a:ext>
            </a:extLst>
          </p:cNvPr>
          <p:cNvSpPr>
            <a:spLocks noGrp="1"/>
          </p:cNvSpPr>
          <p:nvPr>
            <p:ph type="body" sz="quarter" idx="20" hasCustomPrompt="1"/>
          </p:nvPr>
        </p:nvSpPr>
        <p:spPr>
          <a:xfrm>
            <a:off x="7018867" y="275260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sp>
        <p:nvSpPr>
          <p:cNvPr id="25" name="Text Placeholder 9">
            <a:extLst>
              <a:ext uri="{FF2B5EF4-FFF2-40B4-BE49-F238E27FC236}">
                <a16:creationId xmlns:a16="http://schemas.microsoft.com/office/drawing/2014/main" id="{2CEF7601-4498-5D44-9E05-D6C624881605}"/>
              </a:ext>
            </a:extLst>
          </p:cNvPr>
          <p:cNvSpPr>
            <a:spLocks noGrp="1"/>
          </p:cNvSpPr>
          <p:nvPr>
            <p:ph type="body" sz="quarter" idx="21" hasCustomPrompt="1"/>
          </p:nvPr>
        </p:nvSpPr>
        <p:spPr>
          <a:xfrm>
            <a:off x="7018867" y="42067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pic>
        <p:nvPicPr>
          <p:cNvPr id="4" name="Picture 3">
            <a:extLst>
              <a:ext uri="{FF2B5EF4-FFF2-40B4-BE49-F238E27FC236}">
                <a16:creationId xmlns:a16="http://schemas.microsoft.com/office/drawing/2014/main" id="{A7EF8B28-8E9E-9146-9890-62DB422E833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98542" y="1822450"/>
            <a:ext cx="296333" cy="419867"/>
          </a:xfrm>
          <a:prstGeom prst="rect">
            <a:avLst/>
          </a:prstGeom>
        </p:spPr>
      </p:pic>
      <p:pic>
        <p:nvPicPr>
          <p:cNvPr id="26" name="Picture 25">
            <a:extLst>
              <a:ext uri="{FF2B5EF4-FFF2-40B4-BE49-F238E27FC236}">
                <a16:creationId xmlns:a16="http://schemas.microsoft.com/office/drawing/2014/main" id="{881C2848-ADC0-7B43-9023-50D63537500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98542" y="3263901"/>
            <a:ext cx="296333" cy="419867"/>
          </a:xfrm>
          <a:prstGeom prst="rect">
            <a:avLst/>
          </a:prstGeom>
        </p:spPr>
      </p:pic>
      <p:pic>
        <p:nvPicPr>
          <p:cNvPr id="27" name="Picture 26">
            <a:extLst>
              <a:ext uri="{FF2B5EF4-FFF2-40B4-BE49-F238E27FC236}">
                <a16:creationId xmlns:a16="http://schemas.microsoft.com/office/drawing/2014/main" id="{6F5197F3-F15D-184C-9D50-38204E6600F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98542" y="4724401"/>
            <a:ext cx="296333" cy="419867"/>
          </a:xfrm>
          <a:prstGeom prst="rect">
            <a:avLst/>
          </a:prstGeom>
        </p:spPr>
      </p:pic>
      <p:sp>
        <p:nvSpPr>
          <p:cNvPr id="16" name="Text Placeholder 9">
            <a:extLst>
              <a:ext uri="{FF2B5EF4-FFF2-40B4-BE49-F238E27FC236}">
                <a16:creationId xmlns:a16="http://schemas.microsoft.com/office/drawing/2014/main" id="{72EDCB57-DBF4-BA43-83DA-CEA76919461F}"/>
              </a:ext>
            </a:extLst>
          </p:cNvPr>
          <p:cNvSpPr>
            <a:spLocks noGrp="1"/>
          </p:cNvSpPr>
          <p:nvPr>
            <p:ph type="body" sz="quarter" idx="11" hasCustomPrompt="1"/>
          </p:nvPr>
        </p:nvSpPr>
        <p:spPr>
          <a:xfrm>
            <a:off x="2328333" y="1486541"/>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7" name="Text Placeholder 9">
            <a:extLst>
              <a:ext uri="{FF2B5EF4-FFF2-40B4-BE49-F238E27FC236}">
                <a16:creationId xmlns:a16="http://schemas.microsoft.com/office/drawing/2014/main" id="{FB41D780-2F0E-1046-B4F7-574802B42B35}"/>
              </a:ext>
            </a:extLst>
          </p:cNvPr>
          <p:cNvSpPr>
            <a:spLocks noGrp="1"/>
          </p:cNvSpPr>
          <p:nvPr>
            <p:ph type="body" sz="quarter" idx="12" hasCustomPrompt="1"/>
          </p:nvPr>
        </p:nvSpPr>
        <p:spPr>
          <a:xfrm>
            <a:off x="2328333" y="2984741"/>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21" name="Text Placeholder 9">
            <a:extLst>
              <a:ext uri="{FF2B5EF4-FFF2-40B4-BE49-F238E27FC236}">
                <a16:creationId xmlns:a16="http://schemas.microsoft.com/office/drawing/2014/main" id="{AC888ABC-6BA4-D24B-A890-B09143D4F526}"/>
              </a:ext>
            </a:extLst>
          </p:cNvPr>
          <p:cNvSpPr>
            <a:spLocks noGrp="1"/>
          </p:cNvSpPr>
          <p:nvPr>
            <p:ph type="body" sz="quarter" idx="13" hasCustomPrompt="1"/>
          </p:nvPr>
        </p:nvSpPr>
        <p:spPr>
          <a:xfrm>
            <a:off x="2328333" y="4452556"/>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22" name="Text Placeholder 3">
            <a:extLst>
              <a:ext uri="{FF2B5EF4-FFF2-40B4-BE49-F238E27FC236}">
                <a16:creationId xmlns:a16="http://schemas.microsoft.com/office/drawing/2014/main" id="{804FC06C-5DE0-5345-AC13-3D58D6071D45}"/>
              </a:ext>
            </a:extLst>
          </p:cNvPr>
          <p:cNvSpPr>
            <a:spLocks noGrp="1"/>
          </p:cNvSpPr>
          <p:nvPr>
            <p:ph type="body" sz="quarter" idx="23" hasCustomPrompt="1"/>
          </p:nvPr>
        </p:nvSpPr>
        <p:spPr>
          <a:xfrm>
            <a:off x="2328331" y="1778803"/>
            <a:ext cx="3462867" cy="973801"/>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3" name="Text Placeholder 3">
            <a:extLst>
              <a:ext uri="{FF2B5EF4-FFF2-40B4-BE49-F238E27FC236}">
                <a16:creationId xmlns:a16="http://schemas.microsoft.com/office/drawing/2014/main" id="{37FFE531-E132-2142-BAA6-4ECF03A85611}"/>
              </a:ext>
            </a:extLst>
          </p:cNvPr>
          <p:cNvSpPr>
            <a:spLocks noGrp="1"/>
          </p:cNvSpPr>
          <p:nvPr>
            <p:ph type="body" sz="quarter" idx="25" hasCustomPrompt="1"/>
          </p:nvPr>
        </p:nvSpPr>
        <p:spPr>
          <a:xfrm>
            <a:off x="2328331" y="3263901"/>
            <a:ext cx="3462867" cy="1003461"/>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8" name="Text Placeholder 3">
            <a:extLst>
              <a:ext uri="{FF2B5EF4-FFF2-40B4-BE49-F238E27FC236}">
                <a16:creationId xmlns:a16="http://schemas.microsoft.com/office/drawing/2014/main" id="{16CBA836-9E25-FA46-8254-4CE602F91A80}"/>
              </a:ext>
            </a:extLst>
          </p:cNvPr>
          <p:cNvSpPr>
            <a:spLocks noGrp="1"/>
          </p:cNvSpPr>
          <p:nvPr>
            <p:ph type="body" sz="quarter" idx="27" hasCustomPrompt="1"/>
          </p:nvPr>
        </p:nvSpPr>
        <p:spPr>
          <a:xfrm>
            <a:off x="2328331" y="4724401"/>
            <a:ext cx="3462867" cy="1026039"/>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Tree>
    <p:extLst>
      <p:ext uri="{BB962C8B-B14F-4D97-AF65-F5344CB8AC3E}">
        <p14:creationId xmlns:p14="http://schemas.microsoft.com/office/powerpoint/2010/main" val="106864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79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approved log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493987"/>
            <a:ext cx="6275296" cy="1808762"/>
          </a:xfrm>
          <a:prstGeom prst="rect">
            <a:avLst/>
          </a:prstGeom>
        </p:spPr>
        <p:txBody>
          <a:bodyPr anchor="b">
            <a:noAutofit/>
          </a:bodyPr>
          <a:lstStyle>
            <a:lvl1pPr algn="l">
              <a:defRPr sz="3000"/>
            </a:lvl1pPr>
          </a:lstStyle>
          <a:p>
            <a:r>
              <a:rPr lang="en-GB"/>
              <a:t>Click to edit Master title style</a:t>
            </a:r>
            <a:endParaRPr lang="en-US"/>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703" y="5929517"/>
            <a:ext cx="6275296" cy="296022"/>
          </a:xfrm>
        </p:spPr>
        <p:txBody>
          <a:bodyPr anchor="t">
            <a:noAutofit/>
          </a:bodyPr>
          <a:lstStyle>
            <a:lvl1pPr marL="6350" indent="0" algn="r">
              <a:buNone/>
              <a:defRPr>
                <a:solidFill>
                  <a:schemeClr val="tx2"/>
                </a:solidFill>
              </a:defRPr>
            </a:lvl1pPr>
          </a:lstStyle>
          <a:p>
            <a:pPr lvl="0"/>
            <a:r>
              <a:rPr lang="en-US"/>
              <a:t>Month, date, year</a:t>
            </a:r>
          </a:p>
        </p:txBody>
      </p:sp>
      <p:sp>
        <p:nvSpPr>
          <p:cNvPr id="9" name="TextBox 8">
            <a:extLst>
              <a:ext uri="{FF2B5EF4-FFF2-40B4-BE49-F238E27FC236}">
                <a16:creationId xmlns:a16="http://schemas.microsoft.com/office/drawing/2014/main" id="{996F9FB2-8C19-A301-5E16-9B0AA1A9DEA3}"/>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10" name="TextBox 9">
            <a:extLst>
              <a:ext uri="{FF2B5EF4-FFF2-40B4-BE49-F238E27FC236}">
                <a16:creationId xmlns:a16="http://schemas.microsoft.com/office/drawing/2014/main" id="{C9E51AD1-3C82-1E19-DA69-A46DA0EBB65F}"/>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2"/>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0E70D6B4-A94B-9262-7AE0-AF380FBAEFE2}"/>
              </a:ext>
            </a:extLst>
          </p:cNvPr>
          <p:cNvCxnSpPr/>
          <p:nvPr/>
        </p:nvCxnSpPr>
        <p:spPr>
          <a:xfrm>
            <a:off x="762000" y="471055"/>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7F1957-06EE-5CEC-F118-FCAF8332D83B}"/>
              </a:ext>
            </a:extLst>
          </p:cNvPr>
          <p:cNvCxnSpPr/>
          <p:nvPr/>
        </p:nvCxnSpPr>
        <p:spPr>
          <a:xfrm>
            <a:off x="11430000" y="471055"/>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FD6CA7-324C-0068-3EC7-CA4A3AE6EA72}"/>
              </a:ext>
            </a:extLst>
          </p:cNvPr>
          <p:cNvCxnSpPr/>
          <p:nvPr/>
        </p:nvCxnSpPr>
        <p:spPr>
          <a:xfrm>
            <a:off x="762000" y="6396183"/>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598EAA-2C6F-871A-CB59-2B04C1ADFA40}"/>
              </a:ext>
            </a:extLst>
          </p:cNvPr>
          <p:cNvCxnSpPr/>
          <p:nvPr/>
        </p:nvCxnSpPr>
        <p:spPr>
          <a:xfrm>
            <a:off x="762000" y="5758874"/>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green and white text&#10;&#10;Description automatically generated">
            <a:extLst>
              <a:ext uri="{FF2B5EF4-FFF2-40B4-BE49-F238E27FC236}">
                <a16:creationId xmlns:a16="http://schemas.microsoft.com/office/drawing/2014/main" id="{2EE1DC7F-FE0A-6074-49E6-2DC86D8B36B5}"/>
              </a:ext>
            </a:extLst>
          </p:cNvPr>
          <p:cNvPicPr>
            <a:picLocks noChangeAspect="1"/>
          </p:cNvPicPr>
          <p:nvPr/>
        </p:nvPicPr>
        <p:blipFill>
          <a:blip r:embed="rId3"/>
          <a:stretch>
            <a:fillRect/>
          </a:stretch>
        </p:blipFill>
        <p:spPr>
          <a:xfrm>
            <a:off x="6017033" y="2784225"/>
            <a:ext cx="5081730" cy="3206674"/>
          </a:xfrm>
          <a:prstGeom prst="rect">
            <a:avLst/>
          </a:prstGeom>
        </p:spPr>
      </p:pic>
      <p:pic>
        <p:nvPicPr>
          <p:cNvPr id="23" name="Picture 22" descr="A black background with green lines&#10;&#10;Description automatically generated">
            <a:extLst>
              <a:ext uri="{FF2B5EF4-FFF2-40B4-BE49-F238E27FC236}">
                <a16:creationId xmlns:a16="http://schemas.microsoft.com/office/drawing/2014/main" id="{1607DAC6-9DBD-D234-73DA-4BF90DB52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599429"/>
            <a:ext cx="4660562" cy="5741336"/>
          </a:xfrm>
          <a:prstGeom prst="rect">
            <a:avLst/>
          </a:prstGeom>
        </p:spPr>
      </p:pic>
      <p:sp>
        <p:nvSpPr>
          <p:cNvPr id="4" name="Oval 3">
            <a:extLst>
              <a:ext uri="{FF2B5EF4-FFF2-40B4-BE49-F238E27FC236}">
                <a16:creationId xmlns:a16="http://schemas.microsoft.com/office/drawing/2014/main" id="{7AD90475-60DE-F90B-FD6F-DF2E720EF207}"/>
              </a:ext>
            </a:extLst>
          </p:cNvPr>
          <p:cNvSpPr/>
          <p:nvPr/>
        </p:nvSpPr>
        <p:spPr>
          <a:xfrm>
            <a:off x="1293967" y="2225615"/>
            <a:ext cx="4063033" cy="4032956"/>
          </a:xfrm>
          <a:prstGeom prst="ellipse">
            <a:avLst/>
          </a:prstGeom>
          <a:solidFill>
            <a:schemeClr val="bg1"/>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Tree>
    <p:extLst>
      <p:ext uri="{BB962C8B-B14F-4D97-AF65-F5344CB8AC3E}">
        <p14:creationId xmlns:p14="http://schemas.microsoft.com/office/powerpoint/2010/main" val="421232873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eader |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 or two-line title</a:t>
            </a: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18520"/>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363507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isclaimer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Disclaimer Slide: Click to edit title</a:t>
            </a: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29152"/>
            <a:ext cx="10409484" cy="459490"/>
          </a:xfrm>
        </p:spPr>
        <p:txBody>
          <a:bodyPr>
            <a:noAutofit/>
          </a:bodyPr>
          <a:lstStyle>
            <a:lvl1pPr marL="6350" indent="0">
              <a:buNone/>
              <a:defRPr sz="2000" b="0">
                <a:solidFill>
                  <a:schemeClr val="bg2"/>
                </a:solidFill>
              </a:defRPr>
            </a:lvl1pPr>
          </a:lstStyle>
          <a:p>
            <a:pPr lvl="0"/>
            <a:r>
              <a:rPr lang="en-US"/>
              <a:t>Click to add subtitle</a:t>
            </a:r>
          </a:p>
        </p:txBody>
      </p:sp>
      <p:sp>
        <p:nvSpPr>
          <p:cNvPr id="8" name="TextBox 7">
            <a:extLst>
              <a:ext uri="{FF2B5EF4-FFF2-40B4-BE49-F238E27FC236}">
                <a16:creationId xmlns:a16="http://schemas.microsoft.com/office/drawing/2014/main" id="{14D94F0E-67DE-4165-81BF-A90260E05757}"/>
              </a:ext>
            </a:extLst>
          </p:cNvPr>
          <p:cNvSpPr txBox="1"/>
          <p:nvPr/>
        </p:nvSpPr>
        <p:spPr>
          <a:xfrm>
            <a:off x="762001" y="2509284"/>
            <a:ext cx="10667999" cy="2892056"/>
          </a:xfrm>
          <a:prstGeom prst="rect">
            <a:avLst/>
          </a:prstGeom>
          <a:noFill/>
        </p:spPr>
        <p:txBody>
          <a:bodyPr wrap="square" lIns="0" tIns="0" rIns="0" bIns="0" rtlCol="0" anchor="b">
            <a:noAutofit/>
          </a:bodyPr>
          <a:lstStyle/>
          <a:p>
            <a:r>
              <a:rPr lang="en-GB" sz="800" kern="1200" dirty="0">
                <a:solidFill>
                  <a:srgbClr val="7F7F7F"/>
                </a:solidFill>
                <a:effectLst/>
                <a:latin typeface="Arial" panose="020B0604020202020204" pitchFamily="34" charset="0"/>
                <a:ea typeface="Aptos" panose="020B0004020202020204" pitchFamily="34" charset="0"/>
              </a:rPr>
              <a:t>Newbridge Advisors LLP (“Newbridge”) is authorised and regulated by the Financial Conduct Authority Firm Reference Number 630455. Development and Project Management services are not regulated. This document is only directed at those that can be categorised as Professional Clients or Eligible Counterparties under the rules of the Financial Conduct Authority in the United Kingdom. </a:t>
            </a:r>
          </a:p>
          <a:p>
            <a:endParaRPr lang="en-GB" sz="800" dirty="0">
              <a:effectLst/>
              <a:latin typeface="Times New Roman" panose="02020603050405020304" pitchFamily="18" charset="0"/>
              <a:ea typeface="Times New Roman" panose="02020603050405020304" pitchFamily="18" charset="0"/>
            </a:endParaRPr>
          </a:p>
          <a:p>
            <a:r>
              <a:rPr lang="en-GB" sz="800" kern="1200" dirty="0">
                <a:solidFill>
                  <a:srgbClr val="7F7F7F"/>
                </a:solidFill>
                <a:effectLst/>
                <a:latin typeface="Arial" panose="020B0604020202020204" pitchFamily="34" charset="0"/>
                <a:ea typeface="Aptos" panose="020B0004020202020204" pitchFamily="34" charset="0"/>
              </a:rPr>
              <a:t>This document or any of its content must not be distributed or passed on, directly or indirectly, to any other person without the express written consent of Newbridge. Nothing within this document should be construed as investment advice and should not be relied upon. The information contained within this document was obtained from sources believed to be reliable but no guarantee is given to its accuracy and completeness. Newbridge is under no obligation to update, modify or amend the information.</a:t>
            </a:r>
            <a:endParaRPr lang="en-GB"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4175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Clos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447801"/>
            <a:ext cx="10591800" cy="3143249"/>
          </a:xfrm>
          <a:prstGeom prst="rect">
            <a:avLst/>
          </a:prstGeom>
        </p:spPr>
        <p:txBody>
          <a:bodyPr>
            <a:noAutofit/>
          </a:bodyPr>
          <a:lstStyle>
            <a:lvl1pPr>
              <a:defRPr sz="6000" b="0"/>
            </a:lvl1pPr>
          </a:lstStyle>
          <a:p>
            <a:r>
              <a:rPr lang="en-US"/>
              <a:t>Click to add conclusion slide title</a:t>
            </a:r>
          </a:p>
        </p:txBody>
      </p:sp>
      <p:pic>
        <p:nvPicPr>
          <p:cNvPr id="3" name="Picture 2" descr="A logo for a company&#10;&#10;Description automatically generated">
            <a:extLst>
              <a:ext uri="{FF2B5EF4-FFF2-40B4-BE49-F238E27FC236}">
                <a16:creationId xmlns:a16="http://schemas.microsoft.com/office/drawing/2014/main" id="{0898280F-B17E-074F-3BDD-B67BE9A76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722332"/>
            <a:ext cx="2180172" cy="1375734"/>
          </a:xfrm>
          <a:prstGeom prst="rect">
            <a:avLst/>
          </a:prstGeom>
        </p:spPr>
      </p:pic>
      <p:cxnSp>
        <p:nvCxnSpPr>
          <p:cNvPr id="5" name="Straight Connector 4">
            <a:extLst>
              <a:ext uri="{FF2B5EF4-FFF2-40B4-BE49-F238E27FC236}">
                <a16:creationId xmlns:a16="http://schemas.microsoft.com/office/drawing/2014/main" id="{B251F1B3-E067-8067-2D02-5BDE6F54945D}"/>
              </a:ext>
            </a:extLst>
          </p:cNvPr>
          <p:cNvCxnSpPr/>
          <p:nvPr/>
        </p:nvCxnSpPr>
        <p:spPr>
          <a:xfrm>
            <a:off x="762000" y="6326910"/>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77C861-66D8-DFE2-42BF-3E798D165681}"/>
              </a:ext>
            </a:extLst>
          </p:cNvPr>
          <p:cNvCxnSpPr/>
          <p:nvPr/>
        </p:nvCxnSpPr>
        <p:spPr>
          <a:xfrm>
            <a:off x="11430000" y="5708073"/>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2895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2A01-CC73-E948-786D-4CAE26763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24146-3F84-3121-EE32-B63361ED0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9541F5-ACF6-048F-180B-902DA7F5AE7E}"/>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5" name="Footer Placeholder 4">
            <a:extLst>
              <a:ext uri="{FF2B5EF4-FFF2-40B4-BE49-F238E27FC236}">
                <a16:creationId xmlns:a16="http://schemas.microsoft.com/office/drawing/2014/main" id="{6C510C85-0747-1BAA-CCAD-95CE093A804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66C39C-FCD3-D5D7-0FE6-45816E00B389}"/>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4264637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736A-F51D-3939-9975-CD71F127A4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99D294-29F9-459A-7DD1-3024989471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54E1D-BD5B-F061-BBA1-33DBA0AB8EA5}"/>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5" name="Footer Placeholder 4">
            <a:extLst>
              <a:ext uri="{FF2B5EF4-FFF2-40B4-BE49-F238E27FC236}">
                <a16:creationId xmlns:a16="http://schemas.microsoft.com/office/drawing/2014/main" id="{A21CC392-7817-6264-FFE5-7D3D9E0D84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24B9EA-2C79-4ED7-A590-B2F6CE9EECAD}"/>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2318232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F5C5-2F1E-5795-25D0-2AD662897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5D47A-ECFA-5FEC-EE86-1159F72BBE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1B114-562C-5A71-D434-9A77FC77CF55}"/>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5" name="Footer Placeholder 4">
            <a:extLst>
              <a:ext uri="{FF2B5EF4-FFF2-40B4-BE49-F238E27FC236}">
                <a16:creationId xmlns:a16="http://schemas.microsoft.com/office/drawing/2014/main" id="{6CEF4E8D-D346-F814-B988-402CA00638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BCDF30-75DB-BD25-7298-D2C0C754DCCE}"/>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3309963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A3AA-399F-004E-52E6-2C8B9B2204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10F10A-67F7-70E1-1BC9-CF98B7A0C9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E7C52C-F486-A739-75B6-F47AADD00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25C8B7-D57A-135C-4ACB-31AE1ECCA076}"/>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6" name="Footer Placeholder 5">
            <a:extLst>
              <a:ext uri="{FF2B5EF4-FFF2-40B4-BE49-F238E27FC236}">
                <a16:creationId xmlns:a16="http://schemas.microsoft.com/office/drawing/2014/main" id="{8E700D2F-6038-3216-D053-63F76D1168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3B2FE4-1350-2988-E438-5145EEA9F00E}"/>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1839667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CE65-1E15-F4E3-A055-30E6AFB2DF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80EA-8C58-07D9-46ED-431AD14B8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50A03-475A-677A-59C7-B32231BDFA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997243-FC6B-DC81-9777-68F8F44D3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0BBE7-C98E-68EC-5D36-5842D7FC8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352106-45B4-C76D-381E-9568FB64A76C}"/>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8" name="Footer Placeholder 7">
            <a:extLst>
              <a:ext uri="{FF2B5EF4-FFF2-40B4-BE49-F238E27FC236}">
                <a16:creationId xmlns:a16="http://schemas.microsoft.com/office/drawing/2014/main" id="{AE33B354-E877-1C23-116C-D3E84863F6B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235BA07-324E-1B69-FC4B-C934C10FC69A}"/>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2597967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73C9-EEC2-A341-44B4-22F583A208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AF58C-EFC8-9231-645A-D4DFDFC0BCCF}"/>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4" name="Footer Placeholder 3">
            <a:extLst>
              <a:ext uri="{FF2B5EF4-FFF2-40B4-BE49-F238E27FC236}">
                <a16:creationId xmlns:a16="http://schemas.microsoft.com/office/drawing/2014/main" id="{B681E56B-97AF-9123-F0E0-AA4A4BA8C9B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9481616-0A96-64B3-9AC4-79808E708E49}"/>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3111557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FC5D1-6682-A8BC-033B-5C7CB48D81A6}"/>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3" name="Footer Placeholder 2">
            <a:extLst>
              <a:ext uri="{FF2B5EF4-FFF2-40B4-BE49-F238E27FC236}">
                <a16:creationId xmlns:a16="http://schemas.microsoft.com/office/drawing/2014/main" id="{57A42BE1-9C51-9CA3-E240-587BE5F2BC9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6486C0B-5280-6759-AF8D-B2A37BAFB7D6}"/>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102450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bg1"/>
        </a:solidFill>
        <a:effectLst/>
      </p:bgPr>
    </p:bg>
    <p:spTree>
      <p:nvGrpSpPr>
        <p:cNvPr id="1" name=""/>
        <p:cNvGrpSpPr/>
        <p:nvPr/>
      </p:nvGrpSpPr>
      <p:grpSpPr>
        <a:xfrm>
          <a:off x="0" y="0"/>
          <a:ext cx="0" cy="0"/>
          <a:chOff x="0" y="0"/>
          <a:chExt cx="0" cy="0"/>
        </a:xfrm>
      </p:grpSpPr>
      <p:pic>
        <p:nvPicPr>
          <p:cNvPr id="18" name="Picture 17" descr="A logo for a company&#10;&#10;Description automatically generated">
            <a:extLst>
              <a:ext uri="{FF2B5EF4-FFF2-40B4-BE49-F238E27FC236}">
                <a16:creationId xmlns:a16="http://schemas.microsoft.com/office/drawing/2014/main" id="{62CF2E00-248C-4E7F-6F93-6DDD4BF196C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425" r="6034" b="10504"/>
          <a:stretch/>
        </p:blipFill>
        <p:spPr>
          <a:xfrm>
            <a:off x="7043309" y="521206"/>
            <a:ext cx="4386691" cy="2299854"/>
          </a:xfrm>
          <a:prstGeom prst="rect">
            <a:avLst/>
          </a:prstGeom>
        </p:spPr>
      </p:pic>
      <p:sp>
        <p:nvSpPr>
          <p:cNvPr id="11" name="Rectangle 10">
            <a:extLst>
              <a:ext uri="{FF2B5EF4-FFF2-40B4-BE49-F238E27FC236}">
                <a16:creationId xmlns:a16="http://schemas.microsoft.com/office/drawing/2014/main" id="{73F9FD81-D234-D876-A701-9473A291408E}"/>
              </a:ext>
            </a:extLst>
          </p:cNvPr>
          <p:cNvSpPr/>
          <p:nvPr/>
        </p:nvSpPr>
        <p:spPr>
          <a:xfrm flipH="1">
            <a:off x="0" y="0"/>
            <a:ext cx="1981200" cy="6858000"/>
          </a:xfrm>
          <a:prstGeom prst="rect">
            <a:avLst/>
          </a:prstGeom>
          <a:solidFill>
            <a:srgbClr val="1901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D21936B3-92B9-1349-9B66-6C6F0CEB0849}"/>
              </a:ext>
            </a:extLst>
          </p:cNvPr>
          <p:cNvSpPr>
            <a:spLocks noGrp="1"/>
          </p:cNvSpPr>
          <p:nvPr>
            <p:ph type="body" sz="quarter" idx="11" hasCustomPrompt="1"/>
          </p:nvPr>
        </p:nvSpPr>
        <p:spPr>
          <a:xfrm>
            <a:off x="2142921" y="2807855"/>
            <a:ext cx="9287076" cy="2951020"/>
          </a:xfrm>
        </p:spPr>
        <p:txBody>
          <a:bodyPr anchor="ctr">
            <a:normAutofit/>
          </a:bodyPr>
          <a:lstStyle>
            <a:lvl1pPr marL="6350" indent="0" algn="ctr">
              <a:lnSpc>
                <a:spcPct val="90000"/>
              </a:lnSpc>
              <a:buFont typeface="Arial" panose="020B0604020202020204" pitchFamily="34" charset="0"/>
              <a:buNone/>
              <a:tabLst/>
              <a:defRPr sz="4400" b="0">
                <a:solidFill>
                  <a:schemeClr val="accent6"/>
                </a:solidFill>
              </a:defRPr>
            </a:lvl1pPr>
            <a:lvl2pPr marL="9525" indent="0" algn="ctr">
              <a:lnSpc>
                <a:spcPct val="90000"/>
              </a:lnSpc>
              <a:buNone/>
              <a:tabLst/>
              <a:defRPr sz="2800" b="0">
                <a:solidFill>
                  <a:schemeClr val="accent6"/>
                </a:solidFill>
              </a:defRPr>
            </a:lvl2pPr>
            <a:lvl3pPr marL="288925" indent="0" algn="ctr">
              <a:lnSpc>
                <a:spcPct val="90000"/>
              </a:lnSpc>
              <a:buNone/>
              <a:tabLst/>
              <a:defRPr sz="1600">
                <a:solidFill>
                  <a:schemeClr val="accent6"/>
                </a:solidFill>
              </a:defRPr>
            </a:lvl3pPr>
            <a:lvl4pPr marL="288925" indent="0" algn="ctr">
              <a:lnSpc>
                <a:spcPct val="90000"/>
              </a:lnSpc>
              <a:buNone/>
              <a:tabLst/>
              <a:defRPr sz="1100">
                <a:solidFill>
                  <a:schemeClr val="accent6"/>
                </a:solidFill>
              </a:defRPr>
            </a:lvl4pPr>
            <a:lvl5pPr marL="288925" indent="0" algn="ctr">
              <a:lnSpc>
                <a:spcPct val="90000"/>
              </a:lnSpc>
              <a:buNone/>
              <a:tabLst/>
              <a:defRPr sz="1100">
                <a:solidFill>
                  <a:schemeClr val="accent6"/>
                </a:solidFill>
              </a:defRPr>
            </a:lvl5pPr>
          </a:lstStyle>
          <a:p>
            <a:pPr lvl="0"/>
            <a:r>
              <a:rPr lang="en-US"/>
              <a:t>Click to add transition slide title, indent for subtitle style</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1A68458-DD2F-594C-845C-6327CA4A15E9}"/>
              </a:ext>
            </a:extLst>
          </p:cNvPr>
          <p:cNvSpPr/>
          <p:nvPr/>
        </p:nvSpPr>
        <p:spPr>
          <a:xfrm>
            <a:off x="10085295" y="6435257"/>
            <a:ext cx="1443317" cy="16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C1767C48-160A-C64A-8EFB-AD50F8E8754D}"/>
              </a:ext>
            </a:extLst>
          </p:cNvPr>
          <p:cNvCxnSpPr>
            <a:cxnSpLocks/>
          </p:cNvCxnSpPr>
          <p:nvPr/>
        </p:nvCxnSpPr>
        <p:spPr>
          <a:xfrm>
            <a:off x="2128982" y="471055"/>
            <a:ext cx="93010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3E40670-4AEF-AEAA-7721-B70E8F9F1940}"/>
              </a:ext>
            </a:extLst>
          </p:cNvPr>
          <p:cNvCxnSpPr/>
          <p:nvPr/>
        </p:nvCxnSpPr>
        <p:spPr>
          <a:xfrm>
            <a:off x="11430000" y="5758874"/>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8DD390-7BB2-5937-4E4F-3C9886C723B8}"/>
              </a:ext>
            </a:extLst>
          </p:cNvPr>
          <p:cNvCxnSpPr>
            <a:cxnSpLocks/>
          </p:cNvCxnSpPr>
          <p:nvPr/>
        </p:nvCxnSpPr>
        <p:spPr>
          <a:xfrm>
            <a:off x="1981200" y="6396183"/>
            <a:ext cx="9448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36998F-F8FF-620D-0D6F-0950468F3740}"/>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9" name="TextBox 8">
            <a:extLst>
              <a:ext uri="{FF2B5EF4-FFF2-40B4-BE49-F238E27FC236}">
                <a16:creationId xmlns:a16="http://schemas.microsoft.com/office/drawing/2014/main" id="{8D7998B7-7390-4EEC-1EA2-3CA721C49743}"/>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3"/>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8B3787D3-93D7-083A-AEE7-8D1E05E68192}"/>
              </a:ext>
            </a:extLst>
          </p:cNvPr>
          <p:cNvCxnSpPr/>
          <p:nvPr/>
        </p:nvCxnSpPr>
        <p:spPr>
          <a:xfrm>
            <a:off x="2128982" y="471055"/>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descr="A black background with green lines&#10;&#10;Description automatically generated">
            <a:extLst>
              <a:ext uri="{FF2B5EF4-FFF2-40B4-BE49-F238E27FC236}">
                <a16:creationId xmlns:a16="http://schemas.microsoft.com/office/drawing/2014/main" id="{D4F5476D-113E-5057-C052-321BFECDBA28}"/>
              </a:ext>
            </a:extLst>
          </p:cNvPr>
          <p:cNvPicPr>
            <a:picLocks noChangeAspect="1"/>
          </p:cNvPicPr>
          <p:nvPr/>
        </p:nvPicPr>
        <p:blipFill>
          <a:blip r:embed="rId4">
            <a:alphaModFix amt="75000"/>
            <a:extLst>
              <a:ext uri="{28A0092B-C50C-407E-A947-70E740481C1C}">
                <a14:useLocalDpi xmlns:a14="http://schemas.microsoft.com/office/drawing/2010/main" val="0"/>
              </a:ext>
            </a:extLst>
          </a:blip>
          <a:stretch>
            <a:fillRect/>
          </a:stretch>
        </p:blipFill>
        <p:spPr>
          <a:xfrm>
            <a:off x="1080739" y="1220032"/>
            <a:ext cx="4170052" cy="5137078"/>
          </a:xfrm>
          <a:prstGeom prst="rect">
            <a:avLst/>
          </a:prstGeom>
        </p:spPr>
      </p:pic>
    </p:spTree>
    <p:extLst>
      <p:ext uri="{BB962C8B-B14F-4D97-AF65-F5344CB8AC3E}">
        <p14:creationId xmlns:p14="http://schemas.microsoft.com/office/powerpoint/2010/main" val="99110540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23DB-F8F8-795A-0CD8-8DE02DA90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219CED-C8BB-FA07-3778-070B3E01F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D5FDBF-903F-80A5-C80D-D521B95C9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7D888-8352-221D-BF31-AEF16E505940}"/>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6" name="Footer Placeholder 5">
            <a:extLst>
              <a:ext uri="{FF2B5EF4-FFF2-40B4-BE49-F238E27FC236}">
                <a16:creationId xmlns:a16="http://schemas.microsoft.com/office/drawing/2014/main" id="{DAB3841F-D72F-FBF1-CA6E-25B433C2688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4B1861-3F74-9BFD-63AE-E0B223CCA28A}"/>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208090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21CA-B710-54D7-4551-30DF47DB4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A591E5-6194-5B2B-11B2-92D72B8AB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C27628-DA3B-6CA4-0152-A052F4F24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99E90-59F8-6BA8-D8D4-A8F2FB7A8341}"/>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6" name="Footer Placeholder 5">
            <a:extLst>
              <a:ext uri="{FF2B5EF4-FFF2-40B4-BE49-F238E27FC236}">
                <a16:creationId xmlns:a16="http://schemas.microsoft.com/office/drawing/2014/main" id="{D2E13314-4264-88A3-7D7B-5A615E271CC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3460BE0-11A7-2225-D90E-1AB525B0FA21}"/>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790398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3031-377B-855B-71FE-EE1B8C49A8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BFE212-4472-1332-59E1-2481A13E5E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1D273-99C4-E2FD-0EA6-8B660FDAD710}"/>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5" name="Footer Placeholder 4">
            <a:extLst>
              <a:ext uri="{FF2B5EF4-FFF2-40B4-BE49-F238E27FC236}">
                <a16:creationId xmlns:a16="http://schemas.microsoft.com/office/drawing/2014/main" id="{EAC561C2-DD5C-AEEB-E03C-2DD97EFD5E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928D4C-64FD-4B94-38B3-C05FBBFB316A}"/>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418537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3A291-16E4-A2C8-AFE1-6FFB25E093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85D203-8312-944C-ACE5-F9079FA0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EF3F2-D7D9-A437-6ADE-12DA1FFE778F}"/>
              </a:ext>
            </a:extLst>
          </p:cNvPr>
          <p:cNvSpPr>
            <a:spLocks noGrp="1"/>
          </p:cNvSpPr>
          <p:nvPr>
            <p:ph type="dt" sz="half" idx="10"/>
          </p:nvPr>
        </p:nvSpPr>
        <p:spPr/>
        <p:txBody>
          <a:bodyPr/>
          <a:lstStyle/>
          <a:p>
            <a:fld id="{31A84312-9EDD-4D43-A7DC-B472F9892A1E}" type="datetimeFigureOut">
              <a:rPr lang="en-GB" smtClean="0"/>
              <a:t>19/02/2026</a:t>
            </a:fld>
            <a:endParaRPr lang="en-GB" dirty="0"/>
          </a:p>
        </p:txBody>
      </p:sp>
      <p:sp>
        <p:nvSpPr>
          <p:cNvPr id="5" name="Footer Placeholder 4">
            <a:extLst>
              <a:ext uri="{FF2B5EF4-FFF2-40B4-BE49-F238E27FC236}">
                <a16:creationId xmlns:a16="http://schemas.microsoft.com/office/drawing/2014/main" id="{06BB6741-3A75-9BB7-45D3-8EA92049BD8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A323BB-0A74-4075-9C80-9F5965C64E14}"/>
              </a:ext>
            </a:extLst>
          </p:cNvPr>
          <p:cNvSpPr>
            <a:spLocks noGrp="1"/>
          </p:cNvSpPr>
          <p:nvPr>
            <p:ph type="sldNum" sz="quarter" idx="12"/>
          </p:nvPr>
        </p:nvSpPr>
        <p:spPr/>
        <p:txBody>
          <a:bodyPr/>
          <a:lstStyle/>
          <a:p>
            <a:fld id="{2D6B1E05-7BA1-4E8E-8DD4-261B56FA36FA}" type="slidenum">
              <a:rPr lang="en-GB" smtClean="0"/>
              <a:t>‹#›</a:t>
            </a:fld>
            <a:endParaRPr lang="en-GB" dirty="0"/>
          </a:p>
        </p:txBody>
      </p:sp>
    </p:spTree>
    <p:extLst>
      <p:ext uri="{BB962C8B-B14F-4D97-AF65-F5344CB8AC3E}">
        <p14:creationId xmlns:p14="http://schemas.microsoft.com/office/powerpoint/2010/main" val="16028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517235"/>
            <a:ext cx="6076714" cy="1785513"/>
          </a:xfrm>
          <a:prstGeom prst="rect">
            <a:avLst/>
          </a:prstGeom>
        </p:spPr>
        <p:txBody>
          <a:bodyPr anchor="b">
            <a:noAutofit/>
          </a:bodyPr>
          <a:lstStyle>
            <a:lvl1pPr algn="l">
              <a:defRPr sz="3000"/>
            </a:lvl1pPr>
          </a:lstStyle>
          <a:p>
            <a:r>
              <a:rPr lang="en-GB"/>
              <a:t>Click to edit Master title style</a:t>
            </a:r>
            <a:endParaRPr lang="en-US"/>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083" y="5990899"/>
            <a:ext cx="6275296" cy="296022"/>
          </a:xfrm>
        </p:spPr>
        <p:txBody>
          <a:bodyPr anchor="t">
            <a:noAutofit/>
          </a:bodyPr>
          <a:lstStyle>
            <a:lvl1pPr marL="6350" indent="0" algn="r">
              <a:buNone/>
              <a:defRPr>
                <a:solidFill>
                  <a:schemeClr val="tx2"/>
                </a:solidFill>
              </a:defRPr>
            </a:lvl1pPr>
          </a:lstStyle>
          <a:p>
            <a:pPr lvl="0"/>
            <a:r>
              <a:rPr lang="en-US"/>
              <a:t>Month, date, year</a:t>
            </a:r>
          </a:p>
        </p:txBody>
      </p:sp>
      <p:cxnSp>
        <p:nvCxnSpPr>
          <p:cNvPr id="5" name="Straight Connector 4">
            <a:extLst>
              <a:ext uri="{FF2B5EF4-FFF2-40B4-BE49-F238E27FC236}">
                <a16:creationId xmlns:a16="http://schemas.microsoft.com/office/drawing/2014/main" id="{F26FBD78-1185-1BAD-2569-EBF4BB8B26E3}"/>
              </a:ext>
            </a:extLst>
          </p:cNvPr>
          <p:cNvCxnSpPr/>
          <p:nvPr/>
        </p:nvCxnSpPr>
        <p:spPr>
          <a:xfrm>
            <a:off x="762000" y="471055"/>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401404-41FE-280F-AFAB-F93F383F5C38}"/>
              </a:ext>
            </a:extLst>
          </p:cNvPr>
          <p:cNvCxnSpPr/>
          <p:nvPr/>
        </p:nvCxnSpPr>
        <p:spPr>
          <a:xfrm>
            <a:off x="11430000" y="471055"/>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217283-C47A-5B6F-7924-399B6C085DD1}"/>
              </a:ext>
            </a:extLst>
          </p:cNvPr>
          <p:cNvCxnSpPr/>
          <p:nvPr/>
        </p:nvCxnSpPr>
        <p:spPr>
          <a:xfrm>
            <a:off x="762000" y="6396183"/>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A99C7C-7C6F-91E1-E002-F9E989CD0EA1}"/>
              </a:ext>
            </a:extLst>
          </p:cNvPr>
          <p:cNvCxnSpPr/>
          <p:nvPr/>
        </p:nvCxnSpPr>
        <p:spPr>
          <a:xfrm>
            <a:off x="762000" y="5758874"/>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1070E7-3634-3299-84B1-6A52CFAF2748}"/>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10" name="TextBox 9">
            <a:extLst>
              <a:ext uri="{FF2B5EF4-FFF2-40B4-BE49-F238E27FC236}">
                <a16:creationId xmlns:a16="http://schemas.microsoft.com/office/drawing/2014/main" id="{E883E4A6-C00B-723C-1ABC-AD80FA9DB33A}"/>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2"/>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pic>
        <p:nvPicPr>
          <p:cNvPr id="16" name="Picture 15" descr="A logo with green and white text&#10;&#10;Description automatically generated">
            <a:extLst>
              <a:ext uri="{FF2B5EF4-FFF2-40B4-BE49-F238E27FC236}">
                <a16:creationId xmlns:a16="http://schemas.microsoft.com/office/drawing/2014/main" id="{D96C73F8-1F42-1E4D-8000-E179053907BB}"/>
              </a:ext>
            </a:extLst>
          </p:cNvPr>
          <p:cNvPicPr>
            <a:picLocks noChangeAspect="1"/>
          </p:cNvPicPr>
          <p:nvPr/>
        </p:nvPicPr>
        <p:blipFill>
          <a:blip r:embed="rId3"/>
          <a:stretch>
            <a:fillRect/>
          </a:stretch>
        </p:blipFill>
        <p:spPr>
          <a:xfrm>
            <a:off x="6017033" y="2784225"/>
            <a:ext cx="5081730" cy="3206674"/>
          </a:xfrm>
          <a:prstGeom prst="rect">
            <a:avLst/>
          </a:prstGeom>
        </p:spPr>
      </p:pic>
      <p:pic>
        <p:nvPicPr>
          <p:cNvPr id="17" name="Picture 16" descr="A black background with green lines&#10;&#10;Description automatically generated">
            <a:extLst>
              <a:ext uri="{FF2B5EF4-FFF2-40B4-BE49-F238E27FC236}">
                <a16:creationId xmlns:a16="http://schemas.microsoft.com/office/drawing/2014/main" id="{14119266-191B-4417-BB91-97C6252EB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599429"/>
            <a:ext cx="4660562" cy="5741336"/>
          </a:xfrm>
          <a:prstGeom prst="rect">
            <a:avLst/>
          </a:prstGeom>
        </p:spPr>
      </p:pic>
    </p:spTree>
    <p:extLst>
      <p:ext uri="{BB962C8B-B14F-4D97-AF65-F5344CB8AC3E}">
        <p14:creationId xmlns:p14="http://schemas.microsoft.com/office/powerpoint/2010/main" val="1380550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sp>
        <p:nvSpPr>
          <p:cNvPr id="3" name="Content Placeholder 2"/>
          <p:cNvSpPr>
            <a:spLocks noGrp="1"/>
          </p:cNvSpPr>
          <p:nvPr>
            <p:ph idx="1" hasCustomPrompt="1"/>
          </p:nvPr>
        </p:nvSpPr>
        <p:spPr>
          <a:xfrm>
            <a:off x="762001" y="1511284"/>
            <a:ext cx="8439752" cy="4622816"/>
          </a:xfrm>
        </p:spPr>
        <p:txBody>
          <a:bodyPr/>
          <a:lstStyle>
            <a:lvl1pPr marL="234950" indent="-228600">
              <a:spcBef>
                <a:spcPts val="800"/>
              </a:spcBef>
              <a:spcAft>
                <a:spcPts val="100"/>
              </a:spcAft>
              <a:buFont typeface="+mj-lt"/>
              <a:buAutoNum type="arabicPeriod"/>
              <a:tabLst/>
              <a:defRPr b="0"/>
            </a:lvl1pPr>
            <a:lvl2pPr marL="234950" indent="0">
              <a:spcAft>
                <a:spcPts val="100"/>
              </a:spcAft>
              <a:buNone/>
              <a:tabLst/>
              <a:defRPr sz="1400"/>
            </a:lvl2pPr>
            <a:lvl3pPr marL="344488" indent="0">
              <a:spcAft>
                <a:spcPts val="100"/>
              </a:spcAft>
              <a:buNone/>
              <a:defRPr/>
            </a:lvl3pPr>
            <a:lvl4pPr marL="519112" indent="0">
              <a:spcAft>
                <a:spcPts val="100"/>
              </a:spcAft>
              <a:buNone/>
              <a:defRPr/>
            </a:lvl4pPr>
            <a:lvl5pPr marL="630238" indent="0">
              <a:spcAft>
                <a:spcPts val="100"/>
              </a:spcAft>
              <a:buNone/>
              <a:tabLst/>
              <a:defRPr/>
            </a:lvl5pPr>
          </a:lstStyle>
          <a:p>
            <a:pPr lvl="0"/>
            <a:r>
              <a:rPr lang="en-US"/>
              <a:t>Click to add agenda items, indent for level-two items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26140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with approved log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493987"/>
            <a:ext cx="6275296" cy="1808762"/>
          </a:xfrm>
          <a:prstGeom prst="rect">
            <a:avLst/>
          </a:prstGeom>
        </p:spPr>
        <p:txBody>
          <a:bodyPr anchor="b">
            <a:noAutofit/>
          </a:bodyPr>
          <a:lstStyle>
            <a:lvl1pPr algn="l">
              <a:defRPr sz="3000"/>
            </a:lvl1pPr>
          </a:lstStyle>
          <a:p>
            <a:r>
              <a:rPr lang="en-GB"/>
              <a:t>Click to edit Master title style</a:t>
            </a:r>
            <a:endParaRPr lang="en-US"/>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703" y="5929517"/>
            <a:ext cx="6275296" cy="296022"/>
          </a:xfrm>
        </p:spPr>
        <p:txBody>
          <a:bodyPr anchor="t">
            <a:noAutofit/>
          </a:bodyPr>
          <a:lstStyle>
            <a:lvl1pPr marL="6350" indent="0" algn="r">
              <a:buNone/>
              <a:defRPr>
                <a:solidFill>
                  <a:schemeClr val="tx2"/>
                </a:solidFill>
              </a:defRPr>
            </a:lvl1pPr>
          </a:lstStyle>
          <a:p>
            <a:pPr lvl="0"/>
            <a:r>
              <a:rPr lang="en-US"/>
              <a:t>Month, date, year</a:t>
            </a:r>
          </a:p>
        </p:txBody>
      </p:sp>
      <p:sp>
        <p:nvSpPr>
          <p:cNvPr id="9" name="TextBox 8">
            <a:extLst>
              <a:ext uri="{FF2B5EF4-FFF2-40B4-BE49-F238E27FC236}">
                <a16:creationId xmlns:a16="http://schemas.microsoft.com/office/drawing/2014/main" id="{996F9FB2-8C19-A301-5E16-9B0AA1A9DEA3}"/>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10" name="TextBox 9">
            <a:extLst>
              <a:ext uri="{FF2B5EF4-FFF2-40B4-BE49-F238E27FC236}">
                <a16:creationId xmlns:a16="http://schemas.microsoft.com/office/drawing/2014/main" id="{C9E51AD1-3C82-1E19-DA69-A46DA0EBB65F}"/>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2"/>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0E70D6B4-A94B-9262-7AE0-AF380FBAEFE2}"/>
              </a:ext>
            </a:extLst>
          </p:cNvPr>
          <p:cNvCxnSpPr/>
          <p:nvPr/>
        </p:nvCxnSpPr>
        <p:spPr>
          <a:xfrm>
            <a:off x="762000" y="471055"/>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7F1957-06EE-5CEC-F118-FCAF8332D83B}"/>
              </a:ext>
            </a:extLst>
          </p:cNvPr>
          <p:cNvCxnSpPr/>
          <p:nvPr/>
        </p:nvCxnSpPr>
        <p:spPr>
          <a:xfrm>
            <a:off x="11430000" y="471055"/>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FD6CA7-324C-0068-3EC7-CA4A3AE6EA72}"/>
              </a:ext>
            </a:extLst>
          </p:cNvPr>
          <p:cNvCxnSpPr/>
          <p:nvPr/>
        </p:nvCxnSpPr>
        <p:spPr>
          <a:xfrm>
            <a:off x="762000" y="6396183"/>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598EAA-2C6F-871A-CB59-2B04C1ADFA40}"/>
              </a:ext>
            </a:extLst>
          </p:cNvPr>
          <p:cNvCxnSpPr/>
          <p:nvPr/>
        </p:nvCxnSpPr>
        <p:spPr>
          <a:xfrm>
            <a:off x="762000" y="5758874"/>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green and white text&#10;&#10;Description automatically generated">
            <a:extLst>
              <a:ext uri="{FF2B5EF4-FFF2-40B4-BE49-F238E27FC236}">
                <a16:creationId xmlns:a16="http://schemas.microsoft.com/office/drawing/2014/main" id="{2EE1DC7F-FE0A-6074-49E6-2DC86D8B36B5}"/>
              </a:ext>
            </a:extLst>
          </p:cNvPr>
          <p:cNvPicPr>
            <a:picLocks noChangeAspect="1"/>
          </p:cNvPicPr>
          <p:nvPr/>
        </p:nvPicPr>
        <p:blipFill>
          <a:blip r:embed="rId3"/>
          <a:stretch>
            <a:fillRect/>
          </a:stretch>
        </p:blipFill>
        <p:spPr>
          <a:xfrm>
            <a:off x="6017033" y="2784225"/>
            <a:ext cx="5081730" cy="3206674"/>
          </a:xfrm>
          <a:prstGeom prst="rect">
            <a:avLst/>
          </a:prstGeom>
        </p:spPr>
      </p:pic>
      <p:pic>
        <p:nvPicPr>
          <p:cNvPr id="23" name="Picture 22" descr="A black background with green lines&#10;&#10;Description automatically generated">
            <a:extLst>
              <a:ext uri="{FF2B5EF4-FFF2-40B4-BE49-F238E27FC236}">
                <a16:creationId xmlns:a16="http://schemas.microsoft.com/office/drawing/2014/main" id="{1607DAC6-9DBD-D234-73DA-4BF90DB52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599429"/>
            <a:ext cx="4660562" cy="5741336"/>
          </a:xfrm>
          <a:prstGeom prst="rect">
            <a:avLst/>
          </a:prstGeom>
        </p:spPr>
      </p:pic>
      <p:sp>
        <p:nvSpPr>
          <p:cNvPr id="4" name="Oval 3">
            <a:extLst>
              <a:ext uri="{FF2B5EF4-FFF2-40B4-BE49-F238E27FC236}">
                <a16:creationId xmlns:a16="http://schemas.microsoft.com/office/drawing/2014/main" id="{7AD90475-60DE-F90B-FD6F-DF2E720EF207}"/>
              </a:ext>
            </a:extLst>
          </p:cNvPr>
          <p:cNvSpPr/>
          <p:nvPr/>
        </p:nvSpPr>
        <p:spPr>
          <a:xfrm>
            <a:off x="1293967" y="2225615"/>
            <a:ext cx="4063033" cy="4032956"/>
          </a:xfrm>
          <a:prstGeom prst="ellipse">
            <a:avLst/>
          </a:prstGeom>
          <a:solidFill>
            <a:schemeClr val="bg1"/>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Tree>
    <p:extLst>
      <p:ext uri="{BB962C8B-B14F-4D97-AF65-F5344CB8AC3E}">
        <p14:creationId xmlns:p14="http://schemas.microsoft.com/office/powerpoint/2010/main" val="378937226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bg1"/>
        </a:solidFill>
        <a:effectLst/>
      </p:bgPr>
    </p:bg>
    <p:spTree>
      <p:nvGrpSpPr>
        <p:cNvPr id="1" name=""/>
        <p:cNvGrpSpPr/>
        <p:nvPr/>
      </p:nvGrpSpPr>
      <p:grpSpPr>
        <a:xfrm>
          <a:off x="0" y="0"/>
          <a:ext cx="0" cy="0"/>
          <a:chOff x="0" y="0"/>
          <a:chExt cx="0" cy="0"/>
        </a:xfrm>
      </p:grpSpPr>
      <p:pic>
        <p:nvPicPr>
          <p:cNvPr id="18" name="Picture 17" descr="A logo for a company&#10;&#10;Description automatically generated">
            <a:extLst>
              <a:ext uri="{FF2B5EF4-FFF2-40B4-BE49-F238E27FC236}">
                <a16:creationId xmlns:a16="http://schemas.microsoft.com/office/drawing/2014/main" id="{62CF2E00-248C-4E7F-6F93-6DDD4BF196C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425" r="6034" b="10504"/>
          <a:stretch/>
        </p:blipFill>
        <p:spPr>
          <a:xfrm>
            <a:off x="7043309" y="521206"/>
            <a:ext cx="4386691" cy="2299854"/>
          </a:xfrm>
          <a:prstGeom prst="rect">
            <a:avLst/>
          </a:prstGeom>
        </p:spPr>
      </p:pic>
      <p:sp>
        <p:nvSpPr>
          <p:cNvPr id="11" name="Rectangle 10">
            <a:extLst>
              <a:ext uri="{FF2B5EF4-FFF2-40B4-BE49-F238E27FC236}">
                <a16:creationId xmlns:a16="http://schemas.microsoft.com/office/drawing/2014/main" id="{73F9FD81-D234-D876-A701-9473A291408E}"/>
              </a:ext>
            </a:extLst>
          </p:cNvPr>
          <p:cNvSpPr/>
          <p:nvPr/>
        </p:nvSpPr>
        <p:spPr>
          <a:xfrm flipH="1">
            <a:off x="0" y="0"/>
            <a:ext cx="1981200" cy="6858000"/>
          </a:xfrm>
          <a:prstGeom prst="rect">
            <a:avLst/>
          </a:prstGeom>
          <a:solidFill>
            <a:srgbClr val="1901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D21936B3-92B9-1349-9B66-6C6F0CEB0849}"/>
              </a:ext>
            </a:extLst>
          </p:cNvPr>
          <p:cNvSpPr>
            <a:spLocks noGrp="1"/>
          </p:cNvSpPr>
          <p:nvPr>
            <p:ph type="body" sz="quarter" idx="11" hasCustomPrompt="1"/>
          </p:nvPr>
        </p:nvSpPr>
        <p:spPr>
          <a:xfrm>
            <a:off x="2142921" y="2807855"/>
            <a:ext cx="9287076" cy="2951020"/>
          </a:xfrm>
        </p:spPr>
        <p:txBody>
          <a:bodyPr anchor="ctr">
            <a:normAutofit/>
          </a:bodyPr>
          <a:lstStyle>
            <a:lvl1pPr marL="6350" indent="0" algn="ctr">
              <a:lnSpc>
                <a:spcPct val="90000"/>
              </a:lnSpc>
              <a:buFont typeface="Arial" panose="020B0604020202020204" pitchFamily="34" charset="0"/>
              <a:buNone/>
              <a:tabLst/>
              <a:defRPr sz="4400" b="0">
                <a:solidFill>
                  <a:schemeClr val="accent6"/>
                </a:solidFill>
              </a:defRPr>
            </a:lvl1pPr>
            <a:lvl2pPr marL="9525" indent="0" algn="ctr">
              <a:lnSpc>
                <a:spcPct val="90000"/>
              </a:lnSpc>
              <a:buNone/>
              <a:tabLst/>
              <a:defRPr sz="2800" b="0">
                <a:solidFill>
                  <a:schemeClr val="accent6"/>
                </a:solidFill>
              </a:defRPr>
            </a:lvl2pPr>
            <a:lvl3pPr marL="288925" indent="0" algn="ctr">
              <a:lnSpc>
                <a:spcPct val="90000"/>
              </a:lnSpc>
              <a:buNone/>
              <a:tabLst/>
              <a:defRPr sz="1600">
                <a:solidFill>
                  <a:schemeClr val="accent6"/>
                </a:solidFill>
              </a:defRPr>
            </a:lvl3pPr>
            <a:lvl4pPr marL="288925" indent="0" algn="ctr">
              <a:lnSpc>
                <a:spcPct val="90000"/>
              </a:lnSpc>
              <a:buNone/>
              <a:tabLst/>
              <a:defRPr sz="1100">
                <a:solidFill>
                  <a:schemeClr val="accent6"/>
                </a:solidFill>
              </a:defRPr>
            </a:lvl4pPr>
            <a:lvl5pPr marL="288925" indent="0" algn="ctr">
              <a:lnSpc>
                <a:spcPct val="90000"/>
              </a:lnSpc>
              <a:buNone/>
              <a:tabLst/>
              <a:defRPr sz="1100">
                <a:solidFill>
                  <a:schemeClr val="accent6"/>
                </a:solidFill>
              </a:defRPr>
            </a:lvl5pPr>
          </a:lstStyle>
          <a:p>
            <a:pPr lvl="0"/>
            <a:r>
              <a:rPr lang="en-US"/>
              <a:t>Click to add transition slide title, indent for subtitle style</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1A68458-DD2F-594C-845C-6327CA4A15E9}"/>
              </a:ext>
            </a:extLst>
          </p:cNvPr>
          <p:cNvSpPr/>
          <p:nvPr/>
        </p:nvSpPr>
        <p:spPr>
          <a:xfrm>
            <a:off x="10085295" y="6435257"/>
            <a:ext cx="1443317" cy="16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C1767C48-160A-C64A-8EFB-AD50F8E8754D}"/>
              </a:ext>
            </a:extLst>
          </p:cNvPr>
          <p:cNvCxnSpPr>
            <a:cxnSpLocks/>
          </p:cNvCxnSpPr>
          <p:nvPr/>
        </p:nvCxnSpPr>
        <p:spPr>
          <a:xfrm>
            <a:off x="2128982" y="471055"/>
            <a:ext cx="93010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3E40670-4AEF-AEAA-7721-B70E8F9F1940}"/>
              </a:ext>
            </a:extLst>
          </p:cNvPr>
          <p:cNvCxnSpPr/>
          <p:nvPr/>
        </p:nvCxnSpPr>
        <p:spPr>
          <a:xfrm>
            <a:off x="11430000" y="5758874"/>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E8DD390-7BB2-5937-4E4F-3C9886C723B8}"/>
              </a:ext>
            </a:extLst>
          </p:cNvPr>
          <p:cNvCxnSpPr>
            <a:cxnSpLocks/>
          </p:cNvCxnSpPr>
          <p:nvPr/>
        </p:nvCxnSpPr>
        <p:spPr>
          <a:xfrm>
            <a:off x="1981200" y="6396183"/>
            <a:ext cx="9448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36998F-F8FF-620D-0D6F-0950468F3740}"/>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9" name="TextBox 8">
            <a:extLst>
              <a:ext uri="{FF2B5EF4-FFF2-40B4-BE49-F238E27FC236}">
                <a16:creationId xmlns:a16="http://schemas.microsoft.com/office/drawing/2014/main" id="{8D7998B7-7390-4EEC-1EA2-3CA721C49743}"/>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3"/>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8B3787D3-93D7-083A-AEE7-8D1E05E68192}"/>
              </a:ext>
            </a:extLst>
          </p:cNvPr>
          <p:cNvCxnSpPr/>
          <p:nvPr/>
        </p:nvCxnSpPr>
        <p:spPr>
          <a:xfrm>
            <a:off x="2128982" y="471055"/>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descr="A black background with green lines&#10;&#10;Description automatically generated">
            <a:extLst>
              <a:ext uri="{FF2B5EF4-FFF2-40B4-BE49-F238E27FC236}">
                <a16:creationId xmlns:a16="http://schemas.microsoft.com/office/drawing/2014/main" id="{D4F5476D-113E-5057-C052-321BFECDBA28}"/>
              </a:ext>
            </a:extLst>
          </p:cNvPr>
          <p:cNvPicPr>
            <a:picLocks noChangeAspect="1"/>
          </p:cNvPicPr>
          <p:nvPr/>
        </p:nvPicPr>
        <p:blipFill>
          <a:blip r:embed="rId4">
            <a:alphaModFix amt="75000"/>
            <a:extLst>
              <a:ext uri="{28A0092B-C50C-407E-A947-70E740481C1C}">
                <a14:useLocalDpi xmlns:a14="http://schemas.microsoft.com/office/drawing/2010/main" val="0"/>
              </a:ext>
            </a:extLst>
          </a:blip>
          <a:stretch>
            <a:fillRect/>
          </a:stretch>
        </p:blipFill>
        <p:spPr>
          <a:xfrm>
            <a:off x="1080739" y="1220032"/>
            <a:ext cx="4170052" cy="5137078"/>
          </a:xfrm>
          <a:prstGeom prst="rect">
            <a:avLst/>
          </a:prstGeom>
        </p:spPr>
      </p:pic>
    </p:spTree>
    <p:extLst>
      <p:ext uri="{BB962C8B-B14F-4D97-AF65-F5344CB8AC3E}">
        <p14:creationId xmlns:p14="http://schemas.microsoft.com/office/powerpoint/2010/main" val="278228754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genda with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sp>
        <p:nvSpPr>
          <p:cNvPr id="8" name="Text Placeholder 4">
            <a:extLst>
              <a:ext uri="{FF2B5EF4-FFF2-40B4-BE49-F238E27FC236}">
                <a16:creationId xmlns:a16="http://schemas.microsoft.com/office/drawing/2014/main" id="{11FD79CA-DA07-42B1-B52B-24B29A30DC32}"/>
              </a:ext>
            </a:extLst>
          </p:cNvPr>
          <p:cNvSpPr>
            <a:spLocks noGrp="1"/>
          </p:cNvSpPr>
          <p:nvPr>
            <p:ph type="body" sz="quarter" idx="11"/>
          </p:nvPr>
        </p:nvSpPr>
        <p:spPr>
          <a:xfrm>
            <a:off x="762000" y="1514144"/>
            <a:ext cx="8439150" cy="4619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931294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Header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23673"/>
          </a:xfrm>
          <a:prstGeom prst="rect">
            <a:avLst/>
          </a:prstGeom>
        </p:spPr>
        <p:txBody>
          <a:bodyPr/>
          <a:lstStyle/>
          <a:p>
            <a:r>
              <a:rPr lang="en-US"/>
              <a:t>Click to add one- or two-line title</a:t>
            </a:r>
          </a:p>
        </p:txBody>
      </p:sp>
      <p:sp>
        <p:nvSpPr>
          <p:cNvPr id="3" name="Content Placeholder 2"/>
          <p:cNvSpPr>
            <a:spLocks noGrp="1"/>
          </p:cNvSpPr>
          <p:nvPr>
            <p:ph idx="1"/>
          </p:nvPr>
        </p:nvSpPr>
        <p:spPr>
          <a:xfrm>
            <a:off x="762000" y="1515224"/>
            <a:ext cx="10668000" cy="4618876"/>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862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sp>
        <p:nvSpPr>
          <p:cNvPr id="3" name="Content Placeholder 2"/>
          <p:cNvSpPr>
            <a:spLocks noGrp="1"/>
          </p:cNvSpPr>
          <p:nvPr>
            <p:ph idx="1" hasCustomPrompt="1"/>
          </p:nvPr>
        </p:nvSpPr>
        <p:spPr>
          <a:xfrm>
            <a:off x="762001" y="1511284"/>
            <a:ext cx="8439752" cy="4622816"/>
          </a:xfrm>
        </p:spPr>
        <p:txBody>
          <a:bodyPr/>
          <a:lstStyle>
            <a:lvl1pPr marL="234950" indent="-228600">
              <a:spcBef>
                <a:spcPts val="800"/>
              </a:spcBef>
              <a:spcAft>
                <a:spcPts val="100"/>
              </a:spcAft>
              <a:buFont typeface="+mj-lt"/>
              <a:buAutoNum type="arabicPeriod"/>
              <a:tabLst/>
              <a:defRPr b="0"/>
            </a:lvl1pPr>
            <a:lvl2pPr marL="234950" indent="0">
              <a:spcAft>
                <a:spcPts val="100"/>
              </a:spcAft>
              <a:buNone/>
              <a:tabLst/>
              <a:defRPr sz="1400"/>
            </a:lvl2pPr>
            <a:lvl3pPr marL="344488" indent="0">
              <a:spcAft>
                <a:spcPts val="100"/>
              </a:spcAft>
              <a:buNone/>
              <a:defRPr/>
            </a:lvl3pPr>
            <a:lvl4pPr marL="519112" indent="0">
              <a:spcAft>
                <a:spcPts val="100"/>
              </a:spcAft>
              <a:buNone/>
              <a:defRPr/>
            </a:lvl4pPr>
            <a:lvl5pPr marL="630238" indent="0">
              <a:spcAft>
                <a:spcPts val="100"/>
              </a:spcAft>
              <a:buNone/>
              <a:tabLst/>
              <a:defRPr/>
            </a:lvl5pPr>
          </a:lstStyle>
          <a:p>
            <a:pPr lvl="0"/>
            <a:r>
              <a:rPr lang="en-US"/>
              <a:t>Click to add agenda items, indent for level-two items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0216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Header | Subhead |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p:nvPr>
        </p:nvSpPr>
        <p:spPr>
          <a:xfrm>
            <a:off x="762000" y="1514094"/>
            <a:ext cx="10668000" cy="46200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1055795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72926"/>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5044"/>
            <a:ext cx="10668000" cy="4619055"/>
          </a:xfrm>
        </p:spPr>
        <p:txBody>
          <a:bodyPr/>
          <a:lstStyle>
            <a:lvl1pPr marL="6350" indent="0">
              <a:buNone/>
              <a:defRPr/>
            </a:lvl1pPr>
          </a:lstStyle>
          <a:p>
            <a:pPr lvl="0"/>
            <a:r>
              <a:rPr lang="en-US"/>
              <a:t>Click to edit – body text should be no smaller than 12 points and optimally 14 points or higher to increase readability. </a:t>
            </a:r>
          </a:p>
        </p:txBody>
      </p:sp>
    </p:spTree>
    <p:extLst>
      <p:ext uri="{BB962C8B-B14F-4D97-AF65-F5344CB8AC3E}">
        <p14:creationId xmlns:p14="http://schemas.microsoft.com/office/powerpoint/2010/main" val="561251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Header | Subhead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81927"/>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1999" y="920084"/>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2325768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 Alternat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a:t>Click to add heading text, indent for paragraph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2001" y="915258"/>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3484807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Subtitle-Content-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p:nvPr>
        </p:nvSpPr>
        <p:spPr>
          <a:xfrm>
            <a:off x="762000" y="1511226"/>
            <a:ext cx="6908800" cy="4622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bg2"/>
                </a:solidFill>
              </a:defRPr>
            </a:lvl1pPr>
          </a:lstStyle>
          <a:p>
            <a:pPr lvl="0"/>
            <a:r>
              <a:rPr lang="en-US"/>
              <a:t>Click to add subtitle</a:t>
            </a:r>
          </a:p>
        </p:txBody>
      </p:sp>
      <p:sp>
        <p:nvSpPr>
          <p:cNvPr id="10" name="Content Placeholder 2">
            <a:extLst>
              <a:ext uri="{FF2B5EF4-FFF2-40B4-BE49-F238E27FC236}">
                <a16:creationId xmlns:a16="http://schemas.microsoft.com/office/drawing/2014/main" id="{DC28620B-CC1A-894E-AB2F-EF9A4E3408DB}"/>
              </a:ext>
            </a:extLst>
          </p:cNvPr>
          <p:cNvSpPr>
            <a:spLocks noGrp="1"/>
          </p:cNvSpPr>
          <p:nvPr>
            <p:ph idx="12"/>
          </p:nvPr>
        </p:nvSpPr>
        <p:spPr>
          <a:xfrm>
            <a:off x="8280401" y="1520976"/>
            <a:ext cx="3149599" cy="4613123"/>
          </a:xfrm>
        </p:spPr>
        <p:txBody>
          <a:bodyPr/>
          <a:lstStyle>
            <a:lvl1pPr>
              <a:defRPr sz="1200"/>
            </a:lvl1pPr>
            <a:lvl2pPr>
              <a:defRPr sz="1000"/>
            </a:lvl2pPr>
            <a:lvl3pPr>
              <a:defRPr sz="1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7981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Subtitle-Content-Alternate-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1999" y="1513086"/>
            <a:ext cx="6908800" cy="4612343"/>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a:t>Click to add heading text, indent for paragraph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1999" y="916009"/>
            <a:ext cx="10409484" cy="459490"/>
          </a:xfrm>
        </p:spPr>
        <p:txBody>
          <a:bodyPr>
            <a:noAutofit/>
          </a:bodyPr>
          <a:lstStyle>
            <a:lvl1pPr marL="6350" indent="0">
              <a:buNone/>
              <a:defRPr sz="2000" b="0">
                <a:solidFill>
                  <a:schemeClr val="bg2"/>
                </a:solidFill>
              </a:defRPr>
            </a:lvl1pPr>
          </a:lstStyle>
          <a:p>
            <a:pPr lvl="0"/>
            <a:r>
              <a:rPr lang="en-US"/>
              <a:t>Click to add subtitle</a:t>
            </a:r>
          </a:p>
        </p:txBody>
      </p:sp>
      <p:sp>
        <p:nvSpPr>
          <p:cNvPr id="9" name="Content Placeholder 2">
            <a:extLst>
              <a:ext uri="{FF2B5EF4-FFF2-40B4-BE49-F238E27FC236}">
                <a16:creationId xmlns:a16="http://schemas.microsoft.com/office/drawing/2014/main" id="{41F9FFF5-7CC4-5744-905A-B1FEF048763C}"/>
              </a:ext>
            </a:extLst>
          </p:cNvPr>
          <p:cNvSpPr>
            <a:spLocks noGrp="1"/>
          </p:cNvSpPr>
          <p:nvPr>
            <p:ph idx="12"/>
          </p:nvPr>
        </p:nvSpPr>
        <p:spPr>
          <a:xfrm>
            <a:off x="8280400" y="1522762"/>
            <a:ext cx="3149599" cy="4612343"/>
          </a:xfrm>
        </p:spPr>
        <p:txBody>
          <a:bodyPr/>
          <a:lstStyle>
            <a:lvl1pPr>
              <a:defRPr sz="1200"/>
            </a:lvl1pPr>
            <a:lvl2pPr>
              <a:defRPr sz="1000"/>
            </a:lvl2pPr>
            <a:lvl3pPr>
              <a:defRPr sz="10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3861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er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81125"/>
            <a:ext cx="10409484" cy="934381"/>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p:nvPr>
        </p:nvSpPr>
        <p:spPr>
          <a:xfrm>
            <a:off x="762000" y="1518681"/>
            <a:ext cx="5029200" cy="46090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00800" y="1515506"/>
            <a:ext cx="5029200" cy="4609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963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er | Subhead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p:nvPr>
        </p:nvSpPr>
        <p:spPr>
          <a:xfrm>
            <a:off x="762000" y="1518681"/>
            <a:ext cx="5029200" cy="4609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00800" y="1518680"/>
            <a:ext cx="5029200" cy="46154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965063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er | Subhead | Text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hasCustomPrompt="1"/>
          </p:nvPr>
        </p:nvSpPr>
        <p:spPr>
          <a:xfrm>
            <a:off x="762000" y="1515505"/>
            <a:ext cx="5029200" cy="4618595"/>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1044390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2"/>
            <a:ext cx="10409484" cy="668838"/>
          </a:xfrm>
          <a:prstGeom prst="rect">
            <a:avLst/>
          </a:prstGeom>
        </p:spPr>
        <p:txBody>
          <a:bodyPr/>
          <a:lstStyle>
            <a:lvl1pPr>
              <a:defRPr/>
            </a:lvl1pPr>
          </a:lstStyle>
          <a:p>
            <a:r>
              <a:rPr lang="en-US"/>
              <a:t>Click to add one- or two-line title</a:t>
            </a:r>
          </a:p>
        </p:txBody>
      </p:sp>
      <p:sp>
        <p:nvSpPr>
          <p:cNvPr id="10" name="Text Placeholder 9">
            <a:extLst>
              <a:ext uri="{FF2B5EF4-FFF2-40B4-BE49-F238E27FC236}">
                <a16:creationId xmlns:a16="http://schemas.microsoft.com/office/drawing/2014/main" id="{26DB25E0-7BAD-B241-BFD3-82EA1606B9C0}"/>
              </a:ext>
            </a:extLst>
          </p:cNvPr>
          <p:cNvSpPr>
            <a:spLocks noGrp="1"/>
          </p:cNvSpPr>
          <p:nvPr>
            <p:ph type="body" sz="quarter" idx="11" hasCustomPrompt="1"/>
          </p:nvPr>
        </p:nvSpPr>
        <p:spPr>
          <a:xfrm>
            <a:off x="2328333" y="14859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2" name="Text Placeholder 9">
            <a:extLst>
              <a:ext uri="{FF2B5EF4-FFF2-40B4-BE49-F238E27FC236}">
                <a16:creationId xmlns:a16="http://schemas.microsoft.com/office/drawing/2014/main" id="{FAB2408E-6F33-F343-9C61-C681634070A1}"/>
              </a:ext>
            </a:extLst>
          </p:cNvPr>
          <p:cNvSpPr>
            <a:spLocks noGrp="1"/>
          </p:cNvSpPr>
          <p:nvPr>
            <p:ph type="body" sz="quarter" idx="12" hasCustomPrompt="1"/>
          </p:nvPr>
        </p:nvSpPr>
        <p:spPr>
          <a:xfrm>
            <a:off x="2328333" y="3024244"/>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3" name="Text Placeholder 9">
            <a:extLst>
              <a:ext uri="{FF2B5EF4-FFF2-40B4-BE49-F238E27FC236}">
                <a16:creationId xmlns:a16="http://schemas.microsoft.com/office/drawing/2014/main" id="{1C7DD7AD-9922-AA4C-8C22-7A2F660FD126}"/>
              </a:ext>
            </a:extLst>
          </p:cNvPr>
          <p:cNvSpPr>
            <a:spLocks noGrp="1"/>
          </p:cNvSpPr>
          <p:nvPr>
            <p:ph type="body" sz="quarter" idx="13" hasCustomPrompt="1"/>
          </p:nvPr>
        </p:nvSpPr>
        <p:spPr>
          <a:xfrm>
            <a:off x="2328333" y="4596758"/>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967133" y="14859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5" name="Text Placeholder 9">
            <a:extLst>
              <a:ext uri="{FF2B5EF4-FFF2-40B4-BE49-F238E27FC236}">
                <a16:creationId xmlns:a16="http://schemas.microsoft.com/office/drawing/2014/main" id="{13EE56F2-01C4-544E-8FCE-60D30FEB018C}"/>
              </a:ext>
            </a:extLst>
          </p:cNvPr>
          <p:cNvSpPr>
            <a:spLocks noGrp="1"/>
          </p:cNvSpPr>
          <p:nvPr>
            <p:ph type="body" sz="quarter" idx="15" hasCustomPrompt="1"/>
          </p:nvPr>
        </p:nvSpPr>
        <p:spPr>
          <a:xfrm>
            <a:off x="7967133" y="3024244"/>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6" name="Text Placeholder 9">
            <a:extLst>
              <a:ext uri="{FF2B5EF4-FFF2-40B4-BE49-F238E27FC236}">
                <a16:creationId xmlns:a16="http://schemas.microsoft.com/office/drawing/2014/main" id="{10CE14C5-E210-D147-AAB7-ABA7B50CBA84}"/>
              </a:ext>
            </a:extLst>
          </p:cNvPr>
          <p:cNvSpPr>
            <a:spLocks noGrp="1"/>
          </p:cNvSpPr>
          <p:nvPr>
            <p:ph type="body" sz="quarter" idx="16" hasCustomPrompt="1"/>
          </p:nvPr>
        </p:nvSpPr>
        <p:spPr>
          <a:xfrm>
            <a:off x="7967133" y="4596758"/>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80160" cy="1280160"/>
          </a:xfrm>
        </p:spPr>
        <p:txBody>
          <a:bodyPr/>
          <a:lstStyle/>
          <a:p>
            <a:r>
              <a:rPr lang="en-GB" dirty="0"/>
              <a:t>Click icon to add picture</a:t>
            </a:r>
            <a:endParaRPr lang="en-US" dirty="0"/>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3047880"/>
            <a:ext cx="1280160" cy="1280160"/>
          </a:xfrm>
        </p:spPr>
        <p:txBody>
          <a:bodyPr/>
          <a:lstStyle/>
          <a:p>
            <a:r>
              <a:rPr lang="en-GB" dirty="0"/>
              <a:t>Click icon to add picture</a:t>
            </a:r>
            <a:endParaRPr lang="en-US" dirty="0"/>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43369" y="4609860"/>
            <a:ext cx="1280160" cy="1280160"/>
          </a:xfrm>
        </p:spPr>
        <p:txBody>
          <a:bodyPr/>
          <a:lstStyle/>
          <a:p>
            <a:r>
              <a:rPr lang="en-GB" dirty="0"/>
              <a:t>Click icon to add picture</a:t>
            </a:r>
            <a:endParaRPr lang="en-US" dirty="0"/>
          </a:p>
        </p:txBody>
      </p:sp>
      <p:sp>
        <p:nvSpPr>
          <p:cNvPr id="21" name="Picture Placeholder 17">
            <a:extLst>
              <a:ext uri="{FF2B5EF4-FFF2-40B4-BE49-F238E27FC236}">
                <a16:creationId xmlns:a16="http://schemas.microsoft.com/office/drawing/2014/main" id="{A056D41E-56A3-A64C-90FC-C68B2741AB83}"/>
              </a:ext>
            </a:extLst>
          </p:cNvPr>
          <p:cNvSpPr>
            <a:spLocks noGrp="1"/>
          </p:cNvSpPr>
          <p:nvPr>
            <p:ph type="pic" sz="quarter" idx="20"/>
          </p:nvPr>
        </p:nvSpPr>
        <p:spPr>
          <a:xfrm>
            <a:off x="6400803" y="1485900"/>
            <a:ext cx="1280160" cy="1280160"/>
          </a:xfrm>
        </p:spPr>
        <p:txBody>
          <a:bodyPr/>
          <a:lstStyle/>
          <a:p>
            <a:r>
              <a:rPr lang="en-GB" dirty="0"/>
              <a:t>Click icon to add picture</a:t>
            </a:r>
            <a:endParaRPr lang="en-US" dirty="0"/>
          </a:p>
        </p:txBody>
      </p:sp>
      <p:sp>
        <p:nvSpPr>
          <p:cNvPr id="22" name="Picture Placeholder 17">
            <a:extLst>
              <a:ext uri="{FF2B5EF4-FFF2-40B4-BE49-F238E27FC236}">
                <a16:creationId xmlns:a16="http://schemas.microsoft.com/office/drawing/2014/main" id="{1785BE4F-91C5-924B-B3E8-3F422D959D5A}"/>
              </a:ext>
            </a:extLst>
          </p:cNvPr>
          <p:cNvSpPr>
            <a:spLocks noGrp="1"/>
          </p:cNvSpPr>
          <p:nvPr>
            <p:ph type="pic" sz="quarter" idx="21"/>
          </p:nvPr>
        </p:nvSpPr>
        <p:spPr>
          <a:xfrm>
            <a:off x="6400803" y="3047880"/>
            <a:ext cx="1280160" cy="1280160"/>
          </a:xfrm>
        </p:spPr>
        <p:txBody>
          <a:bodyPr/>
          <a:lstStyle/>
          <a:p>
            <a:r>
              <a:rPr lang="en-GB" dirty="0"/>
              <a:t>Click icon to add picture</a:t>
            </a:r>
            <a:endParaRPr lang="en-US" dirty="0"/>
          </a:p>
        </p:txBody>
      </p:sp>
      <p:sp>
        <p:nvSpPr>
          <p:cNvPr id="23" name="Picture Placeholder 17">
            <a:extLst>
              <a:ext uri="{FF2B5EF4-FFF2-40B4-BE49-F238E27FC236}">
                <a16:creationId xmlns:a16="http://schemas.microsoft.com/office/drawing/2014/main" id="{52F29A71-AA03-674C-9F57-6856279E6075}"/>
              </a:ext>
            </a:extLst>
          </p:cNvPr>
          <p:cNvSpPr>
            <a:spLocks noGrp="1"/>
          </p:cNvSpPr>
          <p:nvPr>
            <p:ph type="pic" sz="quarter" idx="22"/>
          </p:nvPr>
        </p:nvSpPr>
        <p:spPr>
          <a:xfrm>
            <a:off x="6400802" y="4609860"/>
            <a:ext cx="1280160" cy="1280160"/>
          </a:xfrm>
        </p:spPr>
        <p:txBody>
          <a:body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3854DD28-2D52-2C47-9583-A76FE9F2FD40}"/>
              </a:ext>
            </a:extLst>
          </p:cNvPr>
          <p:cNvSpPr>
            <a:spLocks noGrp="1"/>
          </p:cNvSpPr>
          <p:nvPr>
            <p:ph type="body" sz="quarter" idx="23" hasCustomPrompt="1"/>
          </p:nvPr>
        </p:nvSpPr>
        <p:spPr>
          <a:xfrm>
            <a:off x="2328331" y="17781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4" name="Text Placeholder 3">
            <a:extLst>
              <a:ext uri="{FF2B5EF4-FFF2-40B4-BE49-F238E27FC236}">
                <a16:creationId xmlns:a16="http://schemas.microsoft.com/office/drawing/2014/main" id="{C228B26A-FF86-4444-B687-505EC42B1335}"/>
              </a:ext>
            </a:extLst>
          </p:cNvPr>
          <p:cNvSpPr>
            <a:spLocks noGrp="1"/>
          </p:cNvSpPr>
          <p:nvPr>
            <p:ph type="body" sz="quarter" idx="24" hasCustomPrompt="1"/>
          </p:nvPr>
        </p:nvSpPr>
        <p:spPr>
          <a:xfrm>
            <a:off x="7967133" y="17781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5" name="Text Placeholder 3">
            <a:extLst>
              <a:ext uri="{FF2B5EF4-FFF2-40B4-BE49-F238E27FC236}">
                <a16:creationId xmlns:a16="http://schemas.microsoft.com/office/drawing/2014/main" id="{F3B0957B-03BA-BD4F-ACA1-6E1D13F85482}"/>
              </a:ext>
            </a:extLst>
          </p:cNvPr>
          <p:cNvSpPr>
            <a:spLocks noGrp="1"/>
          </p:cNvSpPr>
          <p:nvPr>
            <p:ph type="body" sz="quarter" idx="25" hasCustomPrompt="1"/>
          </p:nvPr>
        </p:nvSpPr>
        <p:spPr>
          <a:xfrm>
            <a:off x="2328331" y="3303404"/>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6" name="Text Placeholder 3">
            <a:extLst>
              <a:ext uri="{FF2B5EF4-FFF2-40B4-BE49-F238E27FC236}">
                <a16:creationId xmlns:a16="http://schemas.microsoft.com/office/drawing/2014/main" id="{C5F52BCD-810A-6E4F-AAC9-8B1B90A536FC}"/>
              </a:ext>
            </a:extLst>
          </p:cNvPr>
          <p:cNvSpPr>
            <a:spLocks noGrp="1"/>
          </p:cNvSpPr>
          <p:nvPr>
            <p:ph type="body" sz="quarter" idx="26" hasCustomPrompt="1"/>
          </p:nvPr>
        </p:nvSpPr>
        <p:spPr>
          <a:xfrm>
            <a:off x="7967133" y="3303404"/>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7" name="Text Placeholder 3">
            <a:extLst>
              <a:ext uri="{FF2B5EF4-FFF2-40B4-BE49-F238E27FC236}">
                <a16:creationId xmlns:a16="http://schemas.microsoft.com/office/drawing/2014/main" id="{8F07464E-87A0-624A-934A-E0B211F9F86D}"/>
              </a:ext>
            </a:extLst>
          </p:cNvPr>
          <p:cNvSpPr>
            <a:spLocks noGrp="1"/>
          </p:cNvSpPr>
          <p:nvPr>
            <p:ph type="body" sz="quarter" idx="27" hasCustomPrompt="1"/>
          </p:nvPr>
        </p:nvSpPr>
        <p:spPr>
          <a:xfrm>
            <a:off x="2328331" y="4868603"/>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8" name="Text Placeholder 3">
            <a:extLst>
              <a:ext uri="{FF2B5EF4-FFF2-40B4-BE49-F238E27FC236}">
                <a16:creationId xmlns:a16="http://schemas.microsoft.com/office/drawing/2014/main" id="{2C07E621-D8D1-0E43-BD1C-B59B44BA8D3E}"/>
              </a:ext>
            </a:extLst>
          </p:cNvPr>
          <p:cNvSpPr>
            <a:spLocks noGrp="1"/>
          </p:cNvSpPr>
          <p:nvPr>
            <p:ph type="body" sz="quarter" idx="28" hasCustomPrompt="1"/>
          </p:nvPr>
        </p:nvSpPr>
        <p:spPr>
          <a:xfrm>
            <a:off x="7967133" y="4868603"/>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Tree>
    <p:extLst>
      <p:ext uri="{BB962C8B-B14F-4D97-AF65-F5344CB8AC3E}">
        <p14:creationId xmlns:p14="http://schemas.microsoft.com/office/powerpoint/2010/main" val="96883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genda with bullet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05D73C-5677-9B86-8831-6095FF83D68E}"/>
              </a:ext>
            </a:extLst>
          </p:cNvPr>
          <p:cNvSpPr/>
          <p:nvPr userDrawn="1"/>
        </p:nvSpPr>
        <p:spPr>
          <a:xfrm flipH="1">
            <a:off x="7979409" y="0"/>
            <a:ext cx="4200525" cy="6858000"/>
          </a:xfrm>
          <a:prstGeom prst="rect">
            <a:avLst/>
          </a:prstGeom>
          <a:solidFill>
            <a:srgbClr val="1901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sp>
        <p:nvSpPr>
          <p:cNvPr id="8" name="Text Placeholder 4">
            <a:extLst>
              <a:ext uri="{FF2B5EF4-FFF2-40B4-BE49-F238E27FC236}">
                <a16:creationId xmlns:a16="http://schemas.microsoft.com/office/drawing/2014/main" id="{11FD79CA-DA07-42B1-B52B-24B29A30DC32}"/>
              </a:ext>
            </a:extLst>
          </p:cNvPr>
          <p:cNvSpPr>
            <a:spLocks noGrp="1"/>
          </p:cNvSpPr>
          <p:nvPr>
            <p:ph type="body" sz="quarter" idx="11"/>
          </p:nvPr>
        </p:nvSpPr>
        <p:spPr>
          <a:xfrm>
            <a:off x="762000" y="1514144"/>
            <a:ext cx="8439150" cy="4619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 name="Straight Connector 3">
            <a:extLst>
              <a:ext uri="{FF2B5EF4-FFF2-40B4-BE49-F238E27FC236}">
                <a16:creationId xmlns:a16="http://schemas.microsoft.com/office/drawing/2014/main" id="{A11681CD-2E19-DC89-7C9F-DC55384563B5}"/>
              </a:ext>
            </a:extLst>
          </p:cNvPr>
          <p:cNvCxnSpPr>
            <a:cxnSpLocks/>
          </p:cNvCxnSpPr>
          <p:nvPr userDrawn="1"/>
        </p:nvCxnSpPr>
        <p:spPr>
          <a:xfrm flipV="1">
            <a:off x="735105" y="892396"/>
            <a:ext cx="10694895" cy="178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green line drawing of a square and a rectangle">
            <a:extLst>
              <a:ext uri="{FF2B5EF4-FFF2-40B4-BE49-F238E27FC236}">
                <a16:creationId xmlns:a16="http://schemas.microsoft.com/office/drawing/2014/main" id="{4DD16D00-F7D7-ABCC-2C2B-245606CCF580}"/>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13" t="127" r="40036" b="10049"/>
          <a:stretch/>
        </p:blipFill>
        <p:spPr>
          <a:xfrm>
            <a:off x="10182400" y="271260"/>
            <a:ext cx="1216884" cy="582057"/>
          </a:xfrm>
          <a:prstGeom prst="rect">
            <a:avLst/>
          </a:prstGeom>
        </p:spPr>
      </p:pic>
    </p:spTree>
    <p:extLst>
      <p:ext uri="{BB962C8B-B14F-4D97-AF65-F5344CB8AC3E}">
        <p14:creationId xmlns:p14="http://schemas.microsoft.com/office/powerpoint/2010/main" val="210291043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io-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706903"/>
          </a:xfrm>
          <a:prstGeom prst="rect">
            <a:avLst/>
          </a:prstGeom>
        </p:spPr>
        <p:txBody>
          <a:bodyPr/>
          <a:lstStyle>
            <a:lvl1pPr>
              <a:defRPr/>
            </a:lvl1pPr>
          </a:lstStyle>
          <a:p>
            <a:r>
              <a:rPr lang="en-US"/>
              <a:t>Click to add one- or two-line title</a:t>
            </a: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018867" y="12984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80160" cy="1280160"/>
          </a:xfrm>
        </p:spPr>
        <p:txBody>
          <a:bodyPr/>
          <a:lstStyle/>
          <a:p>
            <a:r>
              <a:rPr lang="en-GB" dirty="0"/>
              <a:t>Click icon to add picture</a:t>
            </a:r>
            <a:endParaRPr lang="en-US" dirty="0"/>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2978090"/>
            <a:ext cx="1280160" cy="1280160"/>
          </a:xfrm>
        </p:spPr>
        <p:txBody>
          <a:bodyPr/>
          <a:lstStyle/>
          <a:p>
            <a:r>
              <a:rPr lang="en-GB" dirty="0"/>
              <a:t>Click icon to add picture</a:t>
            </a:r>
            <a:endParaRPr lang="en-US" dirty="0"/>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62000" y="4470280"/>
            <a:ext cx="1280160" cy="1280160"/>
          </a:xfrm>
        </p:spPr>
        <p:txBody>
          <a:bodyPr/>
          <a:lstStyle/>
          <a:p>
            <a:r>
              <a:rPr lang="en-GB" dirty="0"/>
              <a:t>Click icon to add picture</a:t>
            </a:r>
            <a:endParaRPr lang="en-US" dirty="0"/>
          </a:p>
        </p:txBody>
      </p:sp>
      <p:sp>
        <p:nvSpPr>
          <p:cNvPr id="24" name="Text Placeholder 9">
            <a:extLst>
              <a:ext uri="{FF2B5EF4-FFF2-40B4-BE49-F238E27FC236}">
                <a16:creationId xmlns:a16="http://schemas.microsoft.com/office/drawing/2014/main" id="{59BAC25A-00A8-F340-8B35-5C7987429CF3}"/>
              </a:ext>
            </a:extLst>
          </p:cNvPr>
          <p:cNvSpPr>
            <a:spLocks noGrp="1"/>
          </p:cNvSpPr>
          <p:nvPr>
            <p:ph type="body" sz="quarter" idx="20" hasCustomPrompt="1"/>
          </p:nvPr>
        </p:nvSpPr>
        <p:spPr>
          <a:xfrm>
            <a:off x="7018867" y="275260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sp>
        <p:nvSpPr>
          <p:cNvPr id="25" name="Text Placeholder 9">
            <a:extLst>
              <a:ext uri="{FF2B5EF4-FFF2-40B4-BE49-F238E27FC236}">
                <a16:creationId xmlns:a16="http://schemas.microsoft.com/office/drawing/2014/main" id="{2CEF7601-4498-5D44-9E05-D6C624881605}"/>
              </a:ext>
            </a:extLst>
          </p:cNvPr>
          <p:cNvSpPr>
            <a:spLocks noGrp="1"/>
          </p:cNvSpPr>
          <p:nvPr>
            <p:ph type="body" sz="quarter" idx="21" hasCustomPrompt="1"/>
          </p:nvPr>
        </p:nvSpPr>
        <p:spPr>
          <a:xfrm>
            <a:off x="7018867" y="42067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pic>
        <p:nvPicPr>
          <p:cNvPr id="4" name="Picture 3">
            <a:extLst>
              <a:ext uri="{FF2B5EF4-FFF2-40B4-BE49-F238E27FC236}">
                <a16:creationId xmlns:a16="http://schemas.microsoft.com/office/drawing/2014/main" id="{A7EF8B28-8E9E-9146-9890-62DB422E833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98542" y="1822450"/>
            <a:ext cx="296333" cy="419867"/>
          </a:xfrm>
          <a:prstGeom prst="rect">
            <a:avLst/>
          </a:prstGeom>
        </p:spPr>
      </p:pic>
      <p:pic>
        <p:nvPicPr>
          <p:cNvPr id="26" name="Picture 25">
            <a:extLst>
              <a:ext uri="{FF2B5EF4-FFF2-40B4-BE49-F238E27FC236}">
                <a16:creationId xmlns:a16="http://schemas.microsoft.com/office/drawing/2014/main" id="{881C2848-ADC0-7B43-9023-50D63537500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98542" y="3263901"/>
            <a:ext cx="296333" cy="419867"/>
          </a:xfrm>
          <a:prstGeom prst="rect">
            <a:avLst/>
          </a:prstGeom>
        </p:spPr>
      </p:pic>
      <p:pic>
        <p:nvPicPr>
          <p:cNvPr id="27" name="Picture 26">
            <a:extLst>
              <a:ext uri="{FF2B5EF4-FFF2-40B4-BE49-F238E27FC236}">
                <a16:creationId xmlns:a16="http://schemas.microsoft.com/office/drawing/2014/main" id="{6F5197F3-F15D-184C-9D50-38204E6600F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98542" y="4724401"/>
            <a:ext cx="296333" cy="419867"/>
          </a:xfrm>
          <a:prstGeom prst="rect">
            <a:avLst/>
          </a:prstGeom>
        </p:spPr>
      </p:pic>
      <p:sp>
        <p:nvSpPr>
          <p:cNvPr id="16" name="Text Placeholder 9">
            <a:extLst>
              <a:ext uri="{FF2B5EF4-FFF2-40B4-BE49-F238E27FC236}">
                <a16:creationId xmlns:a16="http://schemas.microsoft.com/office/drawing/2014/main" id="{72EDCB57-DBF4-BA43-83DA-CEA76919461F}"/>
              </a:ext>
            </a:extLst>
          </p:cNvPr>
          <p:cNvSpPr>
            <a:spLocks noGrp="1"/>
          </p:cNvSpPr>
          <p:nvPr>
            <p:ph type="body" sz="quarter" idx="11" hasCustomPrompt="1"/>
          </p:nvPr>
        </p:nvSpPr>
        <p:spPr>
          <a:xfrm>
            <a:off x="2328333" y="1486541"/>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7" name="Text Placeholder 9">
            <a:extLst>
              <a:ext uri="{FF2B5EF4-FFF2-40B4-BE49-F238E27FC236}">
                <a16:creationId xmlns:a16="http://schemas.microsoft.com/office/drawing/2014/main" id="{FB41D780-2F0E-1046-B4F7-574802B42B35}"/>
              </a:ext>
            </a:extLst>
          </p:cNvPr>
          <p:cNvSpPr>
            <a:spLocks noGrp="1"/>
          </p:cNvSpPr>
          <p:nvPr>
            <p:ph type="body" sz="quarter" idx="12" hasCustomPrompt="1"/>
          </p:nvPr>
        </p:nvSpPr>
        <p:spPr>
          <a:xfrm>
            <a:off x="2328333" y="2984741"/>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21" name="Text Placeholder 9">
            <a:extLst>
              <a:ext uri="{FF2B5EF4-FFF2-40B4-BE49-F238E27FC236}">
                <a16:creationId xmlns:a16="http://schemas.microsoft.com/office/drawing/2014/main" id="{AC888ABC-6BA4-D24B-A890-B09143D4F526}"/>
              </a:ext>
            </a:extLst>
          </p:cNvPr>
          <p:cNvSpPr>
            <a:spLocks noGrp="1"/>
          </p:cNvSpPr>
          <p:nvPr>
            <p:ph type="body" sz="quarter" idx="13" hasCustomPrompt="1"/>
          </p:nvPr>
        </p:nvSpPr>
        <p:spPr>
          <a:xfrm>
            <a:off x="2328333" y="4452556"/>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22" name="Text Placeholder 3">
            <a:extLst>
              <a:ext uri="{FF2B5EF4-FFF2-40B4-BE49-F238E27FC236}">
                <a16:creationId xmlns:a16="http://schemas.microsoft.com/office/drawing/2014/main" id="{804FC06C-5DE0-5345-AC13-3D58D6071D45}"/>
              </a:ext>
            </a:extLst>
          </p:cNvPr>
          <p:cNvSpPr>
            <a:spLocks noGrp="1"/>
          </p:cNvSpPr>
          <p:nvPr>
            <p:ph type="body" sz="quarter" idx="23" hasCustomPrompt="1"/>
          </p:nvPr>
        </p:nvSpPr>
        <p:spPr>
          <a:xfrm>
            <a:off x="2328331" y="1778803"/>
            <a:ext cx="3462867" cy="973801"/>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3" name="Text Placeholder 3">
            <a:extLst>
              <a:ext uri="{FF2B5EF4-FFF2-40B4-BE49-F238E27FC236}">
                <a16:creationId xmlns:a16="http://schemas.microsoft.com/office/drawing/2014/main" id="{37FFE531-E132-2142-BAA6-4ECF03A85611}"/>
              </a:ext>
            </a:extLst>
          </p:cNvPr>
          <p:cNvSpPr>
            <a:spLocks noGrp="1"/>
          </p:cNvSpPr>
          <p:nvPr>
            <p:ph type="body" sz="quarter" idx="25" hasCustomPrompt="1"/>
          </p:nvPr>
        </p:nvSpPr>
        <p:spPr>
          <a:xfrm>
            <a:off x="2328331" y="3263901"/>
            <a:ext cx="3462867" cy="1003461"/>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
        <p:nvSpPr>
          <p:cNvPr id="28" name="Text Placeholder 3">
            <a:extLst>
              <a:ext uri="{FF2B5EF4-FFF2-40B4-BE49-F238E27FC236}">
                <a16:creationId xmlns:a16="http://schemas.microsoft.com/office/drawing/2014/main" id="{16CBA836-9E25-FA46-8254-4CE602F91A80}"/>
              </a:ext>
            </a:extLst>
          </p:cNvPr>
          <p:cNvSpPr>
            <a:spLocks noGrp="1"/>
          </p:cNvSpPr>
          <p:nvPr>
            <p:ph type="body" sz="quarter" idx="27" hasCustomPrompt="1"/>
          </p:nvPr>
        </p:nvSpPr>
        <p:spPr>
          <a:xfrm>
            <a:off x="2328331" y="4724401"/>
            <a:ext cx="3462867" cy="1026039"/>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+1 000 000 0000</a:t>
            </a:r>
            <a:br>
              <a:rPr lang="en-US"/>
            </a:br>
            <a:r>
              <a:rPr lang="en-US"/>
              <a:t>email</a:t>
            </a:r>
          </a:p>
        </p:txBody>
      </p:sp>
    </p:spTree>
    <p:extLst>
      <p:ext uri="{BB962C8B-B14F-4D97-AF65-F5344CB8AC3E}">
        <p14:creationId xmlns:p14="http://schemas.microsoft.com/office/powerpoint/2010/main" val="2340970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495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Header |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 or two-line title</a:t>
            </a: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18520"/>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4279946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Disclaimer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Disclaimer Slide: Click to edit title</a:t>
            </a: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29152"/>
            <a:ext cx="10409484" cy="459490"/>
          </a:xfrm>
        </p:spPr>
        <p:txBody>
          <a:bodyPr>
            <a:noAutofit/>
          </a:bodyPr>
          <a:lstStyle>
            <a:lvl1pPr marL="6350" indent="0">
              <a:buNone/>
              <a:defRPr sz="2000" b="0">
                <a:solidFill>
                  <a:schemeClr val="bg2"/>
                </a:solidFill>
              </a:defRPr>
            </a:lvl1pPr>
          </a:lstStyle>
          <a:p>
            <a:pPr lvl="0"/>
            <a:r>
              <a:rPr lang="en-US"/>
              <a:t>Click to add subtitle</a:t>
            </a:r>
          </a:p>
        </p:txBody>
      </p:sp>
      <p:sp>
        <p:nvSpPr>
          <p:cNvPr id="8" name="TextBox 7">
            <a:extLst>
              <a:ext uri="{FF2B5EF4-FFF2-40B4-BE49-F238E27FC236}">
                <a16:creationId xmlns:a16="http://schemas.microsoft.com/office/drawing/2014/main" id="{14D94F0E-67DE-4165-81BF-A90260E05757}"/>
              </a:ext>
            </a:extLst>
          </p:cNvPr>
          <p:cNvSpPr txBox="1"/>
          <p:nvPr/>
        </p:nvSpPr>
        <p:spPr>
          <a:xfrm>
            <a:off x="762001" y="2509284"/>
            <a:ext cx="10667999" cy="2892056"/>
          </a:xfrm>
          <a:prstGeom prst="rect">
            <a:avLst/>
          </a:prstGeom>
          <a:noFill/>
        </p:spPr>
        <p:txBody>
          <a:bodyPr wrap="square" lIns="0" tIns="0" rIns="0" bIns="0" rtlCol="0" anchor="b">
            <a:noAutofit/>
          </a:bodyPr>
          <a:lstStyle/>
          <a:p>
            <a:r>
              <a:rPr lang="en-GB" sz="800" kern="1200" dirty="0">
                <a:solidFill>
                  <a:srgbClr val="7F7F7F"/>
                </a:solidFill>
                <a:effectLst/>
                <a:latin typeface="Arial" panose="020B0604020202020204" pitchFamily="34" charset="0"/>
                <a:ea typeface="Aptos" panose="020B0004020202020204" pitchFamily="34" charset="0"/>
              </a:rPr>
              <a:t>Newbridge Advisors LLP (“Newbridge”) is authorised and regulated by the Financial Conduct Authority Firm Reference Number 630455. Development and Project Management services are not regulated. This document is only directed at those that can be categorised as Professional Clients or Eligible Counterparties under the rules of the Financial Conduct Authority in the United Kingdom. </a:t>
            </a:r>
          </a:p>
          <a:p>
            <a:endParaRPr lang="en-GB" sz="800" dirty="0">
              <a:effectLst/>
              <a:latin typeface="Times New Roman" panose="02020603050405020304" pitchFamily="18" charset="0"/>
              <a:ea typeface="Times New Roman" panose="02020603050405020304" pitchFamily="18" charset="0"/>
            </a:endParaRPr>
          </a:p>
          <a:p>
            <a:r>
              <a:rPr lang="en-GB" sz="800" kern="1200" dirty="0">
                <a:solidFill>
                  <a:srgbClr val="7F7F7F"/>
                </a:solidFill>
                <a:effectLst/>
                <a:latin typeface="Arial" panose="020B0604020202020204" pitchFamily="34" charset="0"/>
                <a:ea typeface="Aptos" panose="020B0004020202020204" pitchFamily="34" charset="0"/>
              </a:rPr>
              <a:t>This document or any of its content must not be distributed or passed on, directly or indirectly, to any other person without the express written consent of Newbridge. Nothing within this document should be construed as investment advice and should not be relied upon. The information contained within this document was obtained from sources believed to be reliable but no guarantee is given to its accuracy and completeness. Newbridge is under no obligation to update, modify or amend the information.</a:t>
            </a:r>
            <a:endParaRPr lang="en-GB"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4553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Clos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447801"/>
            <a:ext cx="10591800" cy="3143249"/>
          </a:xfrm>
          <a:prstGeom prst="rect">
            <a:avLst/>
          </a:prstGeom>
        </p:spPr>
        <p:txBody>
          <a:bodyPr>
            <a:noAutofit/>
          </a:bodyPr>
          <a:lstStyle>
            <a:lvl1pPr>
              <a:defRPr sz="6000" b="0"/>
            </a:lvl1pPr>
          </a:lstStyle>
          <a:p>
            <a:r>
              <a:rPr lang="en-US"/>
              <a:t>Click to add conclusion slide title</a:t>
            </a:r>
          </a:p>
        </p:txBody>
      </p:sp>
      <p:pic>
        <p:nvPicPr>
          <p:cNvPr id="3" name="Picture 2" descr="A logo for a company&#10;&#10;Description automatically generated">
            <a:extLst>
              <a:ext uri="{FF2B5EF4-FFF2-40B4-BE49-F238E27FC236}">
                <a16:creationId xmlns:a16="http://schemas.microsoft.com/office/drawing/2014/main" id="{0898280F-B17E-074F-3BDD-B67BE9A76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722332"/>
            <a:ext cx="2180172" cy="1375734"/>
          </a:xfrm>
          <a:prstGeom prst="rect">
            <a:avLst/>
          </a:prstGeom>
        </p:spPr>
      </p:pic>
      <p:cxnSp>
        <p:nvCxnSpPr>
          <p:cNvPr id="5" name="Straight Connector 4">
            <a:extLst>
              <a:ext uri="{FF2B5EF4-FFF2-40B4-BE49-F238E27FC236}">
                <a16:creationId xmlns:a16="http://schemas.microsoft.com/office/drawing/2014/main" id="{B251F1B3-E067-8067-2D02-5BDE6F54945D}"/>
              </a:ext>
            </a:extLst>
          </p:cNvPr>
          <p:cNvCxnSpPr/>
          <p:nvPr/>
        </p:nvCxnSpPr>
        <p:spPr>
          <a:xfrm>
            <a:off x="762000" y="6326910"/>
            <a:ext cx="1066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77C861-66D8-DFE2-42BF-3E798D165681}"/>
              </a:ext>
            </a:extLst>
          </p:cNvPr>
          <p:cNvCxnSpPr/>
          <p:nvPr/>
        </p:nvCxnSpPr>
        <p:spPr>
          <a:xfrm>
            <a:off x="11430000" y="5708073"/>
            <a:ext cx="0" cy="6373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576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Header | Subhead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4290" y="495305"/>
            <a:ext cx="10297194" cy="365311"/>
          </a:xfrm>
        </p:spPr>
        <p:txBody>
          <a:bodyPr/>
          <a:lstStyle>
            <a:lvl1pPr>
              <a:defRPr/>
            </a:lvl1pPr>
          </a:lstStyle>
          <a:p>
            <a:r>
              <a:rPr lang="en-US"/>
              <a:t>Click to add one-line title</a:t>
            </a:r>
          </a:p>
        </p:txBody>
      </p:sp>
      <p:sp>
        <p:nvSpPr>
          <p:cNvPr id="3" name="Content Placeholder 2"/>
          <p:cNvSpPr>
            <a:spLocks noGrp="1"/>
          </p:cNvSpPr>
          <p:nvPr>
            <p:ph idx="1" hasCustomPrompt="1"/>
          </p:nvPr>
        </p:nvSpPr>
        <p:spPr/>
        <p:txBody>
          <a:bodyPr>
            <a:normAutofit/>
          </a:bodyPr>
          <a:lstStyle>
            <a:lvl1pPr marL="6879" indent="0">
              <a:buNone/>
              <a:defRPr sz="1400"/>
            </a:lvl1pPr>
          </a:lstStyle>
          <a:p>
            <a:pPr lvl="0"/>
            <a:r>
              <a:rPr lang="en-US"/>
              <a:t>Click to edit – body text should be no smaller than 12 points and optimally 14 points or higher to increase readability. </a:t>
            </a: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874289" y="833459"/>
            <a:ext cx="10297194" cy="459490"/>
          </a:xfrm>
        </p:spPr>
        <p:txBody>
          <a:bodyPr>
            <a:noAutofit/>
          </a:bodyPr>
          <a:lstStyle>
            <a:lvl1pPr marL="6879" indent="0">
              <a:buNone/>
              <a:defRPr sz="2167" b="0">
                <a:solidFill>
                  <a:schemeClr val="bg2"/>
                </a:solidFill>
              </a:defRPr>
            </a:lvl1pPr>
          </a:lstStyle>
          <a:p>
            <a:pPr lvl="0"/>
            <a:r>
              <a:rPr lang="en-US"/>
              <a:t>Click to add subtitle</a:t>
            </a:r>
          </a:p>
        </p:txBody>
      </p:sp>
    </p:spTree>
    <p:extLst>
      <p:ext uri="{BB962C8B-B14F-4D97-AF65-F5344CB8AC3E}">
        <p14:creationId xmlns:p14="http://schemas.microsoft.com/office/powerpoint/2010/main" val="1863397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7C235B-36C3-A554-3D97-9320D2ED4710}"/>
              </a:ext>
            </a:extLst>
          </p:cNvPr>
          <p:cNvSpPr/>
          <p:nvPr userDrawn="1"/>
        </p:nvSpPr>
        <p:spPr>
          <a:xfrm>
            <a:off x="7741085" y="1437736"/>
            <a:ext cx="3538601" cy="4261606"/>
          </a:xfrm>
          <a:prstGeom prst="rect">
            <a:avLst/>
          </a:prstGeom>
          <a:solidFill>
            <a:schemeClr val="bg2"/>
          </a:solidFill>
          <a:ln>
            <a:solidFill>
              <a:srgbClr val="E3E3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
        <p:nvSpPr>
          <p:cNvPr id="2" name="Title 1">
            <a:extLst>
              <a:ext uri="{FF2B5EF4-FFF2-40B4-BE49-F238E27FC236}">
                <a16:creationId xmlns:a16="http://schemas.microsoft.com/office/drawing/2014/main" id="{75F072D5-86EE-A997-B628-C848874341F7}"/>
              </a:ext>
            </a:extLst>
          </p:cNvPr>
          <p:cNvSpPr>
            <a:spLocks noGrp="1"/>
          </p:cNvSpPr>
          <p:nvPr>
            <p:ph type="title"/>
          </p:nvPr>
        </p:nvSpPr>
        <p:spPr/>
        <p:txBody>
          <a:bodyPr/>
          <a:lstStyle/>
          <a:p>
            <a:r>
              <a:rPr lang="en-US"/>
              <a:t>Click to edit Master title style</a:t>
            </a:r>
            <a:endParaRPr lang="en-GB"/>
          </a:p>
        </p:txBody>
      </p:sp>
      <p:sp>
        <p:nvSpPr>
          <p:cNvPr id="3" name="Picture Placeholder 1">
            <a:extLst>
              <a:ext uri="{FF2B5EF4-FFF2-40B4-BE49-F238E27FC236}">
                <a16:creationId xmlns:a16="http://schemas.microsoft.com/office/drawing/2014/main" id="{4D1D33AD-129E-D608-7360-256D27B4557E}"/>
              </a:ext>
            </a:extLst>
          </p:cNvPr>
          <p:cNvSpPr>
            <a:spLocks noGrp="1"/>
          </p:cNvSpPr>
          <p:nvPr>
            <p:ph type="pic" sz="quarter" idx="10"/>
          </p:nvPr>
        </p:nvSpPr>
        <p:spPr>
          <a:xfrm>
            <a:off x="9006262" y="2161335"/>
            <a:ext cx="958143" cy="674704"/>
          </a:xfrm>
        </p:spPr>
        <p:txBody>
          <a:bodyPr/>
          <a:lstStyle/>
          <a:p>
            <a:endParaRPr lang="en-GB" dirty="0"/>
          </a:p>
        </p:txBody>
      </p:sp>
      <p:sp>
        <p:nvSpPr>
          <p:cNvPr id="4" name="Text Placeholder 3">
            <a:extLst>
              <a:ext uri="{FF2B5EF4-FFF2-40B4-BE49-F238E27FC236}">
                <a16:creationId xmlns:a16="http://schemas.microsoft.com/office/drawing/2014/main" id="{193C6866-7EFB-F292-69CE-E6FC329C28C0}"/>
              </a:ext>
            </a:extLst>
          </p:cNvPr>
          <p:cNvSpPr>
            <a:spLocks noGrp="1"/>
          </p:cNvSpPr>
          <p:nvPr>
            <p:ph type="body" sz="quarter" idx="11"/>
          </p:nvPr>
        </p:nvSpPr>
        <p:spPr>
          <a:xfrm>
            <a:off x="8097078" y="3147391"/>
            <a:ext cx="2975113" cy="2272874"/>
          </a:xfrm>
        </p:spPr>
        <p:txBody>
          <a:bodyPr/>
          <a:lstStyle/>
          <a:p>
            <a:endParaRPr lang="en-GB"/>
          </a:p>
        </p:txBody>
      </p:sp>
      <p:sp>
        <p:nvSpPr>
          <p:cNvPr id="5" name="Text Placeholder 4">
            <a:extLst>
              <a:ext uri="{FF2B5EF4-FFF2-40B4-BE49-F238E27FC236}">
                <a16:creationId xmlns:a16="http://schemas.microsoft.com/office/drawing/2014/main" id="{E8ED9FE3-E574-62C2-F15A-947AC9AEB90A}"/>
              </a:ext>
            </a:extLst>
          </p:cNvPr>
          <p:cNvSpPr>
            <a:spLocks noGrp="1"/>
          </p:cNvSpPr>
          <p:nvPr>
            <p:ph type="body" sz="quarter" idx="12"/>
          </p:nvPr>
        </p:nvSpPr>
        <p:spPr>
          <a:xfrm>
            <a:off x="762000" y="1541805"/>
            <a:ext cx="6653094" cy="4130331"/>
          </a:xfrm>
        </p:spPr>
        <p:txBody>
          <a:bodyPr/>
          <a:lstStyle/>
          <a:p>
            <a:endParaRPr lang="en-GB"/>
          </a:p>
        </p:txBody>
      </p:sp>
    </p:spTree>
    <p:extLst>
      <p:ext uri="{BB962C8B-B14F-4D97-AF65-F5344CB8AC3E}">
        <p14:creationId xmlns:p14="http://schemas.microsoft.com/office/powerpoint/2010/main" val="175855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ith bullet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05D73C-5677-9B86-8831-6095FF83D68E}"/>
              </a:ext>
            </a:extLst>
          </p:cNvPr>
          <p:cNvSpPr/>
          <p:nvPr userDrawn="1"/>
        </p:nvSpPr>
        <p:spPr>
          <a:xfrm rot="5400000" flipH="1">
            <a:off x="5789221" y="455218"/>
            <a:ext cx="613561" cy="12192000"/>
          </a:xfrm>
          <a:prstGeom prst="rect">
            <a:avLst/>
          </a:prstGeom>
          <a:solidFill>
            <a:srgbClr val="1901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 Placeholder 4">
            <a:extLst>
              <a:ext uri="{FF2B5EF4-FFF2-40B4-BE49-F238E27FC236}">
                <a16:creationId xmlns:a16="http://schemas.microsoft.com/office/drawing/2014/main" id="{11FD79CA-DA07-42B1-B52B-24B29A30DC32}"/>
              </a:ext>
            </a:extLst>
          </p:cNvPr>
          <p:cNvSpPr>
            <a:spLocks noGrp="1"/>
          </p:cNvSpPr>
          <p:nvPr>
            <p:ph type="body" sz="quarter" idx="11"/>
          </p:nvPr>
        </p:nvSpPr>
        <p:spPr>
          <a:xfrm>
            <a:off x="762000" y="1514144"/>
            <a:ext cx="8439150" cy="4619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2C265743-9FB4-E671-71DC-9721BECC194D}"/>
              </a:ext>
            </a:extLst>
          </p:cNvPr>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cxnSp>
        <p:nvCxnSpPr>
          <p:cNvPr id="5" name="Straight Connector 4">
            <a:extLst>
              <a:ext uri="{FF2B5EF4-FFF2-40B4-BE49-F238E27FC236}">
                <a16:creationId xmlns:a16="http://schemas.microsoft.com/office/drawing/2014/main" id="{3FE7CD50-DE97-345B-A130-E62F8A6CCF46}"/>
              </a:ext>
            </a:extLst>
          </p:cNvPr>
          <p:cNvCxnSpPr>
            <a:cxnSpLocks/>
          </p:cNvCxnSpPr>
          <p:nvPr userDrawn="1"/>
        </p:nvCxnSpPr>
        <p:spPr>
          <a:xfrm flipV="1">
            <a:off x="735105" y="892396"/>
            <a:ext cx="10694895" cy="178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9E2AE7-B1E1-4749-E35C-4920DDB6D0BF}"/>
              </a:ext>
            </a:extLst>
          </p:cNvPr>
          <p:cNvSpPr txBox="1"/>
          <p:nvPr userDrawn="1"/>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Newbridge Advisors</a:t>
            </a:r>
            <a:endParaRPr kumimoji="0" lang="en-US" sz="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779B71F-2C19-C79A-6935-2228CA407579}"/>
              </a:ext>
            </a:extLst>
          </p:cNvPr>
          <p:cNvSpPr txBox="1"/>
          <p:nvPr userDrawn="1"/>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Calibri" panose="020F0502020204030204"/>
                <a:ea typeface="+mn-ea"/>
                <a:cs typeface="+mn-cs"/>
              </a:rPr>
              <a:t>Private &amp; confidential </a:t>
            </a:r>
          </a:p>
        </p:txBody>
      </p:sp>
    </p:spTree>
    <p:extLst>
      <p:ext uri="{BB962C8B-B14F-4D97-AF65-F5344CB8AC3E}">
        <p14:creationId xmlns:p14="http://schemas.microsoft.com/office/powerpoint/2010/main" val="34413905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er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23673"/>
          </a:xfrm>
          <a:prstGeom prst="rect">
            <a:avLst/>
          </a:prstGeom>
        </p:spPr>
        <p:txBody>
          <a:bodyPr/>
          <a:lstStyle/>
          <a:p>
            <a:r>
              <a:rPr lang="en-US"/>
              <a:t>Click to add one- or two-line title</a:t>
            </a:r>
          </a:p>
        </p:txBody>
      </p:sp>
      <p:sp>
        <p:nvSpPr>
          <p:cNvPr id="3" name="Content Placeholder 2"/>
          <p:cNvSpPr>
            <a:spLocks noGrp="1"/>
          </p:cNvSpPr>
          <p:nvPr>
            <p:ph idx="1"/>
          </p:nvPr>
        </p:nvSpPr>
        <p:spPr>
          <a:xfrm>
            <a:off x="762000" y="1515224"/>
            <a:ext cx="10668000" cy="4618876"/>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380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Header | Subhead |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p:nvPr>
        </p:nvSpPr>
        <p:spPr>
          <a:xfrm>
            <a:off x="762000" y="1514094"/>
            <a:ext cx="10668000" cy="46200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bg2"/>
                </a:solidFill>
              </a:defRPr>
            </a:lvl1pPr>
          </a:lstStyle>
          <a:p>
            <a:pPr lvl="0"/>
            <a:r>
              <a:rPr lang="en-US"/>
              <a:t>Click to add subtitle</a:t>
            </a:r>
          </a:p>
        </p:txBody>
      </p:sp>
    </p:spTree>
    <p:extLst>
      <p:ext uri="{BB962C8B-B14F-4D97-AF65-F5344CB8AC3E}">
        <p14:creationId xmlns:p14="http://schemas.microsoft.com/office/powerpoint/2010/main" val="286901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72926"/>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5044"/>
            <a:ext cx="10668000" cy="4619055"/>
          </a:xfrm>
        </p:spPr>
        <p:txBody>
          <a:bodyPr/>
          <a:lstStyle>
            <a:lvl1pPr marL="6350" indent="0">
              <a:buNone/>
              <a:defRPr/>
            </a:lvl1pPr>
          </a:lstStyle>
          <a:p>
            <a:pPr lvl="0"/>
            <a:r>
              <a:rPr lang="en-US"/>
              <a:t>Click to edit – body text should be no smaller than 12 points and optimally 14 points or higher to increase readability. </a:t>
            </a:r>
          </a:p>
        </p:txBody>
      </p:sp>
    </p:spTree>
    <p:extLst>
      <p:ext uri="{BB962C8B-B14F-4D97-AF65-F5344CB8AC3E}">
        <p14:creationId xmlns:p14="http://schemas.microsoft.com/office/powerpoint/2010/main" val="189344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newbridge.co.uk/"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2.jpeg"/><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hyperlink" Target="https://newbridge.co.uk/" TargetMode="Externa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1" y="591551"/>
            <a:ext cx="9451113" cy="950255"/>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762000" y="1513531"/>
            <a:ext cx="10668000" cy="462056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Box 12">
            <a:extLst>
              <a:ext uri="{FF2B5EF4-FFF2-40B4-BE49-F238E27FC236}">
                <a16:creationId xmlns:a16="http://schemas.microsoft.com/office/drawing/2014/main" id="{2B2D590B-4A4E-EE4C-94E4-981FB61CF9F7}"/>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14" name="TextBox 13">
            <a:extLst>
              <a:ext uri="{FF2B5EF4-FFF2-40B4-BE49-F238E27FC236}">
                <a16:creationId xmlns:a16="http://schemas.microsoft.com/office/drawing/2014/main" id="{74BCA53A-D29C-E94B-8F9C-DAD772A4ABC0}"/>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24"/>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426ADF5-43BE-4295-893B-47438EF684E3}"/>
              </a:ext>
            </a:extLst>
          </p:cNvPr>
          <p:cNvSpPr txBox="1"/>
          <p:nvPr/>
        </p:nvSpPr>
        <p:spPr>
          <a:xfrm>
            <a:off x="5498757" y="6435256"/>
            <a:ext cx="1194486" cy="166035"/>
          </a:xfrm>
          <a:prstGeom prst="rect">
            <a:avLst/>
          </a:prstGeom>
          <a:noFill/>
        </p:spPr>
        <p:txBody>
          <a:bodyPr wrap="square" lIns="0" tIns="0" rIns="0" bIns="0" rtlCol="0">
            <a:noAutofit/>
          </a:bodyPr>
          <a:lstStyle/>
          <a:p>
            <a:pPr algn="ctr"/>
            <a:fld id="{155F763A-038F-4D01-B2AB-A72EB02FCB74}" type="slidenum">
              <a:rPr lang="en-US" sz="800" smtClean="0"/>
              <a:pPr algn="ctr"/>
              <a:t>‹#›</a:t>
            </a:fld>
            <a:endParaRPr lang="en-US" sz="800" dirty="0"/>
          </a:p>
        </p:txBody>
      </p:sp>
      <p:pic>
        <p:nvPicPr>
          <p:cNvPr id="11" name="Picture 10" descr="A black background with green lines&#10;&#10;Description automatically generated">
            <a:extLst>
              <a:ext uri="{FF2B5EF4-FFF2-40B4-BE49-F238E27FC236}">
                <a16:creationId xmlns:a16="http://schemas.microsoft.com/office/drawing/2014/main" id="{7C515D52-089E-0BEF-52E3-B368D9635BD2}"/>
              </a:ext>
            </a:extLst>
          </p:cNvPr>
          <p:cNvPicPr>
            <a:picLocks noChangeAspect="1"/>
          </p:cNvPicPr>
          <p:nvPr/>
        </p:nvPicPr>
        <p:blipFill>
          <a:blip r:embed="rId25">
            <a:alphaModFix amt="26000"/>
            <a:extLst>
              <a:ext uri="{28A0092B-C50C-407E-A947-70E740481C1C}">
                <a14:useLocalDpi xmlns:a14="http://schemas.microsoft.com/office/drawing/2010/main" val="0"/>
              </a:ext>
            </a:extLst>
          </a:blip>
          <a:stretch>
            <a:fillRect/>
          </a:stretch>
        </p:blipFill>
        <p:spPr>
          <a:xfrm>
            <a:off x="6427229" y="541260"/>
            <a:ext cx="4721046" cy="5815850"/>
          </a:xfrm>
          <a:prstGeom prst="rect">
            <a:avLst/>
          </a:prstGeom>
        </p:spPr>
      </p:pic>
      <p:cxnSp>
        <p:nvCxnSpPr>
          <p:cNvPr id="6" name="Straight Connector 5">
            <a:extLst>
              <a:ext uri="{FF2B5EF4-FFF2-40B4-BE49-F238E27FC236}">
                <a16:creationId xmlns:a16="http://schemas.microsoft.com/office/drawing/2014/main" id="{2AC4EBCC-84B2-3FC8-5856-BD3848D55287}"/>
              </a:ext>
            </a:extLst>
          </p:cNvPr>
          <p:cNvCxnSpPr>
            <a:cxnSpLocks/>
          </p:cNvCxnSpPr>
          <p:nvPr/>
        </p:nvCxnSpPr>
        <p:spPr>
          <a:xfrm flipV="1">
            <a:off x="735105" y="892396"/>
            <a:ext cx="10694895" cy="178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A green line drawing of a square and a rectangle">
            <a:extLst>
              <a:ext uri="{FF2B5EF4-FFF2-40B4-BE49-F238E27FC236}">
                <a16:creationId xmlns:a16="http://schemas.microsoft.com/office/drawing/2014/main" id="{AE305274-0EE2-6AF7-80E0-86233118C807}"/>
              </a:ext>
            </a:extLst>
          </p:cNvPr>
          <p:cNvPicPr>
            <a:picLocks noChangeAspect="1"/>
          </p:cNvPicPr>
          <p:nvPr/>
        </p:nvPicPr>
        <p:blipFill rotWithShape="1">
          <a:blip r:embed="rId26">
            <a:extLst>
              <a:ext uri="{28A0092B-C50C-407E-A947-70E740481C1C}">
                <a14:useLocalDpi xmlns:a14="http://schemas.microsoft.com/office/drawing/2010/main" val="0"/>
              </a:ext>
            </a:extLst>
          </a:blip>
          <a:srcRect l="18113" t="127" r="40036" b="10049"/>
          <a:stretch/>
        </p:blipFill>
        <p:spPr>
          <a:xfrm>
            <a:off x="10182400" y="271261"/>
            <a:ext cx="1216884" cy="582057"/>
          </a:xfrm>
          <a:prstGeom prst="rect">
            <a:avLst/>
          </a:prstGeom>
        </p:spPr>
      </p:pic>
      <p:cxnSp>
        <p:nvCxnSpPr>
          <p:cNvPr id="8" name="Straight Connector 7">
            <a:extLst>
              <a:ext uri="{FF2B5EF4-FFF2-40B4-BE49-F238E27FC236}">
                <a16:creationId xmlns:a16="http://schemas.microsoft.com/office/drawing/2014/main" id="{3102D2EF-4299-EBE7-F55C-E48E3DD7C64F}"/>
              </a:ext>
            </a:extLst>
          </p:cNvPr>
          <p:cNvCxnSpPr/>
          <p:nvPr/>
        </p:nvCxnSpPr>
        <p:spPr>
          <a:xfrm>
            <a:off x="762000" y="6396183"/>
            <a:ext cx="1066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0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20"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4" pos="5400">
          <p15:clr>
            <a:srgbClr val="F26B43"/>
          </p15:clr>
        </p15:guide>
        <p15:guide id="13" pos="960">
          <p15:clr>
            <a:srgbClr val="F26B43"/>
          </p15:clr>
        </p15:guide>
        <p15:guide id="14" pos="1248">
          <p15:clr>
            <a:srgbClr val="F26B43"/>
          </p15:clr>
        </p15:guide>
        <p15:guide id="15" pos="2736">
          <p15:clr>
            <a:srgbClr val="F26B43"/>
          </p15:clr>
        </p15:guide>
        <p15:guide id="16" pos="3024">
          <p15:clr>
            <a:srgbClr val="F26B43"/>
          </p15:clr>
        </p15:guide>
        <p15:guide id="17" pos="1848">
          <p15:clr>
            <a:srgbClr val="F26B43"/>
          </p15:clr>
        </p15:guide>
        <p15:guide id="18" pos="2136">
          <p15:clr>
            <a:srgbClr val="F26B43"/>
          </p15:clr>
        </p15:guide>
        <p15:guide id="19" pos="3624">
          <p15:clr>
            <a:srgbClr val="F26B43"/>
          </p15:clr>
        </p15:guide>
        <p15:guide id="20" pos="3912">
          <p15:clr>
            <a:srgbClr val="F26B43"/>
          </p15:clr>
        </p15:guide>
        <p15:guide id="23" pos="4512">
          <p15:clr>
            <a:srgbClr val="F26B43"/>
          </p15:clr>
        </p15:guide>
        <p15:guide id="24" pos="4800">
          <p15:clr>
            <a:srgbClr val="F26B43"/>
          </p15:clr>
        </p15:guide>
        <p15:guide id="27" pos="480">
          <p15:clr>
            <a:srgbClr val="F26B43"/>
          </p15:clr>
        </p15:guide>
        <p15:guide id="28" orient="horz" pos="360">
          <p15:clr>
            <a:srgbClr val="F26B43"/>
          </p15:clr>
        </p15:guide>
        <p15:guide id="29" orient="horz" pos="984">
          <p15:clr>
            <a:srgbClr val="F26B43"/>
          </p15:clr>
        </p15:guide>
        <p15:guide id="30" orient="horz" pos="3816">
          <p15:clr>
            <a:srgbClr val="F26B43"/>
          </p15:clr>
        </p15:guide>
        <p15:guide id="31" orient="horz" pos="216">
          <p15:clr>
            <a:srgbClr val="F26B43"/>
          </p15:clr>
        </p15:guide>
        <p15:guide id="32" orient="horz" pos="4104">
          <p15:clr>
            <a:srgbClr val="F26B43"/>
          </p15:clr>
        </p15:guide>
        <p15:guide id="33" orient="horz" pos="696">
          <p15:clr>
            <a:srgbClr val="F26B43"/>
          </p15:clr>
        </p15:guide>
        <p15:guide id="34" orient="horz" pos="288">
          <p15:clr>
            <a:srgbClr val="F26B43"/>
          </p15:clr>
        </p15:guide>
        <p15:guide id="35" pos="7200">
          <p15:clr>
            <a:srgbClr val="F26B43"/>
          </p15:clr>
        </p15:guide>
        <p15:guide id="3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85B515-5210-58DE-275E-AF1CDEBE4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C7934C-D4EE-D302-03CD-5BE4DD08B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B0235-7B6D-0DAD-7CF8-B5A32E62C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A84312-9EDD-4D43-A7DC-B472F9892A1E}" type="datetimeFigureOut">
              <a:rPr lang="en-GB" smtClean="0"/>
              <a:t>19/02/2026</a:t>
            </a:fld>
            <a:endParaRPr lang="en-GB" dirty="0"/>
          </a:p>
        </p:txBody>
      </p:sp>
      <p:sp>
        <p:nvSpPr>
          <p:cNvPr id="5" name="Footer Placeholder 4">
            <a:extLst>
              <a:ext uri="{FF2B5EF4-FFF2-40B4-BE49-F238E27FC236}">
                <a16:creationId xmlns:a16="http://schemas.microsoft.com/office/drawing/2014/main" id="{10A8DF9A-97FA-E4E2-41A2-A4EE712B1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2BE6470E-38C1-B1C4-AE23-A4B0D3805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B1E05-7BA1-4E8E-8DD4-261B56FA36FA}" type="slidenum">
              <a:rPr lang="en-GB" smtClean="0"/>
              <a:t>‹#›</a:t>
            </a:fld>
            <a:endParaRPr lang="en-GB" dirty="0"/>
          </a:p>
        </p:txBody>
      </p:sp>
    </p:spTree>
    <p:extLst>
      <p:ext uri="{BB962C8B-B14F-4D97-AF65-F5344CB8AC3E}">
        <p14:creationId xmlns:p14="http://schemas.microsoft.com/office/powerpoint/2010/main" val="1577094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102D2EF-4299-EBE7-F55C-E48E3DD7C64F}"/>
              </a:ext>
            </a:extLst>
          </p:cNvPr>
          <p:cNvCxnSpPr>
            <a:cxnSpLocks/>
          </p:cNvCxnSpPr>
          <p:nvPr/>
        </p:nvCxnSpPr>
        <p:spPr>
          <a:xfrm>
            <a:off x="762000" y="6396183"/>
            <a:ext cx="660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52E80-3C9E-FA06-4182-0BA4A0C42FFF}"/>
              </a:ext>
            </a:extLst>
          </p:cNvPr>
          <p:cNvSpPr/>
          <p:nvPr userDrawn="1"/>
        </p:nvSpPr>
        <p:spPr>
          <a:xfrm>
            <a:off x="7366000" y="0"/>
            <a:ext cx="4826000" cy="6858000"/>
          </a:xfrm>
          <a:prstGeom prst="rect">
            <a:avLst/>
          </a:prstGeom>
          <a:solidFill>
            <a:schemeClr val="tx1"/>
          </a:solidFill>
          <a:ln>
            <a:solidFill>
              <a:srgbClr val="19013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
        <p:nvSpPr>
          <p:cNvPr id="2" name="Title Placeholder 1"/>
          <p:cNvSpPr>
            <a:spLocks noGrp="1"/>
          </p:cNvSpPr>
          <p:nvPr>
            <p:ph type="title"/>
          </p:nvPr>
        </p:nvSpPr>
        <p:spPr>
          <a:xfrm>
            <a:off x="762001" y="591551"/>
            <a:ext cx="9451113" cy="950255"/>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762000" y="1513531"/>
            <a:ext cx="10668000" cy="462056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Box 12">
            <a:extLst>
              <a:ext uri="{FF2B5EF4-FFF2-40B4-BE49-F238E27FC236}">
                <a16:creationId xmlns:a16="http://schemas.microsoft.com/office/drawing/2014/main" id="{2B2D590B-4A4E-EE4C-94E4-981FB61CF9F7}"/>
              </a:ext>
            </a:extLst>
          </p:cNvPr>
          <p:cNvSpPr txBox="1"/>
          <p:nvPr/>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rPr>
              <a:t>Private &amp; confidential </a:t>
            </a:r>
          </a:p>
        </p:txBody>
      </p:sp>
      <p:sp>
        <p:nvSpPr>
          <p:cNvPr id="14" name="TextBox 13">
            <a:extLst>
              <a:ext uri="{FF2B5EF4-FFF2-40B4-BE49-F238E27FC236}">
                <a16:creationId xmlns:a16="http://schemas.microsoft.com/office/drawing/2014/main" id="{74BCA53A-D29C-E94B-8F9C-DAD772A4ABC0}"/>
              </a:ext>
            </a:extLst>
          </p:cNvPr>
          <p:cNvSpPr txBox="1"/>
          <p:nvPr/>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hlinkClick r:id="rId25"/>
              </a:rPr>
              <a:t>Newbridge Advisors</a:t>
            </a:r>
            <a:endParaRPr kumimoji="0" lang="en-US" sz="800" b="0" i="0" u="none" strike="noStrike" kern="1200" cap="none" spc="0" normalizeH="0" baseline="0" noProof="0" dirty="0">
              <a:ln>
                <a:noFill/>
              </a:ln>
              <a:solidFill>
                <a:srgbClr val="1F2322"/>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426ADF5-43BE-4295-893B-47438EF684E3}"/>
              </a:ext>
            </a:extLst>
          </p:cNvPr>
          <p:cNvSpPr txBox="1"/>
          <p:nvPr/>
        </p:nvSpPr>
        <p:spPr>
          <a:xfrm>
            <a:off x="5498757" y="6435256"/>
            <a:ext cx="1194486" cy="166035"/>
          </a:xfrm>
          <a:prstGeom prst="rect">
            <a:avLst/>
          </a:prstGeom>
          <a:noFill/>
        </p:spPr>
        <p:txBody>
          <a:bodyPr wrap="square" lIns="0" tIns="0" rIns="0" bIns="0" rtlCol="0">
            <a:noAutofit/>
          </a:bodyPr>
          <a:lstStyle/>
          <a:p>
            <a:pPr algn="ctr"/>
            <a:fld id="{155F763A-038F-4D01-B2AB-A72EB02FCB74}" type="slidenum">
              <a:rPr lang="en-US" sz="800" smtClean="0"/>
              <a:pPr algn="ctr"/>
              <a:t>‹#›</a:t>
            </a:fld>
            <a:endParaRPr lang="en-US" sz="800" dirty="0"/>
          </a:p>
        </p:txBody>
      </p:sp>
      <p:cxnSp>
        <p:nvCxnSpPr>
          <p:cNvPr id="6" name="Straight Connector 5">
            <a:extLst>
              <a:ext uri="{FF2B5EF4-FFF2-40B4-BE49-F238E27FC236}">
                <a16:creationId xmlns:a16="http://schemas.microsoft.com/office/drawing/2014/main" id="{2AC4EBCC-84B2-3FC8-5856-BD3848D55287}"/>
              </a:ext>
            </a:extLst>
          </p:cNvPr>
          <p:cNvCxnSpPr>
            <a:cxnSpLocks/>
          </p:cNvCxnSpPr>
          <p:nvPr/>
        </p:nvCxnSpPr>
        <p:spPr>
          <a:xfrm>
            <a:off x="735105" y="910205"/>
            <a:ext cx="106948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A green line drawing of a square and a rectangle">
            <a:extLst>
              <a:ext uri="{FF2B5EF4-FFF2-40B4-BE49-F238E27FC236}">
                <a16:creationId xmlns:a16="http://schemas.microsoft.com/office/drawing/2014/main" id="{AE305274-0EE2-6AF7-80E0-86233118C807}"/>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18113" t="127" r="40036" b="10049"/>
          <a:stretch/>
        </p:blipFill>
        <p:spPr>
          <a:xfrm>
            <a:off x="10182400" y="271261"/>
            <a:ext cx="1216884" cy="582057"/>
          </a:xfrm>
          <a:prstGeom prst="rect">
            <a:avLst/>
          </a:prstGeom>
        </p:spPr>
      </p:pic>
      <p:pic>
        <p:nvPicPr>
          <p:cNvPr id="11" name="Picture 10" descr="A black background with green lines&#10;&#10;Description automatically generated">
            <a:extLst>
              <a:ext uri="{FF2B5EF4-FFF2-40B4-BE49-F238E27FC236}">
                <a16:creationId xmlns:a16="http://schemas.microsoft.com/office/drawing/2014/main" id="{7C515D52-089E-0BEF-52E3-B368D9635BD2}"/>
              </a:ext>
            </a:extLst>
          </p:cNvPr>
          <p:cNvPicPr>
            <a:picLocks noChangeAspect="1"/>
          </p:cNvPicPr>
          <p:nvPr/>
        </p:nvPicPr>
        <p:blipFill>
          <a:blip r:embed="rId27">
            <a:alphaModFix amt="26000"/>
            <a:extLst>
              <a:ext uri="{28A0092B-C50C-407E-A947-70E740481C1C}">
                <a14:useLocalDpi xmlns:a14="http://schemas.microsoft.com/office/drawing/2010/main" val="0"/>
              </a:ext>
            </a:extLst>
          </a:blip>
          <a:stretch>
            <a:fillRect/>
          </a:stretch>
        </p:blipFill>
        <p:spPr>
          <a:xfrm>
            <a:off x="6427229" y="541260"/>
            <a:ext cx="4721046" cy="5815850"/>
          </a:xfrm>
          <a:prstGeom prst="rect">
            <a:avLst/>
          </a:prstGeom>
        </p:spPr>
      </p:pic>
    </p:spTree>
    <p:extLst>
      <p:ext uri="{BB962C8B-B14F-4D97-AF65-F5344CB8AC3E}">
        <p14:creationId xmlns:p14="http://schemas.microsoft.com/office/powerpoint/2010/main" val="3808129269"/>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6" r:id="rId3"/>
    <p:sldLayoutId id="2147483687"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4" pos="5400">
          <p15:clr>
            <a:srgbClr val="F26B43"/>
          </p15:clr>
        </p15:guide>
        <p15:guide id="13" pos="960">
          <p15:clr>
            <a:srgbClr val="F26B43"/>
          </p15:clr>
        </p15:guide>
        <p15:guide id="14" pos="1248">
          <p15:clr>
            <a:srgbClr val="F26B43"/>
          </p15:clr>
        </p15:guide>
        <p15:guide id="15" pos="2736">
          <p15:clr>
            <a:srgbClr val="F26B43"/>
          </p15:clr>
        </p15:guide>
        <p15:guide id="16" pos="3024">
          <p15:clr>
            <a:srgbClr val="F26B43"/>
          </p15:clr>
        </p15:guide>
        <p15:guide id="17" pos="1848">
          <p15:clr>
            <a:srgbClr val="F26B43"/>
          </p15:clr>
        </p15:guide>
        <p15:guide id="18" pos="2136">
          <p15:clr>
            <a:srgbClr val="F26B43"/>
          </p15:clr>
        </p15:guide>
        <p15:guide id="19" pos="3624">
          <p15:clr>
            <a:srgbClr val="F26B43"/>
          </p15:clr>
        </p15:guide>
        <p15:guide id="20" pos="3912">
          <p15:clr>
            <a:srgbClr val="F26B43"/>
          </p15:clr>
        </p15:guide>
        <p15:guide id="23" pos="4512">
          <p15:clr>
            <a:srgbClr val="F26B43"/>
          </p15:clr>
        </p15:guide>
        <p15:guide id="24" pos="4800">
          <p15:clr>
            <a:srgbClr val="F26B43"/>
          </p15:clr>
        </p15:guide>
        <p15:guide id="27" pos="480">
          <p15:clr>
            <a:srgbClr val="F26B43"/>
          </p15:clr>
        </p15:guide>
        <p15:guide id="28" orient="horz" pos="360">
          <p15:clr>
            <a:srgbClr val="F26B43"/>
          </p15:clr>
        </p15:guide>
        <p15:guide id="29" orient="horz" pos="984">
          <p15:clr>
            <a:srgbClr val="F26B43"/>
          </p15:clr>
        </p15:guide>
        <p15:guide id="30" orient="horz" pos="3816">
          <p15:clr>
            <a:srgbClr val="F26B43"/>
          </p15:clr>
        </p15:guide>
        <p15:guide id="31" orient="horz" pos="216">
          <p15:clr>
            <a:srgbClr val="F26B43"/>
          </p15:clr>
        </p15:guide>
        <p15:guide id="32" orient="horz" pos="4104">
          <p15:clr>
            <a:srgbClr val="F26B43"/>
          </p15:clr>
        </p15:guide>
        <p15:guide id="33" orient="horz" pos="696">
          <p15:clr>
            <a:srgbClr val="F26B43"/>
          </p15:clr>
        </p15:guide>
        <p15:guide id="34" orient="horz" pos="288">
          <p15:clr>
            <a:srgbClr val="F26B43"/>
          </p15:clr>
        </p15:guide>
        <p15:guide id="35" pos="7200">
          <p15:clr>
            <a:srgbClr val="F26B43"/>
          </p15:clr>
        </p15:guide>
        <p15:guide id="36"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C1FA-1143-4ECF-9689-498A1F458B61}"/>
              </a:ext>
            </a:extLst>
          </p:cNvPr>
          <p:cNvSpPr>
            <a:spLocks noGrp="1"/>
          </p:cNvSpPr>
          <p:nvPr>
            <p:ph type="ctrTitle"/>
          </p:nvPr>
        </p:nvSpPr>
        <p:spPr>
          <a:xfrm>
            <a:off x="5297826" y="438932"/>
            <a:ext cx="6915149" cy="1808762"/>
          </a:xfrm>
        </p:spPr>
        <p:txBody>
          <a:bodyPr anchor="b">
            <a:normAutofit/>
          </a:bodyPr>
          <a:lstStyle/>
          <a:p>
            <a:r>
              <a:rPr lang="en-US" sz="3600" b="1" dirty="0"/>
              <a:t>Camden</a:t>
            </a:r>
            <a:r>
              <a:rPr lang="en-US" sz="3600" b="1"/>
              <a:t> Housing Taskforce</a:t>
            </a:r>
            <a:endParaRPr lang="en-US" sz="3600" b="1" dirty="0"/>
          </a:p>
        </p:txBody>
      </p:sp>
      <p:sp>
        <p:nvSpPr>
          <p:cNvPr id="8" name="Text Placeholder 7">
            <a:extLst>
              <a:ext uri="{FF2B5EF4-FFF2-40B4-BE49-F238E27FC236}">
                <a16:creationId xmlns:a16="http://schemas.microsoft.com/office/drawing/2014/main" id="{17B521A2-231B-2D93-157F-94BFD4570DDE}"/>
              </a:ext>
            </a:extLst>
          </p:cNvPr>
          <p:cNvSpPr>
            <a:spLocks noGrp="1"/>
          </p:cNvSpPr>
          <p:nvPr>
            <p:ph type="body" sz="quarter" idx="10"/>
          </p:nvPr>
        </p:nvSpPr>
        <p:spPr/>
        <p:txBody>
          <a:bodyPr/>
          <a:lstStyle/>
          <a:p>
            <a:r>
              <a:rPr lang="en-GB" dirty="0"/>
              <a:t>November 2025</a:t>
            </a:r>
          </a:p>
        </p:txBody>
      </p:sp>
      <p:sp>
        <p:nvSpPr>
          <p:cNvPr id="6" name="Subtitle 5">
            <a:extLst>
              <a:ext uri="{FF2B5EF4-FFF2-40B4-BE49-F238E27FC236}">
                <a16:creationId xmlns:a16="http://schemas.microsoft.com/office/drawing/2014/main" id="{BC161A65-2068-85FD-2E62-B07543063CA9}"/>
              </a:ext>
            </a:extLst>
          </p:cNvPr>
          <p:cNvSpPr>
            <a:spLocks noGrp="1"/>
          </p:cNvSpPr>
          <p:nvPr>
            <p:ph type="subTitle" idx="1"/>
          </p:nvPr>
        </p:nvSpPr>
        <p:spPr>
          <a:xfrm>
            <a:off x="5297826" y="2379831"/>
            <a:ext cx="5810146" cy="665629"/>
          </a:xfrm>
        </p:spPr>
        <p:txBody>
          <a:bodyPr/>
          <a:lstStyle/>
          <a:p>
            <a:r>
              <a:rPr lang="en-US" dirty="0"/>
              <a:t>Housing Delivery Taskforce 2: </a:t>
            </a:r>
          </a:p>
          <a:p>
            <a:r>
              <a:rPr lang="en-US" dirty="0"/>
              <a:t>How Should Camden Build?</a:t>
            </a:r>
          </a:p>
        </p:txBody>
      </p:sp>
      <p:pic>
        <p:nvPicPr>
          <p:cNvPr id="1026" name="Picture 2" descr="Camden triumphs in London Borough Logos World Cup — Open City">
            <a:extLst>
              <a:ext uri="{FF2B5EF4-FFF2-40B4-BE49-F238E27FC236}">
                <a16:creationId xmlns:a16="http://schemas.microsoft.com/office/drawing/2014/main" id="{345C9A75-85E5-9A98-9FB4-0D26A30E4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495" y="3581608"/>
            <a:ext cx="3569208" cy="117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6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0998-D1A0-F547-6005-54427F050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1F550-53B1-36A7-B522-8458695DA05B}"/>
              </a:ext>
            </a:extLst>
          </p:cNvPr>
          <p:cNvSpPr>
            <a:spLocks noGrp="1"/>
          </p:cNvSpPr>
          <p:nvPr>
            <p:ph type="title"/>
          </p:nvPr>
        </p:nvSpPr>
        <p:spPr/>
        <p:txBody>
          <a:bodyPr/>
          <a:lstStyle/>
          <a:p>
            <a:r>
              <a:rPr lang="en-US"/>
              <a:t>Evidence of need of delivering affordable housing</a:t>
            </a:r>
            <a:endParaRPr lang="en-GB"/>
          </a:p>
        </p:txBody>
      </p:sp>
      <p:sp>
        <p:nvSpPr>
          <p:cNvPr id="15" name="Text Placeholder 14">
            <a:extLst>
              <a:ext uri="{FF2B5EF4-FFF2-40B4-BE49-F238E27FC236}">
                <a16:creationId xmlns:a16="http://schemas.microsoft.com/office/drawing/2014/main" id="{F1068649-C57D-EF1C-DA76-7CB313607A72}"/>
              </a:ext>
            </a:extLst>
          </p:cNvPr>
          <p:cNvSpPr>
            <a:spLocks noGrp="1"/>
          </p:cNvSpPr>
          <p:nvPr>
            <p:ph type="body" sz="quarter" idx="11"/>
          </p:nvPr>
        </p:nvSpPr>
        <p:spPr/>
        <p:txBody>
          <a:bodyPr vert="horz" lIns="0" tIns="0" rIns="0" bIns="0" rtlCol="0" anchor="t">
            <a:noAutofit/>
          </a:bodyPr>
          <a:lstStyle/>
          <a:p>
            <a:r>
              <a:rPr lang="en-US" dirty="0"/>
              <a:t>Requirement for affordable housing </a:t>
            </a:r>
            <a:endParaRPr lang="en-GB" dirty="0"/>
          </a:p>
        </p:txBody>
      </p:sp>
      <p:pic>
        <p:nvPicPr>
          <p:cNvPr id="4" name="Picture 3">
            <a:extLst>
              <a:ext uri="{FF2B5EF4-FFF2-40B4-BE49-F238E27FC236}">
                <a16:creationId xmlns:a16="http://schemas.microsoft.com/office/drawing/2014/main" id="{233E4403-8713-1A96-B91C-70BED8E32842}"/>
              </a:ext>
            </a:extLst>
          </p:cNvPr>
          <p:cNvPicPr>
            <a:picLocks noChangeAspect="1"/>
          </p:cNvPicPr>
          <p:nvPr/>
        </p:nvPicPr>
        <p:blipFill>
          <a:blip r:embed="rId3"/>
          <a:stretch>
            <a:fillRect/>
          </a:stretch>
        </p:blipFill>
        <p:spPr>
          <a:xfrm>
            <a:off x="915063" y="2856763"/>
            <a:ext cx="4507586" cy="3514140"/>
          </a:xfrm>
          <a:prstGeom prst="rect">
            <a:avLst/>
          </a:prstGeom>
        </p:spPr>
      </p:pic>
      <p:sp>
        <p:nvSpPr>
          <p:cNvPr id="27" name="Content Placeholder 5">
            <a:extLst>
              <a:ext uri="{FF2B5EF4-FFF2-40B4-BE49-F238E27FC236}">
                <a16:creationId xmlns:a16="http://schemas.microsoft.com/office/drawing/2014/main" id="{FB90F9C7-3551-F523-C58E-96750868A7B1}"/>
              </a:ext>
            </a:extLst>
          </p:cNvPr>
          <p:cNvSpPr txBox="1">
            <a:spLocks/>
          </p:cNvSpPr>
          <p:nvPr/>
        </p:nvSpPr>
        <p:spPr>
          <a:xfrm>
            <a:off x="1019272" y="2697639"/>
            <a:ext cx="4765763" cy="250458"/>
          </a:xfrm>
          <a:prstGeom prst="rect">
            <a:avLst/>
          </a:prstGeom>
          <a:noFill/>
        </p:spPr>
        <p:txBody>
          <a:bodyPr vert="horz" lIns="0" tIns="0" rIns="0" bIns="0" rtlCol="0" anchor="t">
            <a:noAutofit/>
          </a:bodyPr>
          <a:lstStyle>
            <a:lvl1pPr marL="6350" indent="0" algn="l" defTabSz="914400" rtl="0" eaLnBrk="1" latinLnBrk="0" hangingPunct="1">
              <a:lnSpc>
                <a:spcPct val="110000"/>
              </a:lnSpc>
              <a:spcBef>
                <a:spcPts val="0"/>
              </a:spcBef>
              <a:spcAft>
                <a:spcPts val="400"/>
              </a:spcAft>
              <a:buFont typeface="Arial" panose="020B0604020202020204" pitchFamily="34" charset="0"/>
              <a:buNone/>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00" b="1" i="1" dirty="0">
                <a:solidFill>
                  <a:schemeClr val="bg2"/>
                </a:solidFill>
                <a:ea typeface="Calibri"/>
                <a:cs typeface="Calibri"/>
              </a:rPr>
              <a:t>Monthly cash position: £89k pa couple with primary school child</a:t>
            </a:r>
            <a:endParaRPr lang="en-GB" sz="1300" b="1" i="1" dirty="0">
              <a:solidFill>
                <a:schemeClr val="bg2"/>
              </a:solidFill>
              <a:ea typeface="Calibri"/>
              <a:cs typeface="Calibri"/>
            </a:endParaRPr>
          </a:p>
        </p:txBody>
      </p:sp>
      <p:sp>
        <p:nvSpPr>
          <p:cNvPr id="35" name="Content Placeholder 5">
            <a:extLst>
              <a:ext uri="{FF2B5EF4-FFF2-40B4-BE49-F238E27FC236}">
                <a16:creationId xmlns:a16="http://schemas.microsoft.com/office/drawing/2014/main" id="{3E84186A-3291-5903-B48B-291C92A3F904}"/>
              </a:ext>
            </a:extLst>
          </p:cNvPr>
          <p:cNvSpPr txBox="1">
            <a:spLocks/>
          </p:cNvSpPr>
          <p:nvPr/>
        </p:nvSpPr>
        <p:spPr>
          <a:xfrm>
            <a:off x="972552" y="1266820"/>
            <a:ext cx="10409484" cy="1379241"/>
          </a:xfrm>
          <a:prstGeom prst="rect">
            <a:avLst/>
          </a:prstGeom>
          <a:noFill/>
        </p:spPr>
        <p:txBody>
          <a:bodyPr vert="horz" lIns="0" tIns="0" rIns="0" bIns="0" rtlCol="0" anchor="t">
            <a:noAutofit/>
          </a:bodyPr>
          <a:lstStyle>
            <a:lvl1pPr marL="6350" indent="0" algn="l" defTabSz="914400" rtl="0" eaLnBrk="1" latinLnBrk="0" hangingPunct="1">
              <a:lnSpc>
                <a:spcPct val="110000"/>
              </a:lnSpc>
              <a:spcBef>
                <a:spcPts val="0"/>
              </a:spcBef>
              <a:spcAft>
                <a:spcPts val="400"/>
              </a:spcAft>
              <a:buFont typeface="Arial" panose="020B0604020202020204" pitchFamily="34" charset="0"/>
              <a:buNone/>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1450">
              <a:buFont typeface="Arial" panose="020B0604020202020204" pitchFamily="34" charset="0"/>
              <a:buChar char="•"/>
            </a:pPr>
            <a:r>
              <a:rPr lang="en-US" dirty="0">
                <a:ea typeface="Calibri"/>
                <a:cs typeface="Calibri"/>
              </a:rPr>
              <a:t>The below details the monthly deficit a couple in Camden experience, despite both receiving median incomes</a:t>
            </a:r>
          </a:p>
          <a:p>
            <a:pPr marL="177800" indent="-171450">
              <a:buFont typeface="Arial" panose="020B0604020202020204" pitchFamily="34" charset="0"/>
              <a:buChar char="•"/>
            </a:pPr>
            <a:r>
              <a:rPr lang="en-US" dirty="0">
                <a:ea typeface="Calibri"/>
                <a:cs typeface="Calibri"/>
              </a:rPr>
              <a:t>PRS rental increases continue to pressure household incomes and disposable income, especially for families. London rents </a:t>
            </a:r>
            <a:r>
              <a:rPr lang="en-US" b="1" dirty="0">
                <a:ea typeface="Calibri"/>
                <a:cs typeface="Calibri"/>
              </a:rPr>
              <a:t>have increased £550 </a:t>
            </a:r>
            <a:r>
              <a:rPr lang="en-US" b="1" dirty="0" err="1">
                <a:ea typeface="Calibri"/>
                <a:cs typeface="Calibri"/>
              </a:rPr>
              <a:t>pcm</a:t>
            </a:r>
            <a:r>
              <a:rPr lang="en-US" b="1" dirty="0">
                <a:ea typeface="Calibri"/>
                <a:cs typeface="Calibri"/>
              </a:rPr>
              <a:t> since Jan 2019</a:t>
            </a:r>
            <a:r>
              <a:rPr lang="en-US" dirty="0">
                <a:ea typeface="Calibri"/>
                <a:cs typeface="Calibri"/>
              </a:rPr>
              <a:t>. </a:t>
            </a:r>
          </a:p>
          <a:p>
            <a:pPr marL="177800" indent="-171450">
              <a:buFont typeface="Arial" panose="020B0604020202020204" pitchFamily="34" charset="0"/>
              <a:buChar char="•"/>
            </a:pPr>
            <a:r>
              <a:rPr lang="en-US" dirty="0">
                <a:ea typeface="Calibri"/>
                <a:cs typeface="Calibri"/>
              </a:rPr>
              <a:t>Increasing the intermediate rent income cap </a:t>
            </a:r>
            <a:r>
              <a:rPr lang="en-US" b="1" dirty="0">
                <a:ea typeface="Calibri"/>
                <a:cs typeface="Calibri"/>
              </a:rPr>
              <a:t>(£67k household income) </a:t>
            </a:r>
            <a:r>
              <a:rPr lang="en-US" dirty="0">
                <a:ea typeface="Calibri"/>
                <a:cs typeface="Calibri"/>
              </a:rPr>
              <a:t>may </a:t>
            </a:r>
            <a:r>
              <a:rPr lang="en-US" dirty="0" err="1">
                <a:ea typeface="Calibri"/>
                <a:cs typeface="Calibri"/>
              </a:rPr>
              <a:t>incentivise</a:t>
            </a:r>
            <a:r>
              <a:rPr lang="en-US" dirty="0">
                <a:ea typeface="Calibri"/>
                <a:cs typeface="Calibri"/>
              </a:rPr>
              <a:t> families to stay in Camden, who are currently living in unaffordable private market housing. </a:t>
            </a:r>
          </a:p>
          <a:p>
            <a:r>
              <a:rPr lang="en-US" dirty="0">
                <a:ea typeface="Calibri"/>
                <a:cs typeface="Calibri"/>
              </a:rPr>
              <a:t>  </a:t>
            </a:r>
            <a:endParaRPr lang="en-GB" dirty="0">
              <a:ea typeface="Calibri"/>
              <a:cs typeface="Calibri"/>
            </a:endParaRPr>
          </a:p>
        </p:txBody>
      </p:sp>
      <p:graphicFrame>
        <p:nvGraphicFramePr>
          <p:cNvPr id="36" name="Table 35">
            <a:extLst>
              <a:ext uri="{FF2B5EF4-FFF2-40B4-BE49-F238E27FC236}">
                <a16:creationId xmlns:a16="http://schemas.microsoft.com/office/drawing/2014/main" id="{363B5D03-4E29-4693-D54D-20FCB07D9EEC}"/>
              </a:ext>
            </a:extLst>
          </p:cNvPr>
          <p:cNvGraphicFramePr>
            <a:graphicFrameLocks noGrp="1"/>
          </p:cNvGraphicFramePr>
          <p:nvPr>
            <p:extLst>
              <p:ext uri="{D42A27DB-BD31-4B8C-83A1-F6EECF244321}">
                <p14:modId xmlns:p14="http://schemas.microsoft.com/office/powerpoint/2010/main" val="3561028908"/>
              </p:ext>
            </p:extLst>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chemeClr val="tx1"/>
                    </a:solidFill>
                  </a:tcPr>
                </a:tc>
                <a:tc>
                  <a:txBody>
                    <a:bodyPr/>
                    <a:lstStyle/>
                    <a:p>
                      <a:pPr algn="ctr"/>
                      <a:r>
                        <a:rPr lang="en-US" dirty="0"/>
                        <a:t>Tenure viability</a:t>
                      </a:r>
                      <a:endParaRPr lang="en-GB" dirty="0"/>
                    </a:p>
                  </a:txBody>
                  <a:tcPr anchor="ctr">
                    <a:solidFill>
                      <a:schemeClr val="tx2"/>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sp>
        <p:nvSpPr>
          <p:cNvPr id="5" name="TextBox 4">
            <a:extLst>
              <a:ext uri="{FF2B5EF4-FFF2-40B4-BE49-F238E27FC236}">
                <a16:creationId xmlns:a16="http://schemas.microsoft.com/office/drawing/2014/main" id="{7D9EB9FE-6A1E-86EA-F78D-3781E3820C33}"/>
              </a:ext>
            </a:extLst>
          </p:cNvPr>
          <p:cNvSpPr txBox="1"/>
          <p:nvPr/>
        </p:nvSpPr>
        <p:spPr>
          <a:xfrm>
            <a:off x="1164576" y="6188916"/>
            <a:ext cx="1002631"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dirty="0">
                <a:ea typeface="Calibri"/>
                <a:cs typeface="Calibri"/>
              </a:rPr>
              <a:t>Source: PRD</a:t>
            </a:r>
            <a:endParaRPr lang="en-US" sz="1100" dirty="0"/>
          </a:p>
        </p:txBody>
      </p:sp>
      <p:sp>
        <p:nvSpPr>
          <p:cNvPr id="6" name="TextBox 5">
            <a:extLst>
              <a:ext uri="{FF2B5EF4-FFF2-40B4-BE49-F238E27FC236}">
                <a16:creationId xmlns:a16="http://schemas.microsoft.com/office/drawing/2014/main" id="{34265347-25E8-EA9F-1A83-B01292486EC6}"/>
              </a:ext>
            </a:extLst>
          </p:cNvPr>
          <p:cNvSpPr txBox="1"/>
          <p:nvPr/>
        </p:nvSpPr>
        <p:spPr>
          <a:xfrm>
            <a:off x="5841268" y="6188915"/>
            <a:ext cx="1002631"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dirty="0">
                <a:ea typeface="Calibri"/>
                <a:cs typeface="Calibri"/>
              </a:rPr>
              <a:t>Source: ONS</a:t>
            </a:r>
            <a:endParaRPr lang="en-US" sz="1100" dirty="0"/>
          </a:p>
        </p:txBody>
      </p:sp>
      <p:graphicFrame>
        <p:nvGraphicFramePr>
          <p:cNvPr id="16" name="Chart 15">
            <a:extLst>
              <a:ext uri="{FF2B5EF4-FFF2-40B4-BE49-F238E27FC236}">
                <a16:creationId xmlns:a16="http://schemas.microsoft.com/office/drawing/2014/main" id="{026BFE09-EAC2-CAD7-8EB9-378971EAC1D3}"/>
              </a:ext>
            </a:extLst>
          </p:cNvPr>
          <p:cNvGraphicFramePr>
            <a:graphicFrameLocks/>
          </p:cNvGraphicFramePr>
          <p:nvPr>
            <p:extLst>
              <p:ext uri="{D42A27DB-BD31-4B8C-83A1-F6EECF244321}">
                <p14:modId xmlns:p14="http://schemas.microsoft.com/office/powerpoint/2010/main" val="1995736513"/>
              </p:ext>
            </p:extLst>
          </p:nvPr>
        </p:nvGraphicFramePr>
        <p:xfrm>
          <a:off x="5841268" y="2631022"/>
          <a:ext cx="5484535" cy="3431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890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2568-7C7D-C0E0-504E-341EB4EA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A0E52-58E9-8A87-9EAA-556F73BCE507}"/>
              </a:ext>
            </a:extLst>
          </p:cNvPr>
          <p:cNvSpPr>
            <a:spLocks noGrp="1"/>
          </p:cNvSpPr>
          <p:nvPr>
            <p:ph type="title"/>
          </p:nvPr>
        </p:nvSpPr>
        <p:spPr/>
        <p:txBody>
          <a:bodyPr/>
          <a:lstStyle/>
          <a:p>
            <a:r>
              <a:rPr lang="en-US"/>
              <a:t>Evidence of impact of the intermediate income cap</a:t>
            </a:r>
          </a:p>
        </p:txBody>
      </p:sp>
      <p:sp>
        <p:nvSpPr>
          <p:cNvPr id="15" name="Text Placeholder 14">
            <a:extLst>
              <a:ext uri="{FF2B5EF4-FFF2-40B4-BE49-F238E27FC236}">
                <a16:creationId xmlns:a16="http://schemas.microsoft.com/office/drawing/2014/main" id="{09CC5B81-F505-24CB-2344-7F594CFF59E8}"/>
              </a:ext>
            </a:extLst>
          </p:cNvPr>
          <p:cNvSpPr>
            <a:spLocks noGrp="1"/>
          </p:cNvSpPr>
          <p:nvPr>
            <p:ph type="body" sz="quarter" idx="11"/>
          </p:nvPr>
        </p:nvSpPr>
        <p:spPr/>
        <p:txBody>
          <a:bodyPr vert="horz" lIns="0" tIns="0" rIns="0" bIns="0" rtlCol="0" anchor="t">
            <a:noAutofit/>
          </a:bodyPr>
          <a:lstStyle/>
          <a:p>
            <a:r>
              <a:rPr lang="en-US"/>
              <a:t>Is the GLA £67k household income too restrictive?</a:t>
            </a:r>
          </a:p>
        </p:txBody>
      </p:sp>
      <p:graphicFrame>
        <p:nvGraphicFramePr>
          <p:cNvPr id="36" name="Table 35">
            <a:extLst>
              <a:ext uri="{FF2B5EF4-FFF2-40B4-BE49-F238E27FC236}">
                <a16:creationId xmlns:a16="http://schemas.microsoft.com/office/drawing/2014/main" id="{28F1714C-79CF-6466-A1CF-7503120E8B2F}"/>
              </a:ext>
            </a:extLst>
          </p:cNvPr>
          <p:cNvGraphicFramePr>
            <a:graphicFrameLocks noGrp="1"/>
          </p:cNvGraphicFramePr>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a:t>Introduction</a:t>
                      </a:r>
                      <a:endParaRPr lang="en-GB"/>
                    </a:p>
                  </a:txBody>
                  <a:tcPr anchor="ctr">
                    <a:solidFill>
                      <a:schemeClr val="accent4"/>
                    </a:solidFill>
                  </a:tcPr>
                </a:tc>
                <a:tc>
                  <a:txBody>
                    <a:bodyPr/>
                    <a:lstStyle/>
                    <a:p>
                      <a:pPr algn="ctr"/>
                      <a:r>
                        <a:rPr lang="en-US"/>
                        <a:t>How we got here</a:t>
                      </a:r>
                      <a:endParaRPr lang="en-GB"/>
                    </a:p>
                  </a:txBody>
                  <a:tcPr anchor="ctr">
                    <a:solidFill>
                      <a:schemeClr val="tx1"/>
                    </a:solidFill>
                  </a:tcPr>
                </a:tc>
                <a:tc>
                  <a:txBody>
                    <a:bodyPr/>
                    <a:lstStyle/>
                    <a:p>
                      <a:pPr algn="ctr"/>
                      <a:r>
                        <a:rPr lang="en-US"/>
                        <a:t>Tenure viability</a:t>
                      </a:r>
                      <a:endParaRPr lang="en-GB"/>
                    </a:p>
                  </a:txBody>
                  <a:tcPr anchor="ctr">
                    <a:solidFill>
                      <a:schemeClr val="tx2"/>
                    </a:solidFill>
                  </a:tcPr>
                </a:tc>
                <a:tc>
                  <a:txBody>
                    <a:bodyPr/>
                    <a:lstStyle/>
                    <a:p>
                      <a:pPr algn="ctr"/>
                      <a:r>
                        <a:rPr lang="en-US"/>
                        <a:t>Delivery routes</a:t>
                      </a:r>
                      <a:endParaRPr lang="en-GB"/>
                    </a:p>
                  </a:txBody>
                  <a:tcPr anchor="ctr">
                    <a:solidFill>
                      <a:schemeClr val="accent4"/>
                    </a:solidFill>
                  </a:tcPr>
                </a:tc>
                <a:tc>
                  <a:txBody>
                    <a:bodyPr/>
                    <a:lstStyle/>
                    <a:p>
                      <a:pPr algn="ctr"/>
                      <a:r>
                        <a:rPr lang="en-US"/>
                        <a:t>Discussion</a:t>
                      </a:r>
                      <a:endParaRPr lang="en-GB"/>
                    </a:p>
                  </a:txBody>
                  <a:tcPr anchor="ctr">
                    <a:solidFill>
                      <a:schemeClr val="accent4"/>
                    </a:solidFill>
                  </a:tcPr>
                </a:tc>
                <a:extLst>
                  <a:ext uri="{0D108BD9-81ED-4DB2-BD59-A6C34878D82A}">
                    <a16:rowId xmlns:a16="http://schemas.microsoft.com/office/drawing/2014/main" val="4137714117"/>
                  </a:ext>
                </a:extLst>
              </a:tr>
            </a:tbl>
          </a:graphicData>
        </a:graphic>
      </p:graphicFrame>
      <p:graphicFrame>
        <p:nvGraphicFramePr>
          <p:cNvPr id="3" name="Table 2">
            <a:extLst>
              <a:ext uri="{FF2B5EF4-FFF2-40B4-BE49-F238E27FC236}">
                <a16:creationId xmlns:a16="http://schemas.microsoft.com/office/drawing/2014/main" id="{0DEA466A-54BD-27AB-D599-A795B78DEC6D}"/>
              </a:ext>
            </a:extLst>
          </p:cNvPr>
          <p:cNvGraphicFramePr>
            <a:graphicFrameLocks noGrp="1"/>
          </p:cNvGraphicFramePr>
          <p:nvPr>
            <p:extLst>
              <p:ext uri="{D42A27DB-BD31-4B8C-83A1-F6EECF244321}">
                <p14:modId xmlns:p14="http://schemas.microsoft.com/office/powerpoint/2010/main" val="244980831"/>
              </p:ext>
            </p:extLst>
          </p:nvPr>
        </p:nvGraphicFramePr>
        <p:xfrm>
          <a:off x="1094872" y="3669231"/>
          <a:ext cx="10198940" cy="2491740"/>
        </p:xfrm>
        <a:graphic>
          <a:graphicData uri="http://schemas.openxmlformats.org/drawingml/2006/table">
            <a:tbl>
              <a:tblPr firstRow="1" bandRow="1">
                <a:tableStyleId>{5C22544A-7EE6-4342-B048-85BDC9FD1C3A}</a:tableStyleId>
              </a:tblPr>
              <a:tblGrid>
                <a:gridCol w="2039790">
                  <a:extLst>
                    <a:ext uri="{9D8B030D-6E8A-4147-A177-3AD203B41FA5}">
                      <a16:colId xmlns:a16="http://schemas.microsoft.com/office/drawing/2014/main" val="581074970"/>
                    </a:ext>
                  </a:extLst>
                </a:gridCol>
                <a:gridCol w="1775485">
                  <a:extLst>
                    <a:ext uri="{9D8B030D-6E8A-4147-A177-3AD203B41FA5}">
                      <a16:colId xmlns:a16="http://schemas.microsoft.com/office/drawing/2014/main" val="3321546667"/>
                    </a:ext>
                  </a:extLst>
                </a:gridCol>
                <a:gridCol w="1898545">
                  <a:extLst>
                    <a:ext uri="{9D8B030D-6E8A-4147-A177-3AD203B41FA5}">
                      <a16:colId xmlns:a16="http://schemas.microsoft.com/office/drawing/2014/main" val="2693328606"/>
                    </a:ext>
                  </a:extLst>
                </a:gridCol>
                <a:gridCol w="2197389">
                  <a:extLst>
                    <a:ext uri="{9D8B030D-6E8A-4147-A177-3AD203B41FA5}">
                      <a16:colId xmlns:a16="http://schemas.microsoft.com/office/drawing/2014/main" val="3969371466"/>
                    </a:ext>
                  </a:extLst>
                </a:gridCol>
                <a:gridCol w="2287731">
                  <a:extLst>
                    <a:ext uri="{9D8B030D-6E8A-4147-A177-3AD203B41FA5}">
                      <a16:colId xmlns:a16="http://schemas.microsoft.com/office/drawing/2014/main" val="3097464971"/>
                    </a:ext>
                  </a:extLst>
                </a:gridCol>
              </a:tblGrid>
              <a:tr h="408125">
                <a:tc>
                  <a:txBody>
                    <a:bodyPr/>
                    <a:lstStyle/>
                    <a:p>
                      <a:r>
                        <a:rPr lang="en-US" sz="1350" dirty="0"/>
                        <a:t>Person / Group</a:t>
                      </a:r>
                    </a:p>
                  </a:txBody>
                  <a:tcPr anchor="ctr"/>
                </a:tc>
                <a:tc>
                  <a:txBody>
                    <a:bodyPr/>
                    <a:lstStyle/>
                    <a:p>
                      <a:pPr lvl="0">
                        <a:buNone/>
                      </a:pPr>
                      <a:r>
                        <a:rPr lang="en-US" sz="1350"/>
                        <a:t>Household Income</a:t>
                      </a:r>
                    </a:p>
                  </a:txBody>
                  <a:tcPr anchor="ctr"/>
                </a:tc>
                <a:tc>
                  <a:txBody>
                    <a:bodyPr/>
                    <a:lstStyle/>
                    <a:p>
                      <a:r>
                        <a:rPr lang="en-US" sz="1350"/>
                        <a:t>Qualify for intermediate Rent</a:t>
                      </a:r>
                    </a:p>
                  </a:txBody>
                  <a:tcPr anchor="ctr"/>
                </a:tc>
                <a:tc>
                  <a:txBody>
                    <a:bodyPr/>
                    <a:lstStyle/>
                    <a:p>
                      <a:r>
                        <a:rPr lang="en-US" sz="1350"/>
                        <a:t>% of </a:t>
                      </a:r>
                      <a:r>
                        <a:rPr lang="en-US" sz="1350" b="1" i="0" u="none" strike="noStrike" noProof="0">
                          <a:solidFill>
                            <a:srgbClr val="FFFFFF"/>
                          </a:solidFill>
                          <a:latin typeface="Calibri"/>
                        </a:rPr>
                        <a:t>household </a:t>
                      </a:r>
                      <a:r>
                        <a:rPr lang="en-US" sz="1350"/>
                        <a:t>income spent on private 1 bed</a:t>
                      </a:r>
                    </a:p>
                  </a:txBody>
                  <a:tcPr anchor="ctr"/>
                </a:tc>
                <a:tc>
                  <a:txBody>
                    <a:bodyPr/>
                    <a:lstStyle/>
                    <a:p>
                      <a:pPr lvl="0">
                        <a:buNone/>
                      </a:pPr>
                      <a:r>
                        <a:rPr lang="en-US" sz="1350"/>
                        <a:t>% of household income spent on a private two bed</a:t>
                      </a:r>
                    </a:p>
                  </a:txBody>
                  <a:tcPr anchor="ctr"/>
                </a:tc>
                <a:extLst>
                  <a:ext uri="{0D108BD9-81ED-4DB2-BD59-A6C34878D82A}">
                    <a16:rowId xmlns:a16="http://schemas.microsoft.com/office/drawing/2014/main" val="929989782"/>
                  </a:ext>
                </a:extLst>
              </a:tr>
              <a:tr h="240073">
                <a:tc>
                  <a:txBody>
                    <a:bodyPr/>
                    <a:lstStyle/>
                    <a:p>
                      <a:r>
                        <a:rPr lang="en-US" sz="1350" dirty="0"/>
                        <a:t>One Nurse</a:t>
                      </a:r>
                    </a:p>
                  </a:txBody>
                  <a:tcPr anchor="ctr"/>
                </a:tc>
                <a:tc>
                  <a:txBody>
                    <a:bodyPr/>
                    <a:lstStyle/>
                    <a:p>
                      <a:pPr algn="ctr"/>
                      <a:r>
                        <a:rPr lang="en-US" sz="1350" dirty="0"/>
                        <a:t>£31k</a:t>
                      </a:r>
                    </a:p>
                  </a:txBody>
                  <a:tcPr anchor="ctr"/>
                </a:tc>
                <a:tc>
                  <a:txBody>
                    <a:bodyPr/>
                    <a:lstStyle/>
                    <a:p>
                      <a:pPr algn="ctr"/>
                      <a:r>
                        <a:rPr lang="en-US" sz="1350"/>
                        <a:t>Yes</a:t>
                      </a:r>
                    </a:p>
                  </a:txBody>
                  <a:tcPr anchor="ctr"/>
                </a:tc>
                <a:tc>
                  <a:txBody>
                    <a:bodyPr/>
                    <a:lstStyle/>
                    <a:p>
                      <a:pPr algn="ctr"/>
                      <a:r>
                        <a:rPr lang="en-US" sz="1350" dirty="0"/>
                        <a:t>94%</a:t>
                      </a:r>
                    </a:p>
                  </a:txBody>
                  <a:tcPr anchor="ctr"/>
                </a:tc>
                <a:tc>
                  <a:txBody>
                    <a:bodyPr/>
                    <a:lstStyle/>
                    <a:p>
                      <a:pPr lvl="0" algn="ctr">
                        <a:buNone/>
                      </a:pPr>
                      <a:r>
                        <a:rPr lang="en-US" sz="1350" b="0" i="0" u="none" strike="noStrike" noProof="0" dirty="0">
                          <a:solidFill>
                            <a:srgbClr val="190134"/>
                          </a:solidFill>
                          <a:latin typeface="Calibri"/>
                        </a:rPr>
                        <a:t>&gt;100%</a:t>
                      </a:r>
                    </a:p>
                  </a:txBody>
                  <a:tcPr anchor="ctr"/>
                </a:tc>
                <a:extLst>
                  <a:ext uri="{0D108BD9-81ED-4DB2-BD59-A6C34878D82A}">
                    <a16:rowId xmlns:a16="http://schemas.microsoft.com/office/drawing/2014/main" val="2731626323"/>
                  </a:ext>
                </a:extLst>
              </a:tr>
              <a:tr h="240073">
                <a:tc>
                  <a:txBody>
                    <a:bodyPr/>
                    <a:lstStyle/>
                    <a:p>
                      <a:r>
                        <a:rPr lang="en-US" sz="1350" dirty="0"/>
                        <a:t>One Teacher</a:t>
                      </a:r>
                    </a:p>
                  </a:txBody>
                  <a:tcPr anchor="ctr"/>
                </a:tc>
                <a:tc>
                  <a:txBody>
                    <a:bodyPr/>
                    <a:lstStyle/>
                    <a:p>
                      <a:pPr lvl="0" algn="ctr">
                        <a:buNone/>
                      </a:pPr>
                      <a:r>
                        <a:rPr lang="en-US" sz="1350" dirty="0"/>
                        <a:t>£34k</a:t>
                      </a:r>
                    </a:p>
                  </a:txBody>
                  <a:tcPr anchor="ctr"/>
                </a:tc>
                <a:tc>
                  <a:txBody>
                    <a:bodyPr/>
                    <a:lstStyle/>
                    <a:p>
                      <a:pPr algn="ctr"/>
                      <a:r>
                        <a:rPr lang="en-US" sz="1350"/>
                        <a:t>Yes</a:t>
                      </a:r>
                    </a:p>
                  </a:txBody>
                  <a:tcPr anchor="ctr"/>
                </a:tc>
                <a:tc>
                  <a:txBody>
                    <a:bodyPr/>
                    <a:lstStyle/>
                    <a:p>
                      <a:pPr algn="ctr"/>
                      <a:r>
                        <a:rPr lang="en-US" sz="1350"/>
                        <a:t>87%</a:t>
                      </a:r>
                    </a:p>
                  </a:txBody>
                  <a:tcPr anchor="ctr"/>
                </a:tc>
                <a:tc>
                  <a:txBody>
                    <a:bodyPr/>
                    <a:lstStyle/>
                    <a:p>
                      <a:pPr marL="0" lvl="0" indent="0" algn="ctr">
                        <a:buNone/>
                      </a:pPr>
                      <a:r>
                        <a:rPr lang="en-US" sz="1350" b="0" i="0" u="none" strike="noStrike" noProof="0" dirty="0">
                          <a:solidFill>
                            <a:srgbClr val="190134"/>
                          </a:solidFill>
                          <a:latin typeface="Calibri"/>
                        </a:rPr>
                        <a:t>&gt;100%</a:t>
                      </a:r>
                    </a:p>
                  </a:txBody>
                  <a:tcPr anchor="ctr"/>
                </a:tc>
                <a:extLst>
                  <a:ext uri="{0D108BD9-81ED-4DB2-BD59-A6C34878D82A}">
                    <a16:rowId xmlns:a16="http://schemas.microsoft.com/office/drawing/2014/main" val="2467287436"/>
                  </a:ext>
                </a:extLst>
              </a:tr>
              <a:tr h="240073">
                <a:tc>
                  <a:txBody>
                    <a:bodyPr/>
                    <a:lstStyle/>
                    <a:p>
                      <a:pPr lvl="0">
                        <a:buNone/>
                      </a:pPr>
                      <a:r>
                        <a:rPr lang="en-US" sz="1350" dirty="0"/>
                        <a:t>Young People</a:t>
                      </a:r>
                    </a:p>
                  </a:txBody>
                  <a:tcPr anchor="ctr"/>
                </a:tc>
                <a:tc>
                  <a:txBody>
                    <a:bodyPr/>
                    <a:lstStyle/>
                    <a:p>
                      <a:pPr lvl="0" algn="ctr">
                        <a:buNone/>
                      </a:pPr>
                      <a:r>
                        <a:rPr lang="en-US" sz="1350" dirty="0"/>
                        <a:t>£34k</a:t>
                      </a:r>
                    </a:p>
                  </a:txBody>
                  <a:tcPr anchor="ctr"/>
                </a:tc>
                <a:tc>
                  <a:txBody>
                    <a:bodyPr/>
                    <a:lstStyle/>
                    <a:p>
                      <a:pPr lvl="0" algn="ctr">
                        <a:buNone/>
                      </a:pPr>
                      <a:r>
                        <a:rPr lang="en-US" sz="1350" dirty="0"/>
                        <a:t>Yes</a:t>
                      </a:r>
                    </a:p>
                  </a:txBody>
                  <a:tcPr anchor="ctr"/>
                </a:tc>
                <a:tc>
                  <a:txBody>
                    <a:bodyPr/>
                    <a:lstStyle/>
                    <a:p>
                      <a:pPr lvl="0" algn="ctr">
                        <a:buNone/>
                      </a:pPr>
                      <a:r>
                        <a:rPr lang="en-US" sz="1350" dirty="0"/>
                        <a:t>87%</a:t>
                      </a:r>
                    </a:p>
                  </a:txBody>
                  <a:tcPr anchor="ctr"/>
                </a:tc>
                <a:tc>
                  <a:txBody>
                    <a:bodyPr/>
                    <a:lstStyle/>
                    <a:p>
                      <a:pPr lvl="0" algn="ctr">
                        <a:buNone/>
                      </a:pPr>
                      <a:r>
                        <a:rPr lang="en-US" sz="1350" dirty="0"/>
                        <a:t>&gt;100%</a:t>
                      </a:r>
                    </a:p>
                  </a:txBody>
                  <a:tcPr anchor="ctr"/>
                </a:tc>
                <a:extLst>
                  <a:ext uri="{0D108BD9-81ED-4DB2-BD59-A6C34878D82A}">
                    <a16:rowId xmlns:a16="http://schemas.microsoft.com/office/drawing/2014/main" val="4251636632"/>
                  </a:ext>
                </a:extLst>
              </a:tr>
              <a:tr h="240073">
                <a:tc>
                  <a:txBody>
                    <a:bodyPr/>
                    <a:lstStyle/>
                    <a:p>
                      <a:r>
                        <a:rPr lang="en-US" sz="1350" dirty="0"/>
                        <a:t>Two Nurses</a:t>
                      </a:r>
                    </a:p>
                  </a:txBody>
                  <a:tcPr anchor="ctr"/>
                </a:tc>
                <a:tc>
                  <a:txBody>
                    <a:bodyPr/>
                    <a:lstStyle/>
                    <a:p>
                      <a:pPr algn="ctr"/>
                      <a:r>
                        <a:rPr lang="en-US" sz="1350" dirty="0"/>
                        <a:t>£62k</a:t>
                      </a:r>
                    </a:p>
                  </a:txBody>
                  <a:tcPr anchor="ctr"/>
                </a:tc>
                <a:tc>
                  <a:txBody>
                    <a:bodyPr/>
                    <a:lstStyle/>
                    <a:p>
                      <a:pPr algn="ctr"/>
                      <a:r>
                        <a:rPr lang="en-US" sz="1350" dirty="0"/>
                        <a:t>Yes</a:t>
                      </a:r>
                    </a:p>
                  </a:txBody>
                  <a:tcPr anchor="ctr"/>
                </a:tc>
                <a:tc>
                  <a:txBody>
                    <a:bodyPr/>
                    <a:lstStyle/>
                    <a:p>
                      <a:pPr algn="ctr"/>
                      <a:r>
                        <a:rPr lang="en-US" sz="1350" dirty="0"/>
                        <a:t>47%</a:t>
                      </a:r>
                    </a:p>
                  </a:txBody>
                  <a:tcPr anchor="ctr"/>
                </a:tc>
                <a:tc>
                  <a:txBody>
                    <a:bodyPr/>
                    <a:lstStyle/>
                    <a:p>
                      <a:pPr lvl="0" algn="ctr">
                        <a:buNone/>
                      </a:pPr>
                      <a:r>
                        <a:rPr lang="en-US" sz="1350" b="0" i="0" u="none" strike="noStrike" noProof="0" dirty="0">
                          <a:solidFill>
                            <a:schemeClr val="tx1"/>
                          </a:solidFill>
                          <a:latin typeface="Calibri"/>
                        </a:rPr>
                        <a:t>60%</a:t>
                      </a:r>
                    </a:p>
                  </a:txBody>
                  <a:tcPr anchor="ctr"/>
                </a:tc>
                <a:extLst>
                  <a:ext uri="{0D108BD9-81ED-4DB2-BD59-A6C34878D82A}">
                    <a16:rowId xmlns:a16="http://schemas.microsoft.com/office/drawing/2014/main" val="923207506"/>
                  </a:ext>
                </a:extLst>
              </a:tr>
              <a:tr h="240073">
                <a:tc>
                  <a:txBody>
                    <a:bodyPr/>
                    <a:lstStyle/>
                    <a:p>
                      <a:r>
                        <a:rPr lang="en-US" sz="1350" dirty="0"/>
                        <a:t>Two Teachers</a:t>
                      </a:r>
                    </a:p>
                  </a:txBody>
                  <a:tcPr anchor="ctr"/>
                </a:tc>
                <a:tc>
                  <a:txBody>
                    <a:bodyPr/>
                    <a:lstStyle/>
                    <a:p>
                      <a:pPr lvl="0" algn="ctr">
                        <a:buNone/>
                      </a:pPr>
                      <a:r>
                        <a:rPr lang="en-US" sz="1350" b="0" i="0" u="none" strike="noStrike" noProof="0" dirty="0">
                          <a:solidFill>
                            <a:srgbClr val="190134"/>
                          </a:solidFill>
                          <a:latin typeface="Calibri"/>
                        </a:rPr>
                        <a:t>£68k</a:t>
                      </a:r>
                      <a:endParaRPr lang="en-US" sz="1350" dirty="0"/>
                    </a:p>
                  </a:txBody>
                  <a:tcPr anchor="ctr"/>
                </a:tc>
                <a:tc>
                  <a:txBody>
                    <a:bodyPr/>
                    <a:lstStyle/>
                    <a:p>
                      <a:pPr algn="ctr"/>
                      <a:r>
                        <a:rPr lang="en-US" sz="1350" b="1" dirty="0">
                          <a:solidFill>
                            <a:srgbClr val="FF0000"/>
                          </a:solidFill>
                        </a:rPr>
                        <a:t>No</a:t>
                      </a:r>
                    </a:p>
                  </a:txBody>
                  <a:tcPr anchor="ctr"/>
                </a:tc>
                <a:tc>
                  <a:txBody>
                    <a:bodyPr/>
                    <a:lstStyle/>
                    <a:p>
                      <a:pPr algn="ctr"/>
                      <a:r>
                        <a:rPr lang="en-US" sz="1350" dirty="0"/>
                        <a:t>43% </a:t>
                      </a:r>
                    </a:p>
                  </a:txBody>
                  <a:tcPr anchor="ctr"/>
                </a:tc>
                <a:tc>
                  <a:txBody>
                    <a:bodyPr/>
                    <a:lstStyle/>
                    <a:p>
                      <a:pPr lvl="0" algn="ctr">
                        <a:buNone/>
                      </a:pPr>
                      <a:r>
                        <a:rPr lang="en-US" sz="1350" dirty="0">
                          <a:solidFill>
                            <a:schemeClr val="tx1"/>
                          </a:solidFill>
                        </a:rPr>
                        <a:t>55%</a:t>
                      </a:r>
                    </a:p>
                  </a:txBody>
                  <a:tcPr anchor="ctr"/>
                </a:tc>
                <a:extLst>
                  <a:ext uri="{0D108BD9-81ED-4DB2-BD59-A6C34878D82A}">
                    <a16:rowId xmlns:a16="http://schemas.microsoft.com/office/drawing/2014/main" val="2704700083"/>
                  </a:ext>
                </a:extLst>
              </a:tr>
              <a:tr h="408125">
                <a:tc>
                  <a:txBody>
                    <a:bodyPr/>
                    <a:lstStyle/>
                    <a:p>
                      <a:pPr lvl="0">
                        <a:buNone/>
                      </a:pPr>
                      <a:r>
                        <a:rPr lang="en-US" sz="1350" dirty="0"/>
                        <a:t>Two Nurses </a:t>
                      </a:r>
                    </a:p>
                    <a:p>
                      <a:pPr lvl="0">
                        <a:buNone/>
                      </a:pPr>
                      <a:r>
                        <a:rPr lang="en-US" sz="1350" dirty="0"/>
                        <a:t>(4yrs qualified)</a:t>
                      </a:r>
                    </a:p>
                  </a:txBody>
                  <a:tcPr anchor="ctr"/>
                </a:tc>
                <a:tc>
                  <a:txBody>
                    <a:bodyPr/>
                    <a:lstStyle/>
                    <a:p>
                      <a:pPr lvl="0" algn="ctr">
                        <a:buNone/>
                      </a:pPr>
                      <a:r>
                        <a:rPr lang="en-US" sz="1350" dirty="0"/>
                        <a:t>£84k</a:t>
                      </a:r>
                    </a:p>
                  </a:txBody>
                  <a:tcPr anchor="ctr"/>
                </a:tc>
                <a:tc>
                  <a:txBody>
                    <a:bodyPr/>
                    <a:lstStyle/>
                    <a:p>
                      <a:pPr lvl="0" algn="ctr">
                        <a:buNone/>
                      </a:pPr>
                      <a:r>
                        <a:rPr lang="en-US" sz="1350" b="1" i="0" u="none" strike="noStrike" noProof="0" dirty="0">
                          <a:solidFill>
                            <a:srgbClr val="FF0000"/>
                          </a:solidFill>
                          <a:latin typeface="Calibri"/>
                        </a:rPr>
                        <a:t>No</a:t>
                      </a:r>
                      <a:endParaRPr lang="en-US" sz="1350" dirty="0"/>
                    </a:p>
                  </a:txBody>
                  <a:tcPr anchor="ctr"/>
                </a:tc>
                <a:tc>
                  <a:txBody>
                    <a:bodyPr/>
                    <a:lstStyle/>
                    <a:p>
                      <a:pPr lvl="0" algn="ctr">
                        <a:buNone/>
                      </a:pPr>
                      <a:r>
                        <a:rPr lang="en-US" sz="1350" dirty="0"/>
                        <a:t>36%</a:t>
                      </a:r>
                    </a:p>
                  </a:txBody>
                  <a:tcPr anchor="ctr"/>
                </a:tc>
                <a:tc>
                  <a:txBody>
                    <a:bodyPr/>
                    <a:lstStyle/>
                    <a:p>
                      <a:pPr lvl="0" algn="ctr">
                        <a:buNone/>
                      </a:pPr>
                      <a:r>
                        <a:rPr lang="en-US" sz="1350" dirty="0"/>
                        <a:t>46%</a:t>
                      </a:r>
                    </a:p>
                  </a:txBody>
                  <a:tcPr anchor="ctr"/>
                </a:tc>
                <a:extLst>
                  <a:ext uri="{0D108BD9-81ED-4DB2-BD59-A6C34878D82A}">
                    <a16:rowId xmlns:a16="http://schemas.microsoft.com/office/drawing/2014/main" val="2910689768"/>
                  </a:ext>
                </a:extLst>
              </a:tr>
            </a:tbl>
          </a:graphicData>
        </a:graphic>
      </p:graphicFrame>
      <p:sp>
        <p:nvSpPr>
          <p:cNvPr id="5" name="TextBox 4">
            <a:extLst>
              <a:ext uri="{FF2B5EF4-FFF2-40B4-BE49-F238E27FC236}">
                <a16:creationId xmlns:a16="http://schemas.microsoft.com/office/drawing/2014/main" id="{10ECA70B-4708-FF82-93E1-91592C702C02}"/>
              </a:ext>
            </a:extLst>
          </p:cNvPr>
          <p:cNvSpPr txBox="1"/>
          <p:nvPr/>
        </p:nvSpPr>
        <p:spPr>
          <a:xfrm>
            <a:off x="901716" y="1350487"/>
            <a:ext cx="10585252" cy="21236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600"/>
              </a:spcBef>
              <a:spcAft>
                <a:spcPts val="600"/>
              </a:spcAft>
              <a:buFont typeface="Arial"/>
              <a:buChar char="•"/>
            </a:pPr>
            <a:r>
              <a:rPr lang="en-US" sz="1400">
                <a:ea typeface="Calibri" panose="020F0502020204030204"/>
                <a:cs typeface="Calibri" panose="020F0502020204030204"/>
              </a:rPr>
              <a:t>Below are examples of public sector workers (key workers) and young people, and their eligibility for intermediate rent. </a:t>
            </a:r>
            <a:endParaRPr lang="en-US"/>
          </a:p>
          <a:p>
            <a:pPr marL="171450" indent="-171450">
              <a:spcBef>
                <a:spcPts val="600"/>
              </a:spcBef>
              <a:spcAft>
                <a:spcPts val="600"/>
              </a:spcAft>
              <a:buFont typeface="Arial"/>
              <a:buChar char="•"/>
            </a:pPr>
            <a:r>
              <a:rPr lang="en-US" sz="1400">
                <a:ea typeface="Calibri" panose="020F0502020204030204"/>
                <a:cs typeface="Calibri" panose="020F0502020204030204"/>
              </a:rPr>
              <a:t>Most are eligible for intermediate rent. However, two teachers, and two nurses four years into their career are not and must rely on the private market. </a:t>
            </a:r>
            <a:endParaRPr lang="en-US"/>
          </a:p>
          <a:p>
            <a:pPr marL="171450" indent="-171450">
              <a:spcBef>
                <a:spcPts val="600"/>
              </a:spcBef>
              <a:spcAft>
                <a:spcPts val="600"/>
              </a:spcAft>
              <a:buFont typeface="Arial"/>
              <a:buChar char="•"/>
            </a:pPr>
            <a:r>
              <a:rPr lang="en-US" sz="1400">
                <a:ea typeface="Calibri" panose="020F0502020204030204"/>
                <a:cs typeface="Calibri" panose="020F0502020204030204"/>
              </a:rPr>
              <a:t>Housing costs are deemed unaffordable if above 40% of monthly income. </a:t>
            </a:r>
          </a:p>
          <a:p>
            <a:pPr marL="171450" indent="-171450">
              <a:spcBef>
                <a:spcPts val="600"/>
              </a:spcBef>
              <a:spcAft>
                <a:spcPts val="600"/>
              </a:spcAft>
              <a:buFont typeface="Arial"/>
              <a:buChar char="•"/>
            </a:pPr>
            <a:r>
              <a:rPr lang="en-US" sz="1400">
                <a:ea typeface="Calibri" panose="020F0502020204030204"/>
                <a:cs typeface="Calibri" panose="020F0502020204030204"/>
              </a:rPr>
              <a:t>Only two nurses four years qualified can live in acceptably affordable private homes. Albeit a one bed is highly likely to be impractical for most. </a:t>
            </a:r>
            <a:endParaRPr lang="en-US">
              <a:ea typeface="Calibri"/>
              <a:cs typeface="Calibri"/>
            </a:endParaRPr>
          </a:p>
          <a:p>
            <a:pPr marL="171450" indent="-171450">
              <a:spcBef>
                <a:spcPts val="600"/>
              </a:spcBef>
              <a:spcAft>
                <a:spcPts val="600"/>
              </a:spcAft>
              <a:buFont typeface="Arial"/>
              <a:buChar char="•"/>
            </a:pPr>
            <a:r>
              <a:rPr lang="en-US" sz="1400">
                <a:ea typeface="Calibri" panose="020F0502020204030204"/>
                <a:cs typeface="Calibri" panose="020F0502020204030204"/>
              </a:rPr>
              <a:t>This details a gap in provision of affordable housing. Key workers beyond their starting salaries are ineligible for intermediate rent, and most private housing is unaffordable on mid-career key worker salaries. </a:t>
            </a:r>
          </a:p>
        </p:txBody>
      </p:sp>
      <p:cxnSp>
        <p:nvCxnSpPr>
          <p:cNvPr id="6" name="Straight Connector 5">
            <a:extLst>
              <a:ext uri="{FF2B5EF4-FFF2-40B4-BE49-F238E27FC236}">
                <a16:creationId xmlns:a16="http://schemas.microsoft.com/office/drawing/2014/main" id="{AD432E49-B7F2-E7F8-08A3-74AF031D64EE}"/>
              </a:ext>
            </a:extLst>
          </p:cNvPr>
          <p:cNvCxnSpPr/>
          <p:nvPr/>
        </p:nvCxnSpPr>
        <p:spPr>
          <a:xfrm>
            <a:off x="1094872" y="5349240"/>
            <a:ext cx="1019894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73087A-15C4-5E2A-95BE-08AA160C29C9}"/>
              </a:ext>
            </a:extLst>
          </p:cNvPr>
          <p:cNvSpPr txBox="1"/>
          <p:nvPr/>
        </p:nvSpPr>
        <p:spPr>
          <a:xfrm>
            <a:off x="11605840" y="5157217"/>
            <a:ext cx="427664" cy="384046"/>
          </a:xfrm>
          <a:prstGeom prst="rect">
            <a:avLst/>
          </a:prstGeom>
          <a:solidFill>
            <a:srgbClr val="EF8674"/>
          </a:solidFill>
        </p:spPr>
        <p:txBody>
          <a:bodyPr wrap="square" lIns="0" tIns="0" rIns="0" bIns="0" rtlCol="0">
            <a:noAutofit/>
          </a:bodyPr>
          <a:lstStyle/>
          <a:p>
            <a:pPr algn="ctr"/>
            <a:r>
              <a:rPr lang="en-US" sz="1200" b="1" dirty="0"/>
              <a:t>£67k Cap</a:t>
            </a:r>
            <a:endParaRPr lang="en-GB" sz="1200" b="1" dirty="0" err="1"/>
          </a:p>
        </p:txBody>
      </p:sp>
      <p:cxnSp>
        <p:nvCxnSpPr>
          <p:cNvPr id="9" name="Straight Arrow Connector 8">
            <a:extLst>
              <a:ext uri="{FF2B5EF4-FFF2-40B4-BE49-F238E27FC236}">
                <a16:creationId xmlns:a16="http://schemas.microsoft.com/office/drawing/2014/main" id="{C323FB67-2081-67E9-D0BD-D72DB9EA9770}"/>
              </a:ext>
            </a:extLst>
          </p:cNvPr>
          <p:cNvCxnSpPr>
            <a:cxnSpLocks/>
            <a:stCxn id="7" idx="1"/>
          </p:cNvCxnSpPr>
          <p:nvPr/>
        </p:nvCxnSpPr>
        <p:spPr>
          <a:xfrm flipH="1">
            <a:off x="11375136" y="5349240"/>
            <a:ext cx="230704"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68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D72C-89A9-034E-0AB8-F00D6F204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11140-C726-29B2-3FE8-0B08817D37B6}"/>
              </a:ext>
            </a:extLst>
          </p:cNvPr>
          <p:cNvSpPr>
            <a:spLocks noGrp="1"/>
          </p:cNvSpPr>
          <p:nvPr>
            <p:ph type="title"/>
          </p:nvPr>
        </p:nvSpPr>
        <p:spPr/>
        <p:txBody>
          <a:bodyPr/>
          <a:lstStyle/>
          <a:p>
            <a:r>
              <a:rPr lang="en-US"/>
              <a:t>Capital value vs income payable</a:t>
            </a:r>
            <a:endParaRPr lang="en-GB"/>
          </a:p>
        </p:txBody>
      </p:sp>
      <p:sp>
        <p:nvSpPr>
          <p:cNvPr id="15" name="Text Placeholder 14">
            <a:extLst>
              <a:ext uri="{FF2B5EF4-FFF2-40B4-BE49-F238E27FC236}">
                <a16:creationId xmlns:a16="http://schemas.microsoft.com/office/drawing/2014/main" id="{2FF78436-0D56-FC46-E33A-E2C774E5EC97}"/>
              </a:ext>
            </a:extLst>
          </p:cNvPr>
          <p:cNvSpPr>
            <a:spLocks noGrp="1"/>
          </p:cNvSpPr>
          <p:nvPr>
            <p:ph type="body" sz="quarter" idx="11"/>
          </p:nvPr>
        </p:nvSpPr>
        <p:spPr/>
        <p:txBody>
          <a:bodyPr/>
          <a:lstStyle/>
          <a:p>
            <a:r>
              <a:rPr lang="en-US"/>
              <a:t>Correlation </a:t>
            </a:r>
            <a:r>
              <a:rPr lang="en-US" dirty="0"/>
              <a:t>between capital values and </a:t>
            </a:r>
            <a:r>
              <a:rPr lang="en-US"/>
              <a:t>resident </a:t>
            </a:r>
            <a:r>
              <a:rPr lang="en-US" dirty="0"/>
              <a:t>income required</a:t>
            </a:r>
            <a:endParaRPr lang="en-GB" dirty="0"/>
          </a:p>
        </p:txBody>
      </p:sp>
      <p:sp>
        <p:nvSpPr>
          <p:cNvPr id="35" name="Content Placeholder 5">
            <a:extLst>
              <a:ext uri="{FF2B5EF4-FFF2-40B4-BE49-F238E27FC236}">
                <a16:creationId xmlns:a16="http://schemas.microsoft.com/office/drawing/2014/main" id="{1FFC60B3-FC28-211F-FBB3-98EB1CAC745A}"/>
              </a:ext>
            </a:extLst>
          </p:cNvPr>
          <p:cNvSpPr txBox="1">
            <a:spLocks/>
          </p:cNvSpPr>
          <p:nvPr/>
        </p:nvSpPr>
        <p:spPr>
          <a:xfrm>
            <a:off x="761997" y="1350487"/>
            <a:ext cx="10295511" cy="1089375"/>
          </a:xfrm>
          <a:prstGeom prst="rect">
            <a:avLst/>
          </a:prstGeom>
          <a:noFill/>
        </p:spPr>
        <p:txBody>
          <a:bodyPr vert="horz" lIns="0" tIns="0" rIns="0" bIns="0" rtlCol="0" anchor="t">
            <a:normAutofit/>
          </a:bodyPr>
          <a:lstStyle>
            <a:lvl1pPr marL="6350" indent="0" algn="l" defTabSz="914400" rtl="0" eaLnBrk="1" latinLnBrk="0" hangingPunct="1">
              <a:lnSpc>
                <a:spcPct val="110000"/>
              </a:lnSpc>
              <a:spcBef>
                <a:spcPts val="0"/>
              </a:spcBef>
              <a:spcAft>
                <a:spcPts val="400"/>
              </a:spcAft>
              <a:buFont typeface="Arial" panose="020B0604020202020204" pitchFamily="34" charset="0"/>
              <a:buNone/>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1450">
              <a:buFont typeface="Arial" panose="020B0604020202020204" pitchFamily="34" charset="0"/>
              <a:buChar char="•"/>
            </a:pPr>
            <a:r>
              <a:rPr lang="en-US" dirty="0">
                <a:ea typeface="Calibri"/>
                <a:cs typeface="Calibri"/>
              </a:rPr>
              <a:t>Value difference in Camden private house prices and a social rent unit is £747k (before grant).</a:t>
            </a:r>
          </a:p>
          <a:p>
            <a:pPr marL="177800" indent="-171450">
              <a:buFont typeface="Arial" panose="020B0604020202020204" pitchFamily="34" charset="0"/>
              <a:buChar char="•"/>
            </a:pPr>
            <a:r>
              <a:rPr lang="en-US" dirty="0">
                <a:ea typeface="Calibri"/>
                <a:cs typeface="Calibri"/>
              </a:rPr>
              <a:t>Grant can be used to support the principle of cross subsidy and ensure there is enough return for a developer. </a:t>
            </a:r>
          </a:p>
          <a:p>
            <a:pPr marL="177800" indent="-171450">
              <a:buFont typeface="Arial" panose="020B0604020202020204" pitchFamily="34" charset="0"/>
              <a:buChar char="•"/>
            </a:pPr>
            <a:r>
              <a:rPr lang="en-US" dirty="0">
                <a:ea typeface="Calibri"/>
                <a:cs typeface="Calibri"/>
              </a:rPr>
              <a:t>An intermediate tenure charging £2.6k </a:t>
            </a:r>
            <a:r>
              <a:rPr lang="en-US" dirty="0" err="1">
                <a:ea typeface="Calibri"/>
                <a:cs typeface="Calibri"/>
              </a:rPr>
              <a:t>pcm</a:t>
            </a:r>
            <a:r>
              <a:rPr lang="en-US" dirty="0">
                <a:ea typeface="Calibri"/>
                <a:cs typeface="Calibri"/>
              </a:rPr>
              <a:t> could increase family retention in Camden, with a surplus of £500 </a:t>
            </a:r>
            <a:r>
              <a:rPr lang="en-US" dirty="0" err="1">
                <a:ea typeface="Calibri"/>
                <a:cs typeface="Calibri"/>
              </a:rPr>
              <a:t>pcm</a:t>
            </a:r>
            <a:r>
              <a:rPr lang="en-US" dirty="0">
                <a:ea typeface="Calibri"/>
                <a:cs typeface="Calibri"/>
              </a:rPr>
              <a:t> for the couple and child. </a:t>
            </a:r>
          </a:p>
          <a:p>
            <a:r>
              <a:rPr lang="en-US" dirty="0">
                <a:ea typeface="Calibri"/>
                <a:cs typeface="Calibri"/>
              </a:rPr>
              <a:t>  </a:t>
            </a:r>
            <a:endParaRPr lang="en-GB" dirty="0">
              <a:ea typeface="Calibri"/>
              <a:cs typeface="Calibri"/>
            </a:endParaRPr>
          </a:p>
        </p:txBody>
      </p:sp>
      <p:graphicFrame>
        <p:nvGraphicFramePr>
          <p:cNvPr id="36" name="Table 35">
            <a:extLst>
              <a:ext uri="{FF2B5EF4-FFF2-40B4-BE49-F238E27FC236}">
                <a16:creationId xmlns:a16="http://schemas.microsoft.com/office/drawing/2014/main" id="{80BED3AC-0A7D-8B3C-54B3-532FA30C8206}"/>
              </a:ext>
            </a:extLst>
          </p:cNvPr>
          <p:cNvGraphicFramePr>
            <a:graphicFrameLocks noGrp="1"/>
          </p:cNvGraphicFramePr>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chemeClr val="tx1"/>
                    </a:solidFill>
                  </a:tcPr>
                </a:tc>
                <a:tc>
                  <a:txBody>
                    <a:bodyPr/>
                    <a:lstStyle/>
                    <a:p>
                      <a:pPr algn="ctr"/>
                      <a:r>
                        <a:rPr lang="en-US" dirty="0"/>
                        <a:t>Tenure viability</a:t>
                      </a:r>
                      <a:endParaRPr lang="en-GB" dirty="0"/>
                    </a:p>
                  </a:txBody>
                  <a:tcPr anchor="ctr">
                    <a:solidFill>
                      <a:schemeClr val="tx2"/>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graphicFrame>
        <p:nvGraphicFramePr>
          <p:cNvPr id="16" name="Chart 15">
            <a:extLst>
              <a:ext uri="{FF2B5EF4-FFF2-40B4-BE49-F238E27FC236}">
                <a16:creationId xmlns:a16="http://schemas.microsoft.com/office/drawing/2014/main" id="{C1F14B15-2F0F-ED76-DEC2-A05262C35DF9}"/>
              </a:ext>
            </a:extLst>
          </p:cNvPr>
          <p:cNvGraphicFramePr>
            <a:graphicFrameLocks/>
          </p:cNvGraphicFramePr>
          <p:nvPr>
            <p:extLst>
              <p:ext uri="{D42A27DB-BD31-4B8C-83A1-F6EECF244321}">
                <p14:modId xmlns:p14="http://schemas.microsoft.com/office/powerpoint/2010/main" val="38934875"/>
              </p:ext>
            </p:extLst>
          </p:nvPr>
        </p:nvGraphicFramePr>
        <p:xfrm>
          <a:off x="713008" y="2320925"/>
          <a:ext cx="10409484" cy="4040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09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76876-64D6-84FC-0057-EC2AF48ED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A9BAF-289A-8C1A-2697-A0A142B38692}"/>
              </a:ext>
            </a:extLst>
          </p:cNvPr>
          <p:cNvSpPr>
            <a:spLocks noGrp="1"/>
          </p:cNvSpPr>
          <p:nvPr>
            <p:ph type="title"/>
          </p:nvPr>
        </p:nvSpPr>
        <p:spPr/>
        <p:txBody>
          <a:bodyPr/>
          <a:lstStyle/>
          <a:p>
            <a:r>
              <a:rPr lang="en-US" dirty="0"/>
              <a:t>Viability of schemes at intermediate tenures</a:t>
            </a:r>
            <a:endParaRPr lang="en-GB" dirty="0"/>
          </a:p>
        </p:txBody>
      </p:sp>
      <p:sp>
        <p:nvSpPr>
          <p:cNvPr id="3" name="Content Placeholder 2">
            <a:extLst>
              <a:ext uri="{FF2B5EF4-FFF2-40B4-BE49-F238E27FC236}">
                <a16:creationId xmlns:a16="http://schemas.microsoft.com/office/drawing/2014/main" id="{1DB46799-7930-F87B-067C-D9338FE7213E}"/>
              </a:ext>
            </a:extLst>
          </p:cNvPr>
          <p:cNvSpPr>
            <a:spLocks noGrp="1"/>
          </p:cNvSpPr>
          <p:nvPr>
            <p:ph idx="1"/>
          </p:nvPr>
        </p:nvSpPr>
        <p:spPr>
          <a:xfrm>
            <a:off x="761999" y="1253834"/>
            <a:ext cx="11028946" cy="1913515"/>
          </a:xfrm>
        </p:spPr>
        <p:txBody>
          <a:bodyPr vert="horz" lIns="0" tIns="0" rIns="0" bIns="0" numCol="2" rtlCol="0" anchor="t">
            <a:noAutofit/>
          </a:bodyPr>
          <a:lstStyle/>
          <a:p>
            <a:endParaRPr lang="en-US" sz="1100" dirty="0">
              <a:ea typeface="Calibri"/>
              <a:cs typeface="Calibri"/>
            </a:endParaRPr>
          </a:p>
          <a:p>
            <a:endParaRPr lang="en-GB" sz="1100" dirty="0">
              <a:ea typeface="Calibri"/>
              <a:cs typeface="Calibri"/>
            </a:endParaRPr>
          </a:p>
        </p:txBody>
      </p:sp>
      <p:sp>
        <p:nvSpPr>
          <p:cNvPr id="4" name="Text Placeholder 3">
            <a:extLst>
              <a:ext uri="{FF2B5EF4-FFF2-40B4-BE49-F238E27FC236}">
                <a16:creationId xmlns:a16="http://schemas.microsoft.com/office/drawing/2014/main" id="{BDA83979-63A6-693F-C09B-50B862AAA893}"/>
              </a:ext>
            </a:extLst>
          </p:cNvPr>
          <p:cNvSpPr>
            <a:spLocks noGrp="1"/>
          </p:cNvSpPr>
          <p:nvPr>
            <p:ph type="body" sz="quarter" idx="11"/>
          </p:nvPr>
        </p:nvSpPr>
        <p:spPr>
          <a:xfrm>
            <a:off x="761999" y="947626"/>
            <a:ext cx="10409484" cy="459490"/>
          </a:xfrm>
        </p:spPr>
        <p:txBody>
          <a:bodyPr vert="horz" lIns="0" tIns="0" rIns="0" bIns="0" rtlCol="0" anchor="t">
            <a:noAutofit/>
          </a:bodyPr>
          <a:lstStyle/>
          <a:p>
            <a:r>
              <a:rPr lang="en-US" dirty="0"/>
              <a:t>Scheme with 35% affordable housing (60% Social Rent / 40% Intermediate)</a:t>
            </a:r>
          </a:p>
          <a:p>
            <a:endParaRPr lang="en-GB" dirty="0"/>
          </a:p>
        </p:txBody>
      </p:sp>
      <p:graphicFrame>
        <p:nvGraphicFramePr>
          <p:cNvPr id="5" name="Table 4">
            <a:extLst>
              <a:ext uri="{FF2B5EF4-FFF2-40B4-BE49-F238E27FC236}">
                <a16:creationId xmlns:a16="http://schemas.microsoft.com/office/drawing/2014/main" id="{11FB1692-5088-5958-1C3E-D55AF761AD45}"/>
              </a:ext>
            </a:extLst>
          </p:cNvPr>
          <p:cNvGraphicFramePr>
            <a:graphicFrameLocks noGrp="1"/>
          </p:cNvGraphicFramePr>
          <p:nvPr>
            <p:extLst>
              <p:ext uri="{D42A27DB-BD31-4B8C-83A1-F6EECF244321}">
                <p14:modId xmlns:p14="http://schemas.microsoft.com/office/powerpoint/2010/main" val="1687322954"/>
              </p:ext>
            </p:extLst>
          </p:nvPr>
        </p:nvGraphicFramePr>
        <p:xfrm>
          <a:off x="1714501" y="1481346"/>
          <a:ext cx="7509892" cy="3299875"/>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3076714">
                  <a:extLst>
                    <a:ext uri="{9D8B030D-6E8A-4147-A177-3AD203B41FA5}">
                      <a16:colId xmlns:a16="http://schemas.microsoft.com/office/drawing/2014/main" val="2440450739"/>
                    </a:ext>
                  </a:extLst>
                </a:gridCol>
                <a:gridCol w="2216589">
                  <a:extLst>
                    <a:ext uri="{9D8B030D-6E8A-4147-A177-3AD203B41FA5}">
                      <a16:colId xmlns:a16="http://schemas.microsoft.com/office/drawing/2014/main" val="4038950557"/>
                    </a:ext>
                  </a:extLst>
                </a:gridCol>
                <a:gridCol w="2216589">
                  <a:extLst>
                    <a:ext uri="{9D8B030D-6E8A-4147-A177-3AD203B41FA5}">
                      <a16:colId xmlns:a16="http://schemas.microsoft.com/office/drawing/2014/main" val="1396346894"/>
                    </a:ext>
                  </a:extLst>
                </a:gridCol>
              </a:tblGrid>
              <a:tr h="498152">
                <a:tc>
                  <a:txBody>
                    <a:bodyPr/>
                    <a:lstStyle/>
                    <a:p>
                      <a:pPr algn="ctr">
                        <a:buNone/>
                      </a:pPr>
                      <a:r>
                        <a:rPr lang="en-US" sz="1600" b="1" dirty="0">
                          <a:solidFill>
                            <a:schemeClr val="bg1"/>
                          </a:solidFill>
                          <a:effectLst/>
                        </a:rPr>
                        <a:t>Item</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buNone/>
                      </a:pPr>
                      <a:r>
                        <a:rPr lang="en-US" sz="1600" b="1" dirty="0">
                          <a:solidFill>
                            <a:schemeClr val="bg1"/>
                          </a:solidFill>
                          <a:effectLst/>
                        </a:rPr>
                        <a:t>Intermediate Rent</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buNone/>
                      </a:pPr>
                      <a:r>
                        <a:rPr lang="en-US" sz="1600" b="1" dirty="0">
                          <a:solidFill>
                            <a:schemeClr val="bg1"/>
                          </a:solidFill>
                          <a:effectLst/>
                        </a:rPr>
                        <a:t>50% fam housing</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26301488"/>
                  </a:ext>
                </a:extLst>
              </a:tr>
              <a:tr h="436451">
                <a:tc>
                  <a:txBody>
                    <a:bodyPr/>
                    <a:lstStyle/>
                    <a:p>
                      <a:pPr algn="ctr">
                        <a:buNone/>
                      </a:pPr>
                      <a:r>
                        <a:rPr lang="en-US" sz="1600" b="1" dirty="0">
                          <a:effectLst/>
                        </a:rPr>
                        <a:t>Number of Properties</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a:buNone/>
                      </a:pPr>
                      <a:r>
                        <a:rPr lang="en-US" sz="1600" dirty="0">
                          <a:effectLst/>
                        </a:rPr>
                        <a:t>200</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1600" dirty="0">
                          <a:effectLst/>
                        </a:rPr>
                        <a:t>188</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9212951"/>
                  </a:ext>
                </a:extLst>
              </a:tr>
              <a:tr h="335979">
                <a:tc>
                  <a:txBody>
                    <a:bodyPr/>
                    <a:lstStyle/>
                    <a:p>
                      <a:pPr algn="ctr">
                        <a:buNone/>
                      </a:pPr>
                      <a:r>
                        <a:rPr lang="en-US" sz="1600" b="1" dirty="0">
                          <a:effectLst/>
                        </a:rPr>
                        <a:t>Affordable Homes</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a:buNone/>
                      </a:pPr>
                      <a:r>
                        <a:rPr lang="en-US" sz="1600" dirty="0">
                          <a:effectLst/>
                        </a:rPr>
                        <a:t>70</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1600" dirty="0">
                          <a:effectLst/>
                        </a:rPr>
                        <a:t>66</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700154"/>
                  </a:ext>
                </a:extLst>
              </a:tr>
              <a:tr h="448225">
                <a:tc>
                  <a:txBody>
                    <a:bodyPr/>
                    <a:lstStyle/>
                    <a:p>
                      <a:pPr lvl="0" algn="ctr">
                        <a:buNone/>
                      </a:pPr>
                      <a:r>
                        <a:rPr lang="en-US" sz="1600" b="1" dirty="0">
                          <a:effectLst/>
                        </a:rPr>
                        <a:t>Residual Land Value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marL="0" lvl="0" algn="ctr" defTabSz="914400" rtl="0" eaLnBrk="1" latinLnBrk="0" hangingPunct="1">
                        <a:buNone/>
                      </a:pPr>
                      <a:r>
                        <a:rPr lang="en-US" sz="1600" kern="1200" dirty="0">
                          <a:solidFill>
                            <a:schemeClr val="tx1"/>
                          </a:solidFill>
                          <a:effectLst/>
                          <a:latin typeface="+mn-lt"/>
                          <a:ea typeface="+mn-ea"/>
                          <a:cs typeface="+mn-cs"/>
                        </a:rPr>
                        <a:t>£4.9m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dirty="0">
                          <a:solidFill>
                            <a:schemeClr val="tx1"/>
                          </a:solidFill>
                          <a:effectLst/>
                        </a:rPr>
                        <a:t>£4.7m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748856261"/>
                  </a:ext>
                </a:extLst>
              </a:tr>
              <a:tr h="395267">
                <a:tc>
                  <a:txBody>
                    <a:bodyPr/>
                    <a:lstStyle/>
                    <a:p>
                      <a:pPr lvl="0" algn="ctr">
                        <a:buNone/>
                      </a:pPr>
                      <a:r>
                        <a:rPr lang="en-US" sz="1600" b="1" dirty="0">
                          <a:effectLst/>
                        </a:rPr>
                        <a:t>Existing Use Value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£12.5m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£12.5m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097065600"/>
                  </a:ext>
                </a:extLst>
              </a:tr>
              <a:tr h="395267">
                <a:tc>
                  <a:txBody>
                    <a:bodyPr/>
                    <a:lstStyle/>
                    <a:p>
                      <a:pPr lvl="0" algn="ctr">
                        <a:buNone/>
                      </a:pPr>
                      <a:r>
                        <a:rPr lang="en-US" sz="1600" b="1">
                          <a:effectLst/>
                        </a:rPr>
                        <a:t>Gap to Benchmark Land Value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lvl="0" algn="ctr">
                        <a:buNone/>
                      </a:pPr>
                      <a:r>
                        <a:rPr lang="en-US" sz="1600" b="1" dirty="0">
                          <a:solidFill>
                            <a:srgbClr val="FF0000"/>
                          </a:solidFill>
                          <a:effectLst/>
                        </a:rPr>
                        <a:t>£7.60m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b="1" dirty="0">
                          <a:solidFill>
                            <a:srgbClr val="FF0000"/>
                          </a:solidFill>
                          <a:effectLst/>
                        </a:rPr>
                        <a:t>£7.80m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832118171"/>
                  </a:ext>
                </a:extLst>
              </a:tr>
              <a:tr h="395267">
                <a:tc>
                  <a:txBody>
                    <a:bodyPr/>
                    <a:lstStyle/>
                    <a:p>
                      <a:pPr lvl="0" algn="ctr">
                        <a:buNone/>
                      </a:pPr>
                      <a:r>
                        <a:rPr lang="en-US" sz="1600" b="1" dirty="0">
                          <a:effectLst/>
                        </a:rPr>
                        <a:t>AFH % to get to positive RLV</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lvl="0" algn="ctr">
                        <a:buNone/>
                      </a:pPr>
                      <a:r>
                        <a:rPr lang="en-US" sz="1600" b="1" dirty="0">
                          <a:solidFill>
                            <a:schemeClr val="tx1"/>
                          </a:solidFill>
                          <a:effectLst/>
                        </a:rPr>
                        <a:t>17.5%</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b="1" dirty="0">
                          <a:solidFill>
                            <a:schemeClr val="tx1"/>
                          </a:solidFill>
                          <a:effectLst/>
                        </a:rPr>
                        <a:t>17.5%</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4145998442"/>
                  </a:ext>
                </a:extLst>
              </a:tr>
              <a:tr h="395267">
                <a:tc>
                  <a:txBody>
                    <a:bodyPr/>
                    <a:lstStyle/>
                    <a:p>
                      <a:pPr lvl="0" algn="ctr">
                        <a:buNone/>
                      </a:pPr>
                      <a:r>
                        <a:rPr lang="en-US" sz="1600" b="1" dirty="0">
                          <a:effectLst/>
                        </a:rPr>
                        <a:t>Grant Required to get to 35% AFH</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0">
                      <a:noFill/>
                    </a:lnB>
                    <a:lnTlToBr w="0">
                      <a:noFill/>
                    </a:lnTlToBr>
                    <a:lnBlToTr w="0">
                      <a:noFill/>
                    </a:lnBlToTr>
                    <a:solidFill>
                      <a:schemeClr val="accent1">
                        <a:lumMod val="10000"/>
                        <a:lumOff val="90000"/>
                      </a:schemeClr>
                    </a:solidFill>
                  </a:tcPr>
                </a:tc>
                <a:tc>
                  <a:txBody>
                    <a:bodyPr/>
                    <a:lstStyle/>
                    <a:p>
                      <a:pPr lvl="0" algn="ctr">
                        <a:buNone/>
                      </a:pPr>
                      <a:r>
                        <a:rPr lang="en-US" sz="1600" b="1" dirty="0">
                          <a:solidFill>
                            <a:schemeClr val="tx1"/>
                          </a:solidFill>
                          <a:effectLst/>
                        </a:rPr>
                        <a:t>£10.50m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0">
                      <a:noFill/>
                    </a:lnB>
                    <a:lnTlToBr w="0">
                      <a:noFill/>
                    </a:lnTlToBr>
                    <a:lnBlToTr w="0">
                      <a:noFill/>
                    </a:lnBlToTr>
                    <a:solidFill>
                      <a:schemeClr val="bg1"/>
                    </a:solidFill>
                  </a:tcPr>
                </a:tc>
                <a:tc>
                  <a:txBody>
                    <a:bodyPr/>
                    <a:lstStyle/>
                    <a:p>
                      <a:pPr lvl="0" algn="ctr">
                        <a:buNone/>
                      </a:pPr>
                      <a:r>
                        <a:rPr lang="en-US" sz="1600" b="1" dirty="0">
                          <a:solidFill>
                            <a:schemeClr val="tx1"/>
                          </a:solidFill>
                          <a:effectLst/>
                        </a:rPr>
                        <a:t>£10.67m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0">
                      <a:noFill/>
                    </a:lnB>
                    <a:lnTlToBr w="0">
                      <a:noFill/>
                    </a:lnTlToBr>
                    <a:lnBlToTr w="0">
                      <a:noFill/>
                    </a:lnBlToTr>
                    <a:solidFill>
                      <a:schemeClr val="bg1"/>
                    </a:solidFill>
                  </a:tcPr>
                </a:tc>
                <a:extLst>
                  <a:ext uri="{0D108BD9-81ED-4DB2-BD59-A6C34878D82A}">
                    <a16:rowId xmlns:a16="http://schemas.microsoft.com/office/drawing/2014/main" val="2582293389"/>
                  </a:ext>
                </a:extLst>
              </a:tr>
            </a:tbl>
          </a:graphicData>
        </a:graphic>
      </p:graphicFrame>
      <p:sp>
        <p:nvSpPr>
          <p:cNvPr id="6" name="Rectangle 5">
            <a:extLst>
              <a:ext uri="{FF2B5EF4-FFF2-40B4-BE49-F238E27FC236}">
                <a16:creationId xmlns:a16="http://schemas.microsoft.com/office/drawing/2014/main" id="{4B6BD54B-FAD9-0350-E6BC-6DD17EF9E524}"/>
              </a:ext>
            </a:extLst>
          </p:cNvPr>
          <p:cNvSpPr/>
          <p:nvPr/>
        </p:nvSpPr>
        <p:spPr>
          <a:xfrm>
            <a:off x="1714499" y="3167350"/>
            <a:ext cx="7509892" cy="1628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
        <p:nvSpPr>
          <p:cNvPr id="8" name="TextBox 7">
            <a:extLst>
              <a:ext uri="{FF2B5EF4-FFF2-40B4-BE49-F238E27FC236}">
                <a16:creationId xmlns:a16="http://schemas.microsoft.com/office/drawing/2014/main" id="{F5F29B4E-B3BB-CEC7-66FB-A9165564C12E}"/>
              </a:ext>
            </a:extLst>
          </p:cNvPr>
          <p:cNvSpPr txBox="1"/>
          <p:nvPr/>
        </p:nvSpPr>
        <p:spPr>
          <a:xfrm>
            <a:off x="877317" y="4855451"/>
            <a:ext cx="10798084" cy="1348977"/>
          </a:xfrm>
          <a:prstGeom prst="rect">
            <a:avLst/>
          </a:prstGeom>
          <a:noFill/>
        </p:spPr>
        <p:txBody>
          <a:bodyPr wrap="square" lIns="0" tIns="0" rIns="0" bIns="0" rtlCol="0">
            <a:noAutofit/>
          </a:bodyPr>
          <a:lstStyle/>
          <a:p>
            <a:pPr marL="171450" indent="-171450" algn="l">
              <a:spcBef>
                <a:spcPts val="600"/>
              </a:spcBef>
              <a:spcAft>
                <a:spcPts val="600"/>
              </a:spcAft>
              <a:buFont typeface="Arial" panose="020B0604020202020204" pitchFamily="34" charset="0"/>
              <a:buChar char="•"/>
            </a:pPr>
            <a:r>
              <a:rPr lang="en-US" sz="1400" dirty="0"/>
              <a:t>Based on feedback from the previous session, we have tested an intermediate rental tenure. </a:t>
            </a:r>
          </a:p>
          <a:p>
            <a:pPr marL="171450" indent="-171450" algn="l">
              <a:spcBef>
                <a:spcPts val="600"/>
              </a:spcBef>
              <a:spcAft>
                <a:spcPts val="600"/>
              </a:spcAft>
              <a:buFont typeface="Arial" panose="020B0604020202020204" pitchFamily="34" charset="0"/>
              <a:buChar char="•"/>
            </a:pPr>
            <a:r>
              <a:rPr lang="en-US" sz="1400" dirty="0"/>
              <a:t>Only 17.5% affordable housing is achievable once land is included in both scenarios, however due to having larger units in the family housing, there are fewer overall units. </a:t>
            </a:r>
          </a:p>
          <a:p>
            <a:pPr marL="171450" indent="-171450" algn="l">
              <a:spcBef>
                <a:spcPts val="600"/>
              </a:spcBef>
              <a:spcAft>
                <a:spcPts val="600"/>
              </a:spcAft>
              <a:buFont typeface="Arial" panose="020B0604020202020204" pitchFamily="34" charset="0"/>
              <a:buChar char="•"/>
            </a:pPr>
            <a:r>
              <a:rPr lang="en-US" sz="1400" dirty="0"/>
              <a:t>There is a policy decision to make between </a:t>
            </a:r>
            <a:r>
              <a:rPr lang="en-US" sz="1400" i="1" dirty="0"/>
              <a:t>quantum</a:t>
            </a:r>
            <a:r>
              <a:rPr lang="en-US" sz="1400" dirty="0"/>
              <a:t> of affordable versus </a:t>
            </a:r>
            <a:r>
              <a:rPr lang="en-US" sz="1400" i="1" dirty="0"/>
              <a:t>larger family </a:t>
            </a:r>
            <a:r>
              <a:rPr lang="en-US" sz="1400" dirty="0"/>
              <a:t>homes. </a:t>
            </a:r>
          </a:p>
          <a:p>
            <a:pPr marL="171450" indent="-171450" algn="l">
              <a:spcBef>
                <a:spcPts val="600"/>
              </a:spcBef>
              <a:spcAft>
                <a:spcPts val="600"/>
              </a:spcAft>
              <a:buFont typeface="Arial" panose="020B0604020202020204" pitchFamily="34" charset="0"/>
              <a:buChar char="•"/>
            </a:pPr>
            <a:r>
              <a:rPr lang="en-US" sz="1400" dirty="0"/>
              <a:t>Note, GLA AHG now regards more family units on estate regeneration as additionality.</a:t>
            </a:r>
            <a:endParaRPr lang="en-US" sz="1200" dirty="0"/>
          </a:p>
          <a:p>
            <a:pPr algn="l"/>
            <a:r>
              <a:rPr lang="en-US" sz="1200" dirty="0"/>
              <a:t> </a:t>
            </a:r>
          </a:p>
        </p:txBody>
      </p:sp>
      <p:graphicFrame>
        <p:nvGraphicFramePr>
          <p:cNvPr id="9" name="Table 8">
            <a:extLst>
              <a:ext uri="{FF2B5EF4-FFF2-40B4-BE49-F238E27FC236}">
                <a16:creationId xmlns:a16="http://schemas.microsoft.com/office/drawing/2014/main" id="{ECAE0A17-EA4F-1328-4393-53ED3D9E8BDF}"/>
              </a:ext>
            </a:extLst>
          </p:cNvPr>
          <p:cNvGraphicFramePr>
            <a:graphicFrameLocks noGrp="1"/>
          </p:cNvGraphicFramePr>
          <p:nvPr>
            <p:extLst>
              <p:ext uri="{D42A27DB-BD31-4B8C-83A1-F6EECF244321}">
                <p14:modId xmlns:p14="http://schemas.microsoft.com/office/powerpoint/2010/main" val="3909927188"/>
              </p:ext>
            </p:extLst>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chemeClr val="tx1"/>
                    </a:solidFill>
                  </a:tcPr>
                </a:tc>
                <a:tc>
                  <a:txBody>
                    <a:bodyPr/>
                    <a:lstStyle/>
                    <a:p>
                      <a:pPr algn="ctr"/>
                      <a:r>
                        <a:rPr lang="en-US" dirty="0"/>
                        <a:t>Tenure viability</a:t>
                      </a:r>
                      <a:endParaRPr lang="en-GB" dirty="0"/>
                    </a:p>
                  </a:txBody>
                  <a:tcPr anchor="ctr">
                    <a:solidFill>
                      <a:schemeClr val="tx2"/>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sp>
        <p:nvSpPr>
          <p:cNvPr id="10" name="Arrow: Left 9">
            <a:extLst>
              <a:ext uri="{FF2B5EF4-FFF2-40B4-BE49-F238E27FC236}">
                <a16:creationId xmlns:a16="http://schemas.microsoft.com/office/drawing/2014/main" id="{EC0CB680-3579-95D2-BE33-4E35E317C736}"/>
              </a:ext>
            </a:extLst>
          </p:cNvPr>
          <p:cNvSpPr/>
          <p:nvPr/>
        </p:nvSpPr>
        <p:spPr>
          <a:xfrm>
            <a:off x="8785103" y="2005740"/>
            <a:ext cx="1056640" cy="257630"/>
          </a:xfrm>
          <a:prstGeom prst="leftArrow">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
        <p:nvSpPr>
          <p:cNvPr id="11" name="TextBox 10">
            <a:extLst>
              <a:ext uri="{FF2B5EF4-FFF2-40B4-BE49-F238E27FC236}">
                <a16:creationId xmlns:a16="http://schemas.microsoft.com/office/drawing/2014/main" id="{035043B4-E774-022D-666F-697B6195DC2D}"/>
              </a:ext>
            </a:extLst>
          </p:cNvPr>
          <p:cNvSpPr txBox="1"/>
          <p:nvPr/>
        </p:nvSpPr>
        <p:spPr>
          <a:xfrm>
            <a:off x="9874033" y="1917248"/>
            <a:ext cx="1801368" cy="758952"/>
          </a:xfrm>
          <a:prstGeom prst="rect">
            <a:avLst/>
          </a:prstGeom>
          <a:noFill/>
        </p:spPr>
        <p:txBody>
          <a:bodyPr wrap="square" lIns="0" tIns="0" rIns="0" bIns="0" rtlCol="0">
            <a:noAutofit/>
          </a:bodyPr>
          <a:lstStyle/>
          <a:p>
            <a:pPr algn="ctr"/>
            <a:r>
              <a:rPr lang="en-US" sz="1400" b="1"/>
              <a:t>Fewer homes due to introduction </a:t>
            </a:r>
            <a:r>
              <a:rPr lang="en-US" sz="1400" b="1" dirty="0"/>
              <a:t>of larger family </a:t>
            </a:r>
            <a:r>
              <a:rPr lang="en-US" sz="1400" b="1"/>
              <a:t>homes</a:t>
            </a:r>
            <a:endParaRPr lang="en-GB" sz="1400" b="1" dirty="0" err="1"/>
          </a:p>
        </p:txBody>
      </p:sp>
      <p:sp>
        <p:nvSpPr>
          <p:cNvPr id="12" name="Arrow: Left 11">
            <a:extLst>
              <a:ext uri="{FF2B5EF4-FFF2-40B4-BE49-F238E27FC236}">
                <a16:creationId xmlns:a16="http://schemas.microsoft.com/office/drawing/2014/main" id="{7F54FC0E-A3B5-59A0-0EB4-D737212E5225}"/>
              </a:ext>
            </a:extLst>
          </p:cNvPr>
          <p:cNvSpPr/>
          <p:nvPr/>
        </p:nvSpPr>
        <p:spPr>
          <a:xfrm rot="21002946">
            <a:off x="8831705" y="2329211"/>
            <a:ext cx="1056640" cy="257630"/>
          </a:xfrm>
          <a:prstGeom prst="leftArrow">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Tree>
    <p:extLst>
      <p:ext uri="{BB962C8B-B14F-4D97-AF65-F5344CB8AC3E}">
        <p14:creationId xmlns:p14="http://schemas.microsoft.com/office/powerpoint/2010/main" val="394151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C6D91-AB7A-C8E1-EA72-2A73994D5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A6489-6515-14CD-6F77-65428061E3A9}"/>
              </a:ext>
            </a:extLst>
          </p:cNvPr>
          <p:cNvSpPr>
            <a:spLocks noGrp="1"/>
          </p:cNvSpPr>
          <p:nvPr>
            <p:ph type="title"/>
          </p:nvPr>
        </p:nvSpPr>
        <p:spPr/>
        <p:txBody>
          <a:bodyPr/>
          <a:lstStyle/>
          <a:p>
            <a:r>
              <a:rPr lang="en-US" dirty="0">
                <a:latin typeface="Aptos" panose="020B0004020202020204" pitchFamily="34" charset="0"/>
              </a:rPr>
              <a:t>Co-Living Viability and </a:t>
            </a:r>
            <a:r>
              <a:rPr lang="en-US">
                <a:latin typeface="Aptos" panose="020B0004020202020204" pitchFamily="34" charset="0"/>
              </a:rPr>
              <a:t>tradeoffs</a:t>
            </a:r>
            <a:r>
              <a:rPr lang="en-US" dirty="0">
                <a:latin typeface="Aptos" panose="020B0004020202020204" pitchFamily="34" charset="0"/>
              </a:rPr>
              <a:t> </a:t>
            </a:r>
            <a:endParaRPr lang="en-GB" dirty="0">
              <a:latin typeface="Aptos" panose="020B0004020202020204" pitchFamily="34" charset="0"/>
            </a:endParaRPr>
          </a:p>
        </p:txBody>
      </p:sp>
      <p:sp>
        <p:nvSpPr>
          <p:cNvPr id="4" name="Text Placeholder 3">
            <a:extLst>
              <a:ext uri="{FF2B5EF4-FFF2-40B4-BE49-F238E27FC236}">
                <a16:creationId xmlns:a16="http://schemas.microsoft.com/office/drawing/2014/main" id="{412A4287-3981-FAEF-09EB-6660C8E56C5F}"/>
              </a:ext>
            </a:extLst>
          </p:cNvPr>
          <p:cNvSpPr>
            <a:spLocks noGrp="1"/>
          </p:cNvSpPr>
          <p:nvPr>
            <p:ph type="body" sz="quarter" idx="11"/>
          </p:nvPr>
        </p:nvSpPr>
        <p:spPr/>
        <p:txBody>
          <a:bodyPr vert="horz" lIns="0" tIns="0" rIns="0" bIns="0" rtlCol="0" anchor="t">
            <a:noAutofit/>
          </a:bodyPr>
          <a:lstStyle/>
          <a:p>
            <a:r>
              <a:rPr lang="en-US" dirty="0">
                <a:ea typeface="Calibri"/>
                <a:cs typeface="Calibri"/>
              </a:rPr>
              <a:t>C</a:t>
            </a:r>
            <a:r>
              <a:rPr lang="en-GB" dirty="0" err="1">
                <a:ea typeface="Calibri"/>
                <a:cs typeface="Calibri"/>
              </a:rPr>
              <a:t>omparing</a:t>
            </a:r>
            <a:r>
              <a:rPr lang="en-GB" dirty="0">
                <a:ea typeface="Calibri"/>
                <a:cs typeface="Calibri"/>
              </a:rPr>
              <a:t> a co-living scheme to a conventional </a:t>
            </a:r>
            <a:r>
              <a:rPr lang="en-GB">
                <a:ea typeface="Calibri"/>
                <a:cs typeface="Calibri"/>
              </a:rPr>
              <a:t>open market sale</a:t>
            </a:r>
            <a:r>
              <a:rPr lang="en-GB" dirty="0">
                <a:ea typeface="Calibri"/>
                <a:cs typeface="Calibri"/>
              </a:rPr>
              <a:t> scheme</a:t>
            </a:r>
            <a:endParaRPr lang="en-GB" dirty="0"/>
          </a:p>
        </p:txBody>
      </p:sp>
      <p:sp>
        <p:nvSpPr>
          <p:cNvPr id="6" name="Content Placeholder 5">
            <a:extLst>
              <a:ext uri="{FF2B5EF4-FFF2-40B4-BE49-F238E27FC236}">
                <a16:creationId xmlns:a16="http://schemas.microsoft.com/office/drawing/2014/main" id="{5F3C1875-54E5-19DE-7A2D-A5C9E8E86884}"/>
              </a:ext>
            </a:extLst>
          </p:cNvPr>
          <p:cNvSpPr>
            <a:spLocks noGrp="1"/>
          </p:cNvSpPr>
          <p:nvPr>
            <p:ph idx="1"/>
          </p:nvPr>
        </p:nvSpPr>
        <p:spPr>
          <a:xfrm>
            <a:off x="762000" y="4978750"/>
            <a:ext cx="10668000" cy="1435608"/>
          </a:xfrm>
        </p:spPr>
        <p:txBody>
          <a:bodyPr vert="horz" lIns="0" tIns="0" rIns="0" bIns="0" rtlCol="0" anchor="t">
            <a:normAutofit/>
          </a:bodyPr>
          <a:lstStyle/>
          <a:p>
            <a:pPr marL="292100" indent="-285750">
              <a:buFont typeface="Arial" panose="020B0604020202020204" pitchFamily="34" charset="0"/>
              <a:buChar char="•"/>
            </a:pPr>
            <a:r>
              <a:rPr lang="en-GB">
                <a:ea typeface="Calibri"/>
                <a:cs typeface="Calibri"/>
              </a:rPr>
              <a:t>Co-living </a:t>
            </a:r>
            <a:r>
              <a:rPr lang="en-GB" dirty="0">
                <a:ea typeface="Calibri"/>
                <a:cs typeface="Calibri"/>
              </a:rPr>
              <a:t>has the potential to remove at least 480 people from HMO sharing market, meaning increased availability </a:t>
            </a:r>
            <a:r>
              <a:rPr lang="en-GB">
                <a:ea typeface="Calibri"/>
                <a:cs typeface="Calibri"/>
              </a:rPr>
              <a:t>of houses </a:t>
            </a:r>
            <a:r>
              <a:rPr lang="en-GB" dirty="0">
                <a:ea typeface="Calibri"/>
                <a:cs typeface="Calibri"/>
              </a:rPr>
              <a:t>for families.</a:t>
            </a:r>
          </a:p>
          <a:p>
            <a:pPr marL="292100" indent="-285750">
              <a:buFont typeface="Arial" panose="020B0604020202020204" pitchFamily="34" charset="0"/>
              <a:buChar char="•"/>
            </a:pPr>
            <a:r>
              <a:rPr lang="en-GB">
                <a:ea typeface="Calibri"/>
                <a:cs typeface="Calibri"/>
              </a:rPr>
              <a:t>In the right parts of Camden, residents </a:t>
            </a:r>
            <a:r>
              <a:rPr lang="en-GB" dirty="0">
                <a:ea typeface="Calibri"/>
                <a:cs typeface="Calibri"/>
              </a:rPr>
              <a:t>looking for short term leases have </a:t>
            </a:r>
            <a:r>
              <a:rPr lang="en-GB">
                <a:ea typeface="Calibri"/>
                <a:cs typeface="Calibri"/>
              </a:rPr>
              <a:t>access to </a:t>
            </a:r>
            <a:r>
              <a:rPr lang="en-GB" dirty="0">
                <a:ea typeface="Calibri"/>
                <a:cs typeface="Calibri"/>
              </a:rPr>
              <a:t>a dedicated </a:t>
            </a:r>
            <a:r>
              <a:rPr lang="en-GB">
                <a:ea typeface="Calibri"/>
                <a:cs typeface="Calibri"/>
              </a:rPr>
              <a:t>service with amenities on site</a:t>
            </a:r>
            <a:r>
              <a:rPr lang="en-GB" dirty="0">
                <a:ea typeface="Calibri"/>
                <a:cs typeface="Calibri"/>
              </a:rPr>
              <a:t>.</a:t>
            </a:r>
          </a:p>
          <a:p>
            <a:pPr marL="292100" indent="-285750">
              <a:buFont typeface="Arial" panose="020B0604020202020204" pitchFamily="34" charset="0"/>
              <a:buChar char="•"/>
            </a:pPr>
            <a:r>
              <a:rPr lang="en-GB">
                <a:ea typeface="Calibri"/>
                <a:cs typeface="Calibri"/>
              </a:rPr>
              <a:t>However, Co-Living has no family housing or affordable housing within the scheme. </a:t>
            </a:r>
            <a:r>
              <a:rPr lang="en-GB" dirty="0">
                <a:ea typeface="Calibri"/>
                <a:cs typeface="Calibri"/>
              </a:rPr>
              <a:t>Using the payment in lieu, our model provided </a:t>
            </a:r>
            <a:r>
              <a:rPr lang="en-GB">
                <a:ea typeface="Calibri"/>
                <a:cs typeface="Calibri"/>
              </a:rPr>
              <a:t>for c. </a:t>
            </a:r>
            <a:r>
              <a:rPr lang="en-GB" dirty="0">
                <a:ea typeface="Calibri"/>
                <a:cs typeface="Calibri"/>
              </a:rPr>
              <a:t>12 affordable</a:t>
            </a:r>
            <a:r>
              <a:rPr lang="en-GB">
                <a:ea typeface="Calibri"/>
                <a:cs typeface="Calibri"/>
              </a:rPr>
              <a:t> homes (assuming no land cost). </a:t>
            </a:r>
          </a:p>
          <a:p>
            <a:pPr marL="292100" indent="-285750">
              <a:buFont typeface="Arial" panose="020B0604020202020204" pitchFamily="34" charset="0"/>
              <a:buChar char="•"/>
            </a:pPr>
            <a:r>
              <a:rPr lang="en-GB">
                <a:ea typeface="Calibri"/>
                <a:cs typeface="Calibri"/>
              </a:rPr>
              <a:t>PBSA works on a similar basis and Camden LPA has also secured on site provision for affordable general needs</a:t>
            </a:r>
            <a:r>
              <a:rPr lang="en-GB" dirty="0">
                <a:ea typeface="Calibri"/>
                <a:cs typeface="Calibri"/>
              </a:rPr>
              <a:t> homes. </a:t>
            </a:r>
          </a:p>
          <a:p>
            <a:endParaRPr lang="en-GB" dirty="0">
              <a:highlight>
                <a:srgbClr val="FFFF00"/>
              </a:highlight>
              <a:ea typeface="Calibri"/>
              <a:cs typeface="Calibri"/>
            </a:endParaRPr>
          </a:p>
          <a:p>
            <a:pPr marL="292100" indent="-285750">
              <a:buFont typeface="Arial" panose="020B0604020202020204" pitchFamily="34" charset="0"/>
              <a:buChar char="•"/>
            </a:pPr>
            <a:endParaRPr lang="en-GB" dirty="0">
              <a:highlight>
                <a:srgbClr val="FFFF00"/>
              </a:highlight>
              <a:ea typeface="Calibri"/>
              <a:cs typeface="Calibri"/>
            </a:endParaRPr>
          </a:p>
        </p:txBody>
      </p:sp>
      <p:graphicFrame>
        <p:nvGraphicFramePr>
          <p:cNvPr id="3" name="Table 2">
            <a:extLst>
              <a:ext uri="{FF2B5EF4-FFF2-40B4-BE49-F238E27FC236}">
                <a16:creationId xmlns:a16="http://schemas.microsoft.com/office/drawing/2014/main" id="{65B3CF3B-8B65-CB35-0DBE-0EC03B5EC11F}"/>
              </a:ext>
            </a:extLst>
          </p:cNvPr>
          <p:cNvGraphicFramePr>
            <a:graphicFrameLocks noGrp="1"/>
          </p:cNvGraphicFramePr>
          <p:nvPr>
            <p:extLst>
              <p:ext uri="{D42A27DB-BD31-4B8C-83A1-F6EECF244321}">
                <p14:modId xmlns:p14="http://schemas.microsoft.com/office/powerpoint/2010/main" val="262541939"/>
              </p:ext>
            </p:extLst>
          </p:nvPr>
        </p:nvGraphicFramePr>
        <p:xfrm>
          <a:off x="1847088" y="1285395"/>
          <a:ext cx="8202169" cy="3578487"/>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3410712">
                  <a:extLst>
                    <a:ext uri="{9D8B030D-6E8A-4147-A177-3AD203B41FA5}">
                      <a16:colId xmlns:a16="http://schemas.microsoft.com/office/drawing/2014/main" val="4169797204"/>
                    </a:ext>
                  </a:extLst>
                </a:gridCol>
                <a:gridCol w="2297175">
                  <a:extLst>
                    <a:ext uri="{9D8B030D-6E8A-4147-A177-3AD203B41FA5}">
                      <a16:colId xmlns:a16="http://schemas.microsoft.com/office/drawing/2014/main" val="3505082371"/>
                    </a:ext>
                  </a:extLst>
                </a:gridCol>
                <a:gridCol w="2494282">
                  <a:extLst>
                    <a:ext uri="{9D8B030D-6E8A-4147-A177-3AD203B41FA5}">
                      <a16:colId xmlns:a16="http://schemas.microsoft.com/office/drawing/2014/main" val="2954770786"/>
                    </a:ext>
                  </a:extLst>
                </a:gridCol>
              </a:tblGrid>
              <a:tr h="454883">
                <a:tc>
                  <a:txBody>
                    <a:bodyPr/>
                    <a:lstStyle/>
                    <a:p>
                      <a:pPr algn="ctr">
                        <a:buNone/>
                      </a:pPr>
                      <a:r>
                        <a:rPr lang="en-US" sz="1600" b="1" dirty="0">
                          <a:solidFill>
                            <a:schemeClr val="bg1"/>
                          </a:solidFill>
                          <a:effectLst/>
                        </a:rPr>
                        <a:t>Item</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buNone/>
                      </a:pPr>
                      <a:r>
                        <a:rPr lang="en-US" sz="1600" b="1" dirty="0">
                          <a:solidFill>
                            <a:schemeClr val="bg1"/>
                          </a:solidFill>
                          <a:effectLst/>
                        </a:rPr>
                        <a:t>Co-Living Scheme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buNone/>
                      </a:pPr>
                      <a:r>
                        <a:rPr lang="en-US" sz="1600" b="1" dirty="0">
                          <a:solidFill>
                            <a:schemeClr val="bg1"/>
                          </a:solidFill>
                          <a:effectLst/>
                        </a:rPr>
                        <a:t>Conventional OMS Scheme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47693517"/>
                  </a:ext>
                </a:extLst>
              </a:tr>
              <a:tr h="398541">
                <a:tc>
                  <a:txBody>
                    <a:bodyPr/>
                    <a:lstStyle/>
                    <a:p>
                      <a:pPr algn="ctr">
                        <a:buNone/>
                      </a:pPr>
                      <a:r>
                        <a:rPr lang="en-US" sz="1600" b="1" dirty="0">
                          <a:effectLst/>
                        </a:rPr>
                        <a:t>Number of Properties / bedrooms</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a:buNone/>
                      </a:pPr>
                      <a:r>
                        <a:rPr lang="en-US" sz="1600" dirty="0">
                          <a:effectLst/>
                        </a:rPr>
                        <a:t>480 bedrooms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1600" dirty="0">
                          <a:effectLst/>
                        </a:rPr>
                        <a:t>200 apartments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347461"/>
                  </a:ext>
                </a:extLst>
              </a:tr>
              <a:tr h="306796">
                <a:tc>
                  <a:txBody>
                    <a:bodyPr/>
                    <a:lstStyle/>
                    <a:p>
                      <a:pPr algn="ctr">
                        <a:buNone/>
                      </a:pPr>
                      <a:r>
                        <a:rPr lang="en-US" sz="1600" b="1" dirty="0">
                          <a:effectLst/>
                        </a:rPr>
                        <a:t>% Private</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a:buNone/>
                      </a:pPr>
                      <a:r>
                        <a:rPr lang="en-US" sz="1600" dirty="0">
                          <a:effectLst/>
                        </a:rPr>
                        <a:t>100%</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1600" dirty="0">
                          <a:effectLst/>
                        </a:rPr>
                        <a:t>65%</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571656"/>
                  </a:ext>
                </a:extLst>
              </a:tr>
              <a:tr h="306796">
                <a:tc>
                  <a:txBody>
                    <a:bodyPr/>
                    <a:lstStyle/>
                    <a:p>
                      <a:pPr algn="ctr">
                        <a:buNone/>
                      </a:pPr>
                      <a:r>
                        <a:rPr lang="en-US" sz="1600" b="1" dirty="0">
                          <a:effectLst/>
                        </a:rPr>
                        <a:t>% AFH (60% SR / 40% Int.)</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a:buNone/>
                      </a:pPr>
                      <a:r>
                        <a:rPr lang="en-US" sz="1600" dirty="0">
                          <a:effectLst/>
                        </a:rPr>
                        <a:t>0%</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1600" dirty="0">
                          <a:effectLst/>
                        </a:rPr>
                        <a:t>35%</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221919"/>
                  </a:ext>
                </a:extLst>
              </a:tr>
              <a:tr h="306796">
                <a:tc>
                  <a:txBody>
                    <a:bodyPr/>
                    <a:lstStyle/>
                    <a:p>
                      <a:pPr algn="ctr">
                        <a:buNone/>
                      </a:pPr>
                      <a:r>
                        <a:rPr lang="en-US" sz="1600" b="1" dirty="0">
                          <a:effectLst/>
                        </a:rPr>
                        <a:t>Affordable Homes</a:t>
                      </a:r>
                    </a:p>
                  </a:txBody>
                  <a:tcPr marL="0" marR="0" marT="0" marB="0" anchor="ctr">
                    <a:lnL w="1270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10000"/>
                        <a:lumOff val="90000"/>
                      </a:schemeClr>
                    </a:solidFill>
                  </a:tcPr>
                </a:tc>
                <a:tc>
                  <a:txBody>
                    <a:bodyPr/>
                    <a:lstStyle/>
                    <a:p>
                      <a:pPr algn="ctr">
                        <a:buNone/>
                      </a:pPr>
                      <a:r>
                        <a:rPr lang="en-US" sz="1600" dirty="0">
                          <a:effectLst/>
                        </a:rPr>
                        <a:t>  0</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None/>
                      </a:pPr>
                      <a:r>
                        <a:rPr lang="en-US" sz="1600" dirty="0">
                          <a:effectLst/>
                        </a:rPr>
                        <a:t>70</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5814808"/>
                  </a:ext>
                </a:extLst>
              </a:tr>
              <a:tr h="360935">
                <a:tc>
                  <a:txBody>
                    <a:bodyPr/>
                    <a:lstStyle/>
                    <a:p>
                      <a:pPr lvl="0" algn="ctr">
                        <a:buNone/>
                      </a:pPr>
                      <a:r>
                        <a:rPr lang="en-US" sz="1600" b="1" dirty="0">
                          <a:effectLst/>
                        </a:rPr>
                        <a:t>Residual Land Value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lvl="0" algn="ctr">
                        <a:buNone/>
                      </a:pPr>
                      <a:r>
                        <a:rPr lang="en-US" sz="1600" dirty="0">
                          <a:effectLst/>
                        </a:rPr>
                        <a:t>£20.95m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dirty="0">
                          <a:effectLst/>
                        </a:rPr>
                        <a:t>£4.9m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197019858"/>
                  </a:ext>
                </a:extLst>
              </a:tr>
              <a:tr h="360935">
                <a:tc>
                  <a:txBody>
                    <a:bodyPr/>
                    <a:lstStyle/>
                    <a:p>
                      <a:pPr lvl="0" algn="ctr">
                        <a:buNone/>
                      </a:pPr>
                      <a:r>
                        <a:rPr lang="en-US" sz="1600" b="1" dirty="0">
                          <a:effectLst/>
                        </a:rPr>
                        <a:t>Existing Use Value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lvl="0" algn="ctr">
                        <a:buNone/>
                      </a:pPr>
                      <a:r>
                        <a:rPr lang="en-US" sz="1600" dirty="0">
                          <a:effectLst/>
                        </a:rPr>
                        <a:t>£12.5m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dirty="0">
                          <a:effectLst/>
                        </a:rPr>
                        <a:t>£12.5m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152351848"/>
                  </a:ext>
                </a:extLst>
              </a:tr>
              <a:tr h="360935">
                <a:tc>
                  <a:txBody>
                    <a:bodyPr/>
                    <a:lstStyle/>
                    <a:p>
                      <a:pPr lvl="0" algn="ctr">
                        <a:buNone/>
                      </a:pPr>
                      <a:r>
                        <a:rPr lang="en-US" sz="1600" b="1" dirty="0">
                          <a:effectLst/>
                        </a:rPr>
                        <a:t>Gap to Existing Use Value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lvl="0" algn="ctr">
                        <a:buNone/>
                      </a:pPr>
                      <a:r>
                        <a:rPr lang="en-US" sz="1600" b="1" dirty="0">
                          <a:effectLst/>
                        </a:rPr>
                        <a:t>+£8.45m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b="1" dirty="0">
                          <a:solidFill>
                            <a:srgbClr val="FF0000"/>
                          </a:solidFill>
                          <a:effectLst/>
                        </a:rPr>
                        <a:t>£7.60m</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2053687351"/>
                  </a:ext>
                </a:extLst>
              </a:tr>
              <a:tr h="360935">
                <a:tc>
                  <a:txBody>
                    <a:bodyPr/>
                    <a:lstStyle/>
                    <a:p>
                      <a:pPr lvl="0" algn="ctr">
                        <a:buNone/>
                      </a:pPr>
                      <a:r>
                        <a:rPr lang="en-US" sz="1600" b="1" dirty="0">
                          <a:effectLst/>
                        </a:rPr>
                        <a:t>AFH % to get to positive RLV</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accent1">
                        <a:lumMod val="10000"/>
                        <a:lumOff val="90000"/>
                      </a:schemeClr>
                    </a:solidFill>
                  </a:tcPr>
                </a:tc>
                <a:tc>
                  <a:txBody>
                    <a:bodyPr/>
                    <a:lstStyle/>
                    <a:p>
                      <a:pPr lvl="0" algn="ctr">
                        <a:buNone/>
                      </a:pPr>
                      <a:r>
                        <a:rPr lang="en-US" sz="1600" b="1" dirty="0">
                          <a:effectLst/>
                        </a:rPr>
                        <a:t>n/a</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tc>
                  <a:txBody>
                    <a:bodyPr/>
                    <a:lstStyle/>
                    <a:p>
                      <a:pPr lvl="0" algn="ctr">
                        <a:buNone/>
                      </a:pPr>
                      <a:r>
                        <a:rPr lang="en-US" sz="1600" b="1" dirty="0">
                          <a:solidFill>
                            <a:schemeClr val="tx1"/>
                          </a:solidFill>
                          <a:effectLst/>
                        </a:rPr>
                        <a:t>17.5%</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2751181639"/>
                  </a:ext>
                </a:extLst>
              </a:tr>
              <a:tr h="360935">
                <a:tc>
                  <a:txBody>
                    <a:bodyPr/>
                    <a:lstStyle/>
                    <a:p>
                      <a:pPr lvl="0" algn="ctr">
                        <a:buNone/>
                      </a:pPr>
                      <a:r>
                        <a:rPr lang="en-US" sz="1600" b="1" dirty="0">
                          <a:effectLst/>
                        </a:rPr>
                        <a:t>Max cash in lieu payment </a:t>
                      </a:r>
                    </a:p>
                  </a:txBody>
                  <a:tcPr marL="0" marR="0" marT="0" marB="0" anchor="ctr">
                    <a:lnL w="0">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0">
                      <a:noFill/>
                    </a:lnB>
                    <a:lnTlToBr w="0">
                      <a:noFill/>
                    </a:lnTlToBr>
                    <a:lnBlToTr w="0">
                      <a:noFill/>
                    </a:lnBlToTr>
                    <a:solidFill>
                      <a:schemeClr val="accent1">
                        <a:lumMod val="10000"/>
                        <a:lumOff val="90000"/>
                      </a:schemeClr>
                    </a:solidFill>
                  </a:tcPr>
                </a:tc>
                <a:tc>
                  <a:txBody>
                    <a:bodyPr/>
                    <a:lstStyle/>
                    <a:p>
                      <a:pPr lvl="0" algn="ctr">
                        <a:buNone/>
                      </a:pPr>
                      <a:r>
                        <a:rPr lang="en-US" sz="1600" b="1" dirty="0">
                          <a:effectLst/>
                        </a:rPr>
                        <a:t>£6.95m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0">
                      <a:noFill/>
                    </a:lnB>
                    <a:lnTlToBr w="0">
                      <a:noFill/>
                    </a:lnTlToBr>
                    <a:lnBlToTr w="0">
                      <a:noFill/>
                    </a:lnBlToTr>
                    <a:solidFill>
                      <a:schemeClr val="bg1"/>
                    </a:solidFill>
                  </a:tcPr>
                </a:tc>
                <a:tc>
                  <a:txBody>
                    <a:bodyPr/>
                    <a:lstStyle/>
                    <a:p>
                      <a:pPr lvl="0" algn="ctr">
                        <a:buNone/>
                      </a:pPr>
                      <a:r>
                        <a:rPr lang="en-US" sz="1600" b="1" dirty="0">
                          <a:solidFill>
                            <a:schemeClr val="tx1"/>
                          </a:solidFill>
                          <a:effectLst/>
                        </a:rPr>
                        <a:t>n/a</a:t>
                      </a:r>
                    </a:p>
                  </a:txBody>
                  <a:tcPr marL="0" marR="0" marT="0" marB="0" anchor="ctr">
                    <a:lnL w="12700" cap="flat" cmpd="sng" algn="ctr">
                      <a:solidFill>
                        <a:schemeClr val="bg1">
                          <a:lumMod val="95000"/>
                        </a:schemeClr>
                      </a:solidFill>
                      <a:prstDash val="solid"/>
                      <a:round/>
                      <a:headEnd type="none" w="med" len="med"/>
                      <a:tailEnd type="none" w="med" len="med"/>
                    </a:lnL>
                    <a:lnR w="12700">
                      <a:solidFill>
                        <a:schemeClr val="bg1">
                          <a:lumMod val="95000"/>
                        </a:schemeClr>
                      </a:solidFill>
                    </a:lnR>
                    <a:lnT w="12700" cap="flat" cmpd="sng" algn="ctr">
                      <a:solidFill>
                        <a:schemeClr val="bg1">
                          <a:lumMod val="95000"/>
                        </a:schemeClr>
                      </a:solidFill>
                      <a:prstDash val="solid"/>
                      <a:round/>
                      <a:headEnd type="none" w="med" len="med"/>
                      <a:tailEnd type="none" w="med" len="med"/>
                    </a:lnT>
                    <a:lnB w="0">
                      <a:noFill/>
                    </a:lnB>
                    <a:lnTlToBr w="0">
                      <a:noFill/>
                    </a:lnTlToBr>
                    <a:lnBlToTr w="0">
                      <a:noFill/>
                    </a:lnBlToTr>
                    <a:solidFill>
                      <a:schemeClr val="bg1"/>
                    </a:solidFill>
                  </a:tcPr>
                </a:tc>
                <a:extLst>
                  <a:ext uri="{0D108BD9-81ED-4DB2-BD59-A6C34878D82A}">
                    <a16:rowId xmlns:a16="http://schemas.microsoft.com/office/drawing/2014/main" val="2782103556"/>
                  </a:ext>
                </a:extLst>
              </a:tr>
            </a:tbl>
          </a:graphicData>
        </a:graphic>
      </p:graphicFrame>
      <p:sp>
        <p:nvSpPr>
          <p:cNvPr id="5" name="Rectangle 4">
            <a:extLst>
              <a:ext uri="{FF2B5EF4-FFF2-40B4-BE49-F238E27FC236}">
                <a16:creationId xmlns:a16="http://schemas.microsoft.com/office/drawing/2014/main" id="{C87A1418-8473-1868-5176-94AC425340B8}"/>
              </a:ext>
            </a:extLst>
          </p:cNvPr>
          <p:cNvSpPr/>
          <p:nvPr/>
        </p:nvSpPr>
        <p:spPr>
          <a:xfrm>
            <a:off x="1847088" y="3429000"/>
            <a:ext cx="8202169" cy="1435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graphicFrame>
        <p:nvGraphicFramePr>
          <p:cNvPr id="7" name="Table 6">
            <a:extLst>
              <a:ext uri="{FF2B5EF4-FFF2-40B4-BE49-F238E27FC236}">
                <a16:creationId xmlns:a16="http://schemas.microsoft.com/office/drawing/2014/main" id="{E7925C61-7CE7-E0BE-90F4-2FF0A15B4A6D}"/>
              </a:ext>
            </a:extLst>
          </p:cNvPr>
          <p:cNvGraphicFramePr>
            <a:graphicFrameLocks noGrp="1"/>
          </p:cNvGraphicFramePr>
          <p:nvPr>
            <p:extLst>
              <p:ext uri="{D42A27DB-BD31-4B8C-83A1-F6EECF244321}">
                <p14:modId xmlns:p14="http://schemas.microsoft.com/office/powerpoint/2010/main" val="3909927188"/>
              </p:ext>
            </p:extLst>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chemeClr val="tx1"/>
                    </a:solidFill>
                  </a:tcPr>
                </a:tc>
                <a:tc>
                  <a:txBody>
                    <a:bodyPr/>
                    <a:lstStyle/>
                    <a:p>
                      <a:pPr algn="ctr"/>
                      <a:r>
                        <a:rPr lang="en-US" dirty="0"/>
                        <a:t>Tenure viability</a:t>
                      </a:r>
                      <a:endParaRPr lang="en-GB" dirty="0"/>
                    </a:p>
                  </a:txBody>
                  <a:tcPr anchor="ctr">
                    <a:solidFill>
                      <a:schemeClr val="tx2"/>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spTree>
    <p:extLst>
      <p:ext uri="{BB962C8B-B14F-4D97-AF65-F5344CB8AC3E}">
        <p14:creationId xmlns:p14="http://schemas.microsoft.com/office/powerpoint/2010/main" val="112234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21480-56EB-C126-23B2-AD63D9AF20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9E19-B409-0507-8D5C-D666F3225CEE}"/>
              </a:ext>
            </a:extLst>
          </p:cNvPr>
          <p:cNvSpPr>
            <a:spLocks noGrp="1"/>
          </p:cNvSpPr>
          <p:nvPr>
            <p:ph type="body" sz="quarter" idx="11"/>
          </p:nvPr>
        </p:nvSpPr>
        <p:spPr/>
        <p:txBody>
          <a:bodyPr/>
          <a:lstStyle/>
          <a:p>
            <a:pPr algn="r"/>
            <a:r>
              <a:rPr lang="en-US" dirty="0"/>
              <a:t>Delivery Options</a:t>
            </a:r>
            <a:endParaRPr lang="en-GB" dirty="0"/>
          </a:p>
        </p:txBody>
      </p:sp>
    </p:spTree>
    <p:extLst>
      <p:ext uri="{BB962C8B-B14F-4D97-AF65-F5344CB8AC3E}">
        <p14:creationId xmlns:p14="http://schemas.microsoft.com/office/powerpoint/2010/main" val="6315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2767-2ECA-12E1-DE73-C905E5D58D4F}"/>
            </a:ext>
          </a:extLst>
        </p:cNvPr>
        <p:cNvGrpSpPr/>
        <p:nvPr/>
      </p:nvGrpSpPr>
      <p:grpSpPr>
        <a:xfrm>
          <a:off x="0" y="0"/>
          <a:ext cx="0" cy="0"/>
          <a:chOff x="0" y="0"/>
          <a:chExt cx="0" cy="0"/>
        </a:xfrm>
      </p:grpSpPr>
      <p:sp>
        <p:nvSpPr>
          <p:cNvPr id="6" name="Title 20">
            <a:extLst>
              <a:ext uri="{FF2B5EF4-FFF2-40B4-BE49-F238E27FC236}">
                <a16:creationId xmlns:a16="http://schemas.microsoft.com/office/drawing/2014/main" id="{141E7EDC-EEBA-D0F6-0BDD-5EB9ED00CAD6}"/>
              </a:ext>
            </a:extLst>
          </p:cNvPr>
          <p:cNvSpPr>
            <a:spLocks noGrp="1"/>
          </p:cNvSpPr>
          <p:nvPr>
            <p:ph type="title"/>
          </p:nvPr>
        </p:nvSpPr>
        <p:spPr>
          <a:xfrm>
            <a:off x="713009" y="601626"/>
            <a:ext cx="7262813" cy="950913"/>
          </a:xfrm>
        </p:spPr>
        <p:txBody>
          <a:bodyPr/>
          <a:lstStyle/>
          <a:p>
            <a:r>
              <a:rPr lang="en-US" dirty="0">
                <a:latin typeface="Aptos" panose="020B0004020202020204" pitchFamily="34" charset="0"/>
              </a:rPr>
              <a:t>Camden Delivery Vehicles </a:t>
            </a:r>
            <a:endParaRPr lang="en-GB" dirty="0">
              <a:latin typeface="Aptos" panose="020B0004020202020204" pitchFamily="34" charset="0"/>
            </a:endParaRPr>
          </a:p>
        </p:txBody>
      </p:sp>
      <p:graphicFrame>
        <p:nvGraphicFramePr>
          <p:cNvPr id="2" name="Table 1">
            <a:extLst>
              <a:ext uri="{FF2B5EF4-FFF2-40B4-BE49-F238E27FC236}">
                <a16:creationId xmlns:a16="http://schemas.microsoft.com/office/drawing/2014/main" id="{AD14E2FC-D22B-A0A1-57B4-0677DA0A1E56}"/>
              </a:ext>
            </a:extLst>
          </p:cNvPr>
          <p:cNvGraphicFramePr>
            <a:graphicFrameLocks noGrp="1"/>
          </p:cNvGraphicFramePr>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a:t>Introduction</a:t>
                      </a:r>
                      <a:endParaRPr lang="en-GB"/>
                    </a:p>
                  </a:txBody>
                  <a:tcPr anchor="ctr">
                    <a:solidFill>
                      <a:schemeClr val="accent4"/>
                    </a:solidFill>
                  </a:tcPr>
                </a:tc>
                <a:tc>
                  <a:txBody>
                    <a:bodyPr/>
                    <a:lstStyle/>
                    <a:p>
                      <a:pPr algn="ctr"/>
                      <a:r>
                        <a:rPr lang="en-US"/>
                        <a:t>How we got here</a:t>
                      </a:r>
                      <a:endParaRPr lang="en-GB"/>
                    </a:p>
                  </a:txBody>
                  <a:tcPr anchor="ctr">
                    <a:solidFill>
                      <a:schemeClr val="tx1"/>
                    </a:solidFill>
                  </a:tcPr>
                </a:tc>
                <a:tc>
                  <a:txBody>
                    <a:bodyPr/>
                    <a:lstStyle/>
                    <a:p>
                      <a:pPr algn="ctr"/>
                      <a:r>
                        <a:rPr lang="en-US"/>
                        <a:t>Tenure viability</a:t>
                      </a:r>
                      <a:endParaRPr lang="en-GB"/>
                    </a:p>
                  </a:txBody>
                  <a:tcPr anchor="ctr">
                    <a:solidFill>
                      <a:schemeClr val="tx1"/>
                    </a:solidFill>
                  </a:tcPr>
                </a:tc>
                <a:tc>
                  <a:txBody>
                    <a:bodyPr/>
                    <a:lstStyle/>
                    <a:p>
                      <a:pPr algn="ctr"/>
                      <a:r>
                        <a:rPr lang="en-US"/>
                        <a:t>Delivery routes</a:t>
                      </a:r>
                      <a:endParaRPr lang="en-GB"/>
                    </a:p>
                  </a:txBody>
                  <a:tcPr anchor="ctr">
                    <a:solidFill>
                      <a:schemeClr val="tx2"/>
                    </a:solidFill>
                  </a:tcPr>
                </a:tc>
                <a:tc>
                  <a:txBody>
                    <a:bodyPr/>
                    <a:lstStyle/>
                    <a:p>
                      <a:pPr algn="ctr"/>
                      <a:r>
                        <a:rPr lang="en-US"/>
                        <a:t>Discussion</a:t>
                      </a:r>
                      <a:endParaRPr lang="en-GB"/>
                    </a:p>
                  </a:txBody>
                  <a:tcPr anchor="ctr">
                    <a:solidFill>
                      <a:schemeClr val="accent4"/>
                    </a:solidFill>
                  </a:tcPr>
                </a:tc>
                <a:extLst>
                  <a:ext uri="{0D108BD9-81ED-4DB2-BD59-A6C34878D82A}">
                    <a16:rowId xmlns:a16="http://schemas.microsoft.com/office/drawing/2014/main" val="4137714117"/>
                  </a:ext>
                </a:extLst>
              </a:tr>
            </a:tbl>
          </a:graphicData>
        </a:graphic>
      </p:graphicFrame>
      <p:sp>
        <p:nvSpPr>
          <p:cNvPr id="3" name="TextBox 2">
            <a:extLst>
              <a:ext uri="{FF2B5EF4-FFF2-40B4-BE49-F238E27FC236}">
                <a16:creationId xmlns:a16="http://schemas.microsoft.com/office/drawing/2014/main" id="{AD43A24C-21FC-F57B-F30C-1AFE8C2F5671}"/>
              </a:ext>
            </a:extLst>
          </p:cNvPr>
          <p:cNvSpPr txBox="1"/>
          <p:nvPr/>
        </p:nvSpPr>
        <p:spPr>
          <a:xfrm>
            <a:off x="713009" y="1077082"/>
            <a:ext cx="10686035" cy="4050506"/>
          </a:xfrm>
          <a:prstGeom prst="rect">
            <a:avLst/>
          </a:prstGeom>
          <a:noFill/>
        </p:spPr>
        <p:txBody>
          <a:bodyPr wrap="square" lIns="0" tIns="0" rIns="0" bIns="0" rtlCol="0">
            <a:noAutofit/>
          </a:bodyPr>
          <a:lstStyle/>
          <a:p>
            <a:pPr marL="285750" indent="-285750" algn="l">
              <a:spcBef>
                <a:spcPts val="600"/>
              </a:spcBef>
              <a:spcAft>
                <a:spcPts val="600"/>
              </a:spcAft>
              <a:buFont typeface="Arial" panose="020B0604020202020204" pitchFamily="34" charset="0"/>
              <a:buChar char="•"/>
            </a:pPr>
            <a:r>
              <a:rPr lang="en-US" sz="1600" dirty="0"/>
              <a:t>Camden has experience across a range of delivery vehicles. </a:t>
            </a:r>
          </a:p>
          <a:p>
            <a:pPr marL="285750" indent="-285750" algn="l">
              <a:spcBef>
                <a:spcPts val="600"/>
              </a:spcBef>
              <a:spcAft>
                <a:spcPts val="600"/>
              </a:spcAft>
              <a:buFont typeface="Arial" panose="020B0604020202020204" pitchFamily="34" charset="0"/>
              <a:buChar char="•"/>
            </a:pPr>
            <a:r>
              <a:rPr lang="en-US" sz="1600" dirty="0"/>
              <a:t>Camden’s direct delivery </a:t>
            </a:r>
            <a:r>
              <a:rPr lang="en-US" sz="1600" dirty="0" err="1"/>
              <a:t>programme</a:t>
            </a:r>
            <a:r>
              <a:rPr lang="en-US" sz="1600" dirty="0"/>
              <a:t> through the Community Investment Partnership (“CIP”) is more advanced and developed than most other developers in London. </a:t>
            </a:r>
          </a:p>
          <a:p>
            <a:pPr marL="285750" indent="-285750" algn="l">
              <a:spcBef>
                <a:spcPts val="600"/>
              </a:spcBef>
              <a:spcAft>
                <a:spcPts val="600"/>
              </a:spcAft>
              <a:buFont typeface="Arial" panose="020B0604020202020204" pitchFamily="34" charset="0"/>
              <a:buChar char="•"/>
            </a:pPr>
            <a:r>
              <a:rPr lang="en-US" sz="1600" dirty="0"/>
              <a:t>Camden also has Camden Living Ltd, plus the Registered Providers. </a:t>
            </a:r>
          </a:p>
          <a:p>
            <a:pPr marL="285750" indent="-285750" algn="l">
              <a:spcBef>
                <a:spcPts val="600"/>
              </a:spcBef>
              <a:spcAft>
                <a:spcPts val="600"/>
              </a:spcAft>
              <a:buFont typeface="Arial" panose="020B0604020202020204" pitchFamily="34" charset="0"/>
              <a:buChar char="•"/>
            </a:pPr>
            <a:r>
              <a:rPr lang="en-US" sz="1600" dirty="0"/>
              <a:t>In addition to self delivery through CIP, the following schemes are in partnership contracts with developers: </a:t>
            </a:r>
          </a:p>
          <a:p>
            <a:pPr marL="285750" indent="-285750" algn="l">
              <a:spcBef>
                <a:spcPts val="600"/>
              </a:spcBef>
              <a:spcAft>
                <a:spcPts val="600"/>
              </a:spcAft>
              <a:buFont typeface="Arial" panose="020B0604020202020204" pitchFamily="34" charset="0"/>
              <a:buChar char="•"/>
            </a:pPr>
            <a:endParaRPr lang="en-GB" sz="1600" dirty="0"/>
          </a:p>
          <a:p>
            <a:pPr marL="285750" indent="-285750" algn="l">
              <a:spcBef>
                <a:spcPts val="600"/>
              </a:spcBef>
              <a:spcAft>
                <a:spcPts val="600"/>
              </a:spcAft>
              <a:buFont typeface="Arial" panose="020B0604020202020204" pitchFamily="34" charset="0"/>
              <a:buChar char="•"/>
            </a:pPr>
            <a:endParaRPr lang="en-GB" sz="1600" dirty="0"/>
          </a:p>
          <a:p>
            <a:pPr marL="285750" indent="-285750" algn="l">
              <a:spcBef>
                <a:spcPts val="600"/>
              </a:spcBef>
              <a:spcAft>
                <a:spcPts val="600"/>
              </a:spcAft>
              <a:buFont typeface="Arial" panose="020B0604020202020204" pitchFamily="34" charset="0"/>
              <a:buChar char="•"/>
            </a:pPr>
            <a:endParaRPr lang="en-GB" sz="1600" dirty="0"/>
          </a:p>
          <a:p>
            <a:pPr marL="285750" indent="-285750" algn="l">
              <a:spcBef>
                <a:spcPts val="600"/>
              </a:spcBef>
              <a:spcAft>
                <a:spcPts val="600"/>
              </a:spcAft>
              <a:buFont typeface="Arial" panose="020B0604020202020204" pitchFamily="34" charset="0"/>
              <a:buChar char="•"/>
            </a:pPr>
            <a:endParaRPr lang="en-GB" sz="1600" dirty="0"/>
          </a:p>
          <a:p>
            <a:pPr marL="285750" indent="-285750" algn="l">
              <a:spcBef>
                <a:spcPts val="600"/>
              </a:spcBef>
              <a:spcAft>
                <a:spcPts val="600"/>
              </a:spcAft>
              <a:buFont typeface="Arial" panose="020B0604020202020204" pitchFamily="34" charset="0"/>
              <a:buChar char="•"/>
            </a:pPr>
            <a:endParaRPr lang="en-GB" sz="1600" dirty="0"/>
          </a:p>
          <a:p>
            <a:pPr marL="285750" indent="-285750" algn="l">
              <a:spcBef>
                <a:spcPts val="600"/>
              </a:spcBef>
              <a:spcAft>
                <a:spcPts val="600"/>
              </a:spcAft>
              <a:buFont typeface="Arial" panose="020B0604020202020204" pitchFamily="34" charset="0"/>
              <a:buChar char="•"/>
            </a:pPr>
            <a:r>
              <a:rPr lang="en-GB" sz="1600" dirty="0"/>
              <a:t>Camden has developed a wealth of experience through CIP; however, financial capacity within the Housing Revenue Account (HRA) drives a need to explore alternative delivery vehicles </a:t>
            </a:r>
          </a:p>
          <a:p>
            <a:pPr marL="171450" indent="-171450" algn="l">
              <a:buFontTx/>
              <a:buChar char="-"/>
            </a:pPr>
            <a:endParaRPr lang="en-GB" sz="1200" dirty="0"/>
          </a:p>
        </p:txBody>
      </p:sp>
      <p:graphicFrame>
        <p:nvGraphicFramePr>
          <p:cNvPr id="4" name="Table 3">
            <a:extLst>
              <a:ext uri="{FF2B5EF4-FFF2-40B4-BE49-F238E27FC236}">
                <a16:creationId xmlns:a16="http://schemas.microsoft.com/office/drawing/2014/main" id="{E767282C-7902-EA3B-2D4F-6FA3E36B569F}"/>
              </a:ext>
            </a:extLst>
          </p:cNvPr>
          <p:cNvGraphicFramePr>
            <a:graphicFrameLocks noGrp="1"/>
          </p:cNvGraphicFramePr>
          <p:nvPr>
            <p:extLst>
              <p:ext uri="{D42A27DB-BD31-4B8C-83A1-F6EECF244321}">
                <p14:modId xmlns:p14="http://schemas.microsoft.com/office/powerpoint/2010/main" val="2062670246"/>
              </p:ext>
            </p:extLst>
          </p:nvPr>
        </p:nvGraphicFramePr>
        <p:xfrm>
          <a:off x="2397252" y="2886794"/>
          <a:ext cx="7735038" cy="1854200"/>
        </p:xfrm>
        <a:graphic>
          <a:graphicData uri="http://schemas.openxmlformats.org/drawingml/2006/table">
            <a:tbl>
              <a:tblPr firstRow="1" bandRow="1">
                <a:tableStyleId>{5C22544A-7EE6-4342-B048-85BDC9FD1C3A}</a:tableStyleId>
              </a:tblPr>
              <a:tblGrid>
                <a:gridCol w="3269942">
                  <a:extLst>
                    <a:ext uri="{9D8B030D-6E8A-4147-A177-3AD203B41FA5}">
                      <a16:colId xmlns:a16="http://schemas.microsoft.com/office/drawing/2014/main" val="3310975373"/>
                    </a:ext>
                  </a:extLst>
                </a:gridCol>
                <a:gridCol w="4465096">
                  <a:extLst>
                    <a:ext uri="{9D8B030D-6E8A-4147-A177-3AD203B41FA5}">
                      <a16:colId xmlns:a16="http://schemas.microsoft.com/office/drawing/2014/main" val="584658662"/>
                    </a:ext>
                  </a:extLst>
                </a:gridCol>
              </a:tblGrid>
              <a:tr h="370840">
                <a:tc>
                  <a:txBody>
                    <a:bodyPr/>
                    <a:lstStyle/>
                    <a:p>
                      <a:r>
                        <a:rPr lang="en-US" sz="1600" dirty="0"/>
                        <a:t>Development </a:t>
                      </a:r>
                      <a:endParaRPr lang="en-GB" sz="1600" dirty="0"/>
                    </a:p>
                  </a:txBody>
                  <a:tcPr/>
                </a:tc>
                <a:tc>
                  <a:txBody>
                    <a:bodyPr/>
                    <a:lstStyle/>
                    <a:p>
                      <a:r>
                        <a:rPr lang="en-US" sz="1600" dirty="0"/>
                        <a:t>Delivery Vehicle </a:t>
                      </a:r>
                      <a:endParaRPr lang="en-GB" sz="1600" dirty="0"/>
                    </a:p>
                  </a:txBody>
                  <a:tcPr/>
                </a:tc>
                <a:extLst>
                  <a:ext uri="{0D108BD9-81ED-4DB2-BD59-A6C34878D82A}">
                    <a16:rowId xmlns:a16="http://schemas.microsoft.com/office/drawing/2014/main" val="4051915883"/>
                  </a:ext>
                </a:extLst>
              </a:tr>
              <a:tr h="370840">
                <a:tc>
                  <a:txBody>
                    <a:bodyPr/>
                    <a:lstStyle/>
                    <a:p>
                      <a:pPr algn="ctr"/>
                      <a:r>
                        <a:rPr lang="en-US" sz="1600" dirty="0"/>
                        <a:t>Greenwood Centre</a:t>
                      </a:r>
                      <a:endParaRPr lang="en-GB" sz="1600" dirty="0"/>
                    </a:p>
                  </a:txBody>
                  <a:tcPr/>
                </a:tc>
                <a:tc>
                  <a:txBody>
                    <a:bodyPr/>
                    <a:lstStyle/>
                    <a:p>
                      <a:pPr algn="ctr"/>
                      <a:r>
                        <a:rPr lang="en-US" sz="1600" dirty="0"/>
                        <a:t>Development Agreement with Kier</a:t>
                      </a:r>
                      <a:endParaRPr lang="en-GB" sz="1600" dirty="0"/>
                    </a:p>
                  </a:txBody>
                  <a:tcPr/>
                </a:tc>
                <a:extLst>
                  <a:ext uri="{0D108BD9-81ED-4DB2-BD59-A6C34878D82A}">
                    <a16:rowId xmlns:a16="http://schemas.microsoft.com/office/drawing/2014/main" val="758606155"/>
                  </a:ext>
                </a:extLst>
              </a:tr>
              <a:tr h="370840">
                <a:tc>
                  <a:txBody>
                    <a:bodyPr/>
                    <a:lstStyle/>
                    <a:p>
                      <a:pPr algn="ctr"/>
                      <a:r>
                        <a:rPr lang="en-US" sz="1600" dirty="0"/>
                        <a:t>Charlie Ratchford Court</a:t>
                      </a:r>
                      <a:endParaRPr lang="en-GB" sz="1600" dirty="0"/>
                    </a:p>
                  </a:txBody>
                  <a:tcPr/>
                </a:tc>
                <a:tc>
                  <a:txBody>
                    <a:bodyPr/>
                    <a:lstStyle/>
                    <a:p>
                      <a:pPr algn="ctr"/>
                      <a:r>
                        <a:rPr lang="en-US" sz="1600" dirty="0"/>
                        <a:t>Development Agreement with </a:t>
                      </a:r>
                      <a:r>
                        <a:rPr lang="en-US" sz="1600" dirty="0" err="1"/>
                        <a:t>Vistry</a:t>
                      </a:r>
                      <a:endParaRPr lang="en-GB" sz="1600" dirty="0"/>
                    </a:p>
                  </a:txBody>
                  <a:tcPr/>
                </a:tc>
                <a:extLst>
                  <a:ext uri="{0D108BD9-81ED-4DB2-BD59-A6C34878D82A}">
                    <a16:rowId xmlns:a16="http://schemas.microsoft.com/office/drawing/2014/main" val="1438808261"/>
                  </a:ext>
                </a:extLst>
              </a:tr>
              <a:tr h="370840">
                <a:tc>
                  <a:txBody>
                    <a:bodyPr/>
                    <a:lstStyle/>
                    <a:p>
                      <a:pPr algn="ctr"/>
                      <a:r>
                        <a:rPr lang="en-US" sz="1600" dirty="0"/>
                        <a:t>Bacton 2</a:t>
                      </a:r>
                      <a:endParaRPr lang="en-GB" sz="1600" dirty="0"/>
                    </a:p>
                  </a:txBody>
                  <a:tcPr/>
                </a:tc>
                <a:tc>
                  <a:txBody>
                    <a:bodyPr/>
                    <a:lstStyle/>
                    <a:p>
                      <a:pPr algn="ctr"/>
                      <a:r>
                        <a:rPr lang="en-US" sz="1600" dirty="0"/>
                        <a:t>Development Agreement with Mount Anvil</a:t>
                      </a:r>
                      <a:endParaRPr lang="en-GB" sz="1600" dirty="0"/>
                    </a:p>
                  </a:txBody>
                  <a:tcPr/>
                </a:tc>
                <a:extLst>
                  <a:ext uri="{0D108BD9-81ED-4DB2-BD59-A6C34878D82A}">
                    <a16:rowId xmlns:a16="http://schemas.microsoft.com/office/drawing/2014/main" val="4266404178"/>
                  </a:ext>
                </a:extLst>
              </a:tr>
              <a:tr h="370840">
                <a:tc>
                  <a:txBody>
                    <a:bodyPr/>
                    <a:lstStyle/>
                    <a:p>
                      <a:pPr algn="ctr"/>
                      <a:r>
                        <a:rPr lang="en-US" sz="1600" dirty="0"/>
                        <a:t>Camley Street</a:t>
                      </a:r>
                      <a:endParaRPr lang="en-GB" sz="1600" dirty="0"/>
                    </a:p>
                  </a:txBody>
                  <a:tcPr/>
                </a:tc>
                <a:tc>
                  <a:txBody>
                    <a:bodyPr/>
                    <a:lstStyle/>
                    <a:p>
                      <a:pPr algn="ctr"/>
                      <a:r>
                        <a:rPr lang="en-US" sz="1600" dirty="0"/>
                        <a:t>Development Agreement with Ballymore / Lateral</a:t>
                      </a:r>
                      <a:endParaRPr lang="en-GB" sz="1600" dirty="0"/>
                    </a:p>
                  </a:txBody>
                  <a:tcPr/>
                </a:tc>
                <a:extLst>
                  <a:ext uri="{0D108BD9-81ED-4DB2-BD59-A6C34878D82A}">
                    <a16:rowId xmlns:a16="http://schemas.microsoft.com/office/drawing/2014/main" val="614613116"/>
                  </a:ext>
                </a:extLst>
              </a:tr>
            </a:tbl>
          </a:graphicData>
        </a:graphic>
      </p:graphicFrame>
    </p:spTree>
    <p:extLst>
      <p:ext uri="{BB962C8B-B14F-4D97-AF65-F5344CB8AC3E}">
        <p14:creationId xmlns:p14="http://schemas.microsoft.com/office/powerpoint/2010/main" val="49221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F4D0-B396-6B63-4DAF-BDB80A013F91}"/>
            </a:ext>
          </a:extLst>
        </p:cNvPr>
        <p:cNvGrpSpPr/>
        <p:nvPr/>
      </p:nvGrpSpPr>
      <p:grpSpPr>
        <a:xfrm>
          <a:off x="0" y="0"/>
          <a:ext cx="0" cy="0"/>
          <a:chOff x="0" y="0"/>
          <a:chExt cx="0" cy="0"/>
        </a:xfrm>
      </p:grpSpPr>
      <p:sp>
        <p:nvSpPr>
          <p:cNvPr id="6" name="Title 20">
            <a:extLst>
              <a:ext uri="{FF2B5EF4-FFF2-40B4-BE49-F238E27FC236}">
                <a16:creationId xmlns:a16="http://schemas.microsoft.com/office/drawing/2014/main" id="{5A9559AB-3130-3B75-25ED-011CA973766F}"/>
              </a:ext>
            </a:extLst>
          </p:cNvPr>
          <p:cNvSpPr>
            <a:spLocks noGrp="1"/>
          </p:cNvSpPr>
          <p:nvPr>
            <p:ph type="title"/>
          </p:nvPr>
        </p:nvSpPr>
        <p:spPr>
          <a:xfrm>
            <a:off x="713009" y="601626"/>
            <a:ext cx="7262813" cy="950913"/>
          </a:xfrm>
        </p:spPr>
        <p:txBody>
          <a:bodyPr/>
          <a:lstStyle/>
          <a:p>
            <a:r>
              <a:rPr lang="en-US" dirty="0">
                <a:latin typeface="Aptos" panose="020B0004020202020204" pitchFamily="34" charset="0"/>
              </a:rPr>
              <a:t>Camden Delivery Vehicles </a:t>
            </a:r>
            <a:endParaRPr lang="en-GB" dirty="0">
              <a:latin typeface="Aptos" panose="020B0004020202020204" pitchFamily="34" charset="0"/>
            </a:endParaRPr>
          </a:p>
        </p:txBody>
      </p:sp>
      <p:graphicFrame>
        <p:nvGraphicFramePr>
          <p:cNvPr id="2" name="Table 1">
            <a:extLst>
              <a:ext uri="{FF2B5EF4-FFF2-40B4-BE49-F238E27FC236}">
                <a16:creationId xmlns:a16="http://schemas.microsoft.com/office/drawing/2014/main" id="{4AAFAD28-8A50-6D0B-CBA0-431E60965217}"/>
              </a:ext>
            </a:extLst>
          </p:cNvPr>
          <p:cNvGraphicFramePr>
            <a:graphicFrameLocks noGrp="1"/>
          </p:cNvGraphicFramePr>
          <p:nvPr>
            <p:extLst>
              <p:ext uri="{D42A27DB-BD31-4B8C-83A1-F6EECF244321}">
                <p14:modId xmlns:p14="http://schemas.microsoft.com/office/powerpoint/2010/main" val="1997595504"/>
              </p:ext>
            </p:extLst>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chemeClr val="tx1"/>
                    </a:solidFill>
                  </a:tcPr>
                </a:tc>
                <a:tc>
                  <a:txBody>
                    <a:bodyPr/>
                    <a:lstStyle/>
                    <a:p>
                      <a:pPr algn="ctr"/>
                      <a:r>
                        <a:rPr lang="en-US" dirty="0"/>
                        <a:t>Tenure viability</a:t>
                      </a:r>
                      <a:endParaRPr lang="en-GB" dirty="0"/>
                    </a:p>
                  </a:txBody>
                  <a:tcPr anchor="ctr">
                    <a:solidFill>
                      <a:schemeClr val="tx1"/>
                    </a:solidFill>
                  </a:tcPr>
                </a:tc>
                <a:tc>
                  <a:txBody>
                    <a:bodyPr/>
                    <a:lstStyle/>
                    <a:p>
                      <a:pPr algn="ctr"/>
                      <a:r>
                        <a:rPr lang="en-US" dirty="0"/>
                        <a:t>Delivery routes</a:t>
                      </a:r>
                      <a:endParaRPr lang="en-GB" dirty="0"/>
                    </a:p>
                  </a:txBody>
                  <a:tcPr anchor="ctr">
                    <a:solidFill>
                      <a:schemeClr val="tx2"/>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160D16C-C657-EDD8-C0C6-FC28389B4DEC}"/>
                  </a:ext>
                </a:extLst>
              </p14:cNvPr>
              <p14:cNvContentPartPr/>
              <p14:nvPr/>
            </p14:nvContentPartPr>
            <p14:xfrm>
              <a:off x="2370541" y="2636531"/>
              <a:ext cx="360" cy="360"/>
            </p14:xfrm>
          </p:contentPart>
        </mc:Choice>
        <mc:Fallback xmlns="">
          <p:pic>
            <p:nvPicPr>
              <p:cNvPr id="4" name="Ink 3">
                <a:extLst>
                  <a:ext uri="{FF2B5EF4-FFF2-40B4-BE49-F238E27FC236}">
                    <a16:creationId xmlns:a16="http://schemas.microsoft.com/office/drawing/2014/main" id="{1160D16C-C657-EDD8-C0C6-FC28389B4DEC}"/>
                  </a:ext>
                </a:extLst>
              </p:cNvPr>
              <p:cNvPicPr/>
              <p:nvPr/>
            </p:nvPicPr>
            <p:blipFill>
              <a:blip r:embed="rId3"/>
              <a:stretch>
                <a:fillRect/>
              </a:stretch>
            </p:blipFill>
            <p:spPr>
              <a:xfrm>
                <a:off x="2364421" y="2630411"/>
                <a:ext cx="12600" cy="12600"/>
              </a:xfrm>
              <a:prstGeom prst="rect">
                <a:avLst/>
              </a:prstGeom>
            </p:spPr>
          </p:pic>
        </mc:Fallback>
      </mc:AlternateContent>
      <p:cxnSp>
        <p:nvCxnSpPr>
          <p:cNvPr id="9" name="Straight Connector 8">
            <a:extLst>
              <a:ext uri="{FF2B5EF4-FFF2-40B4-BE49-F238E27FC236}">
                <a16:creationId xmlns:a16="http://schemas.microsoft.com/office/drawing/2014/main" id="{4BB9C9C5-7648-FCDC-25E8-0AAFC4E3E886}"/>
              </a:ext>
            </a:extLst>
          </p:cNvPr>
          <p:cNvCxnSpPr>
            <a:cxnSpLocks/>
          </p:cNvCxnSpPr>
          <p:nvPr/>
        </p:nvCxnSpPr>
        <p:spPr>
          <a:xfrm flipV="1">
            <a:off x="5910580" y="1154470"/>
            <a:ext cx="0" cy="485313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3771F4-F94F-A6D9-2C79-1978DFA4FFC1}"/>
              </a:ext>
            </a:extLst>
          </p:cNvPr>
          <p:cNvCxnSpPr>
            <a:cxnSpLocks/>
          </p:cNvCxnSpPr>
          <p:nvPr/>
        </p:nvCxnSpPr>
        <p:spPr>
          <a:xfrm flipH="1">
            <a:off x="713009" y="1711842"/>
            <a:ext cx="10765982"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9016AC-7087-42FA-326C-0886A2794A44}"/>
              </a:ext>
            </a:extLst>
          </p:cNvPr>
          <p:cNvSpPr txBox="1"/>
          <p:nvPr/>
        </p:nvSpPr>
        <p:spPr>
          <a:xfrm>
            <a:off x="713009" y="1154470"/>
            <a:ext cx="5017485" cy="466344"/>
          </a:xfrm>
          <a:prstGeom prst="rect">
            <a:avLst/>
          </a:prstGeom>
          <a:noFill/>
        </p:spPr>
        <p:txBody>
          <a:bodyPr wrap="square" lIns="0" tIns="0" rIns="0" bIns="0" rtlCol="0" anchor="ctr">
            <a:noAutofit/>
          </a:bodyPr>
          <a:lstStyle/>
          <a:p>
            <a:pPr algn="ctr"/>
            <a:r>
              <a:rPr lang="en-US" sz="2000" b="1" dirty="0">
                <a:solidFill>
                  <a:schemeClr val="bg2"/>
                </a:solidFill>
              </a:rPr>
              <a:t>Direct Delivery</a:t>
            </a:r>
            <a:endParaRPr lang="en-GB" sz="2000" b="1" dirty="0" err="1">
              <a:solidFill>
                <a:schemeClr val="bg2"/>
              </a:solidFill>
            </a:endParaRPr>
          </a:p>
        </p:txBody>
      </p:sp>
      <p:sp>
        <p:nvSpPr>
          <p:cNvPr id="17" name="TextBox 16">
            <a:extLst>
              <a:ext uri="{FF2B5EF4-FFF2-40B4-BE49-F238E27FC236}">
                <a16:creationId xmlns:a16="http://schemas.microsoft.com/office/drawing/2014/main" id="{35DE599F-C401-961E-2910-21D816488D6E}"/>
              </a:ext>
            </a:extLst>
          </p:cNvPr>
          <p:cNvSpPr txBox="1"/>
          <p:nvPr/>
        </p:nvSpPr>
        <p:spPr>
          <a:xfrm>
            <a:off x="6119907" y="1170986"/>
            <a:ext cx="5017485" cy="466344"/>
          </a:xfrm>
          <a:prstGeom prst="rect">
            <a:avLst/>
          </a:prstGeom>
          <a:noFill/>
        </p:spPr>
        <p:txBody>
          <a:bodyPr wrap="square" lIns="0" tIns="0" rIns="0" bIns="0" rtlCol="0" anchor="ctr">
            <a:noAutofit/>
          </a:bodyPr>
          <a:lstStyle/>
          <a:p>
            <a:pPr algn="ctr"/>
            <a:r>
              <a:rPr lang="en-US" sz="2000" b="1" dirty="0">
                <a:solidFill>
                  <a:schemeClr val="bg2"/>
                </a:solidFill>
              </a:rPr>
              <a:t>Partnership</a:t>
            </a:r>
            <a:endParaRPr lang="en-GB" sz="2000" b="1" dirty="0" err="1">
              <a:solidFill>
                <a:schemeClr val="bg2"/>
              </a:solidFill>
            </a:endParaRPr>
          </a:p>
        </p:txBody>
      </p:sp>
      <p:sp>
        <p:nvSpPr>
          <p:cNvPr id="18" name="TextBox 17">
            <a:extLst>
              <a:ext uri="{FF2B5EF4-FFF2-40B4-BE49-F238E27FC236}">
                <a16:creationId xmlns:a16="http://schemas.microsoft.com/office/drawing/2014/main" id="{722D52F6-616F-E109-CFA8-DA31BA4B176B}"/>
              </a:ext>
            </a:extLst>
          </p:cNvPr>
          <p:cNvSpPr txBox="1"/>
          <p:nvPr/>
        </p:nvSpPr>
        <p:spPr>
          <a:xfrm>
            <a:off x="711310" y="1756300"/>
            <a:ext cx="5017484" cy="1435390"/>
          </a:xfrm>
          <a:prstGeom prst="rect">
            <a:avLst/>
          </a:prstGeom>
          <a:noFill/>
        </p:spPr>
        <p:txBody>
          <a:bodyPr wrap="square" lIns="0" tIns="0" rIns="0" bIns="0" rtlCol="0" anchor="t">
            <a:noAutofit/>
          </a:bodyPr>
          <a:lstStyle/>
          <a:p>
            <a:pPr algn="l">
              <a:spcBef>
                <a:spcPts val="600"/>
              </a:spcBef>
            </a:pPr>
            <a:r>
              <a:rPr lang="en-US" sz="1600" b="1" dirty="0">
                <a:solidFill>
                  <a:schemeClr val="bg2"/>
                </a:solidFill>
              </a:rPr>
              <a:t>Pros:</a:t>
            </a:r>
          </a:p>
          <a:p>
            <a:pPr marL="628650" lvl="1" indent="-171450">
              <a:spcBef>
                <a:spcPts val="600"/>
              </a:spcBef>
              <a:buFont typeface="Arial" panose="020B0604020202020204" pitchFamily="34" charset="0"/>
              <a:buChar char="•"/>
            </a:pPr>
            <a:r>
              <a:rPr lang="en-US" sz="1400" dirty="0"/>
              <a:t>Control over design and delivery.</a:t>
            </a:r>
          </a:p>
          <a:p>
            <a:pPr marL="628650" lvl="1" indent="-171450">
              <a:spcBef>
                <a:spcPts val="600"/>
              </a:spcBef>
              <a:buFont typeface="Arial" panose="020B0604020202020204" pitchFamily="34" charset="0"/>
              <a:buChar char="•"/>
            </a:pPr>
            <a:r>
              <a:rPr lang="en-US" sz="1400" dirty="0"/>
              <a:t>Flexibility to respond to change, switch tenures and move residents between schemes to </a:t>
            </a:r>
            <a:r>
              <a:rPr lang="en-US" sz="1400" dirty="0" err="1"/>
              <a:t>minimise</a:t>
            </a:r>
            <a:r>
              <a:rPr lang="en-US" sz="1400" dirty="0"/>
              <a:t> decant.</a:t>
            </a:r>
          </a:p>
          <a:p>
            <a:pPr marL="628650" lvl="1" indent="-171450">
              <a:spcBef>
                <a:spcPts val="600"/>
              </a:spcBef>
              <a:buFont typeface="Arial" panose="020B0604020202020204" pitchFamily="34" charset="0"/>
              <a:buChar char="•"/>
            </a:pPr>
            <a:r>
              <a:rPr lang="en-US" sz="1400" dirty="0"/>
              <a:t>Retain financial surplus or elect to translate this into more affordable.</a:t>
            </a:r>
            <a:endParaRPr lang="en-US" sz="1400" dirty="0">
              <a:ea typeface="Calibri"/>
              <a:cs typeface="Calibri"/>
            </a:endParaRPr>
          </a:p>
          <a:p>
            <a:pPr marL="628650" lvl="1" indent="-171450">
              <a:spcBef>
                <a:spcPts val="600"/>
              </a:spcBef>
              <a:buFont typeface="Arial" panose="020B0604020202020204" pitchFamily="34" charset="0"/>
              <a:buChar char="•"/>
            </a:pPr>
            <a:r>
              <a:rPr lang="en-US" sz="1400" dirty="0"/>
              <a:t>Integration of new stock into existing platform.</a:t>
            </a:r>
          </a:p>
          <a:p>
            <a:pPr marL="628650" lvl="1" indent="-171450">
              <a:spcBef>
                <a:spcPts val="600"/>
              </a:spcBef>
              <a:buFont typeface="Arial" panose="020B0604020202020204" pitchFamily="34" charset="0"/>
              <a:buChar char="•"/>
            </a:pPr>
            <a:r>
              <a:rPr lang="en-US" sz="1400" dirty="0"/>
              <a:t>Highly skilled development workforce in house.</a:t>
            </a:r>
          </a:p>
          <a:p>
            <a:pPr marL="628650" lvl="1" indent="-171450">
              <a:spcBef>
                <a:spcPts val="600"/>
              </a:spcBef>
              <a:buFont typeface="Arial" panose="020B0604020202020204" pitchFamily="34" charset="0"/>
              <a:buChar char="•"/>
            </a:pPr>
            <a:r>
              <a:rPr lang="en-US" sz="1400" dirty="0">
                <a:solidFill>
                  <a:srgbClr val="190134"/>
                </a:solidFill>
                <a:ea typeface="Calibri" panose="020F0502020204030204"/>
                <a:cs typeface="Calibri" panose="020F0502020204030204"/>
              </a:rPr>
              <a:t>Good reputation for delivering community centric development. </a:t>
            </a:r>
            <a:endParaRPr lang="en-US" sz="1200" dirty="0">
              <a:solidFill>
                <a:srgbClr val="190134"/>
              </a:solidFill>
            </a:endParaRPr>
          </a:p>
          <a:p>
            <a:pPr algn="l">
              <a:spcBef>
                <a:spcPts val="600"/>
              </a:spcBef>
            </a:pPr>
            <a:r>
              <a:rPr lang="en-US" sz="1600" b="1" dirty="0">
                <a:solidFill>
                  <a:srgbClr val="009262"/>
                </a:solidFill>
              </a:rPr>
              <a:t>Cons:</a:t>
            </a:r>
          </a:p>
          <a:p>
            <a:pPr marL="628650" lvl="1" indent="-171450">
              <a:spcBef>
                <a:spcPts val="600"/>
              </a:spcBef>
              <a:buFont typeface="Arial" panose="020B0604020202020204" pitchFamily="34" charset="0"/>
              <a:buChar char="•"/>
            </a:pPr>
            <a:r>
              <a:rPr lang="en-US" sz="1400" dirty="0"/>
              <a:t>Requires upfront capital expenditure from the HRA.</a:t>
            </a:r>
          </a:p>
          <a:p>
            <a:pPr marL="628650" lvl="1" indent="-171450">
              <a:spcBef>
                <a:spcPts val="600"/>
              </a:spcBef>
              <a:buFont typeface="Arial" panose="020B0604020202020204" pitchFamily="34" charset="0"/>
              <a:buChar char="•"/>
            </a:pPr>
            <a:r>
              <a:rPr lang="en-US" sz="1400" dirty="0"/>
              <a:t>Higher level of risk in event of market downturn.</a:t>
            </a:r>
          </a:p>
          <a:p>
            <a:pPr marL="628650" lvl="1" indent="-171450">
              <a:spcBef>
                <a:spcPts val="600"/>
              </a:spcBef>
              <a:buFont typeface="Arial" panose="020B0604020202020204" pitchFamily="34" charset="0"/>
              <a:buChar char="•"/>
            </a:pPr>
            <a:r>
              <a:rPr lang="en-US" sz="1400" dirty="0"/>
              <a:t>Higher build costs on account of design spec and location. </a:t>
            </a:r>
          </a:p>
          <a:p>
            <a:pPr algn="l">
              <a:spcBef>
                <a:spcPts val="600"/>
              </a:spcBef>
            </a:pPr>
            <a:r>
              <a:rPr lang="en-US" sz="1200" dirty="0"/>
              <a:t> </a:t>
            </a:r>
          </a:p>
        </p:txBody>
      </p:sp>
      <p:sp>
        <p:nvSpPr>
          <p:cNvPr id="19" name="TextBox 18">
            <a:extLst>
              <a:ext uri="{FF2B5EF4-FFF2-40B4-BE49-F238E27FC236}">
                <a16:creationId xmlns:a16="http://schemas.microsoft.com/office/drawing/2014/main" id="{75A4DC5B-0938-6549-BAAC-BEB83BFEF63C}"/>
              </a:ext>
            </a:extLst>
          </p:cNvPr>
          <p:cNvSpPr txBox="1"/>
          <p:nvPr/>
        </p:nvSpPr>
        <p:spPr>
          <a:xfrm>
            <a:off x="6281421" y="1755336"/>
            <a:ext cx="5017484" cy="1435390"/>
          </a:xfrm>
          <a:prstGeom prst="rect">
            <a:avLst/>
          </a:prstGeom>
          <a:noFill/>
        </p:spPr>
        <p:txBody>
          <a:bodyPr wrap="square" lIns="0" tIns="0" rIns="0" bIns="0" rtlCol="0" anchor="t">
            <a:noAutofit/>
          </a:bodyPr>
          <a:lstStyle/>
          <a:p>
            <a:pPr algn="l">
              <a:spcBef>
                <a:spcPts val="600"/>
              </a:spcBef>
            </a:pPr>
            <a:r>
              <a:rPr lang="en-US" sz="1600" b="1" dirty="0">
                <a:solidFill>
                  <a:schemeClr val="bg2"/>
                </a:solidFill>
              </a:rPr>
              <a:t>Pros</a:t>
            </a:r>
            <a:r>
              <a:rPr lang="en-US" sz="1600" dirty="0">
                <a:solidFill>
                  <a:schemeClr val="bg2"/>
                </a:solidFill>
              </a:rPr>
              <a:t>:</a:t>
            </a:r>
          </a:p>
          <a:p>
            <a:pPr marL="628650" lvl="1" indent="-171450">
              <a:spcBef>
                <a:spcPts val="600"/>
              </a:spcBef>
              <a:buFont typeface="Arial" panose="020B0604020202020204" pitchFamily="34" charset="0"/>
              <a:buChar char="•"/>
            </a:pPr>
            <a:r>
              <a:rPr lang="en-US" sz="1400" dirty="0"/>
              <a:t>Less risk - transferred to the private sector.</a:t>
            </a:r>
          </a:p>
          <a:p>
            <a:pPr marL="628650" lvl="1" indent="-171450">
              <a:spcBef>
                <a:spcPts val="600"/>
              </a:spcBef>
              <a:buFont typeface="Arial" panose="020B0604020202020204" pitchFamily="34" charset="0"/>
              <a:buChar char="•"/>
            </a:pPr>
            <a:r>
              <a:rPr lang="en-US" sz="1400" dirty="0"/>
              <a:t>Potential for land receipts and profit sharing (at low risk).</a:t>
            </a:r>
          </a:p>
          <a:p>
            <a:pPr marL="628650" lvl="1" indent="-171450">
              <a:spcBef>
                <a:spcPts val="600"/>
              </a:spcBef>
              <a:buFont typeface="Arial" panose="020B0604020202020204" pitchFamily="34" charset="0"/>
              <a:buChar char="•"/>
            </a:pPr>
            <a:r>
              <a:rPr lang="en-US" sz="1400" dirty="0"/>
              <a:t>Private developer expertise and supply chains should deliver a more cost-efficient scheme.</a:t>
            </a:r>
          </a:p>
          <a:p>
            <a:pPr marL="628650" lvl="1" indent="-171450">
              <a:spcBef>
                <a:spcPts val="600"/>
              </a:spcBef>
              <a:buFont typeface="Arial" panose="020B0604020202020204" pitchFamily="34" charset="0"/>
              <a:buChar char="•"/>
            </a:pPr>
            <a:r>
              <a:rPr lang="en-US" sz="1400" dirty="0">
                <a:ea typeface="Calibri" panose="020F0502020204030204"/>
                <a:cs typeface="Calibri" panose="020F0502020204030204"/>
              </a:rPr>
              <a:t>Ability to negotiate levers of control within the contract e.g. planning change and tenure controls. </a:t>
            </a:r>
          </a:p>
          <a:p>
            <a:pPr marL="628650" lvl="1" indent="-171450">
              <a:spcBef>
                <a:spcPts val="600"/>
              </a:spcBef>
              <a:buFont typeface="Arial" panose="020B0604020202020204" pitchFamily="34" charset="0"/>
              <a:buChar char="•"/>
            </a:pPr>
            <a:r>
              <a:rPr lang="en-US" sz="1400" dirty="0"/>
              <a:t>Ability to scale pipeline upwards using same amount of capital, therefore delivering more homes.  </a:t>
            </a:r>
          </a:p>
          <a:p>
            <a:pPr lvl="1">
              <a:spcBef>
                <a:spcPts val="600"/>
              </a:spcBef>
            </a:pPr>
            <a:endParaRPr lang="en-US" sz="1400" dirty="0">
              <a:solidFill>
                <a:srgbClr val="190134"/>
              </a:solidFill>
            </a:endParaRPr>
          </a:p>
          <a:p>
            <a:pPr algn="l">
              <a:spcBef>
                <a:spcPts val="600"/>
              </a:spcBef>
            </a:pPr>
            <a:r>
              <a:rPr lang="en-US" sz="1600" b="1" dirty="0">
                <a:solidFill>
                  <a:srgbClr val="009262"/>
                </a:solidFill>
              </a:rPr>
              <a:t>Cons:</a:t>
            </a:r>
          </a:p>
          <a:p>
            <a:pPr marL="628650" lvl="1" indent="-171450">
              <a:spcBef>
                <a:spcPts val="600"/>
              </a:spcBef>
              <a:buFont typeface="Arial" panose="020B0604020202020204" pitchFamily="34" charset="0"/>
              <a:buChar char="•"/>
            </a:pPr>
            <a:r>
              <a:rPr lang="en-US" sz="1400" dirty="0"/>
              <a:t>Delivery of the homes is beholden to private sector return requirements.</a:t>
            </a:r>
          </a:p>
          <a:p>
            <a:pPr marL="628650" lvl="1" indent="-171450">
              <a:spcBef>
                <a:spcPts val="600"/>
              </a:spcBef>
              <a:buFont typeface="Arial" panose="020B0604020202020204" pitchFamily="34" charset="0"/>
              <a:buChar char="•"/>
            </a:pPr>
            <a:r>
              <a:rPr lang="en-US" sz="1400" dirty="0"/>
              <a:t>Loss of control over design and </a:t>
            </a:r>
            <a:r>
              <a:rPr lang="en-US" sz="1400" dirty="0" err="1"/>
              <a:t>programme</a:t>
            </a:r>
            <a:r>
              <a:rPr lang="en-US" sz="1400" dirty="0"/>
              <a:t>.</a:t>
            </a:r>
          </a:p>
          <a:p>
            <a:pPr marL="628650" lvl="1" indent="-171450">
              <a:spcBef>
                <a:spcPts val="600"/>
              </a:spcBef>
              <a:buFont typeface="Arial" panose="020B0604020202020204" pitchFamily="34" charset="0"/>
              <a:buChar char="•"/>
            </a:pPr>
            <a:r>
              <a:rPr lang="en-US" sz="1400" dirty="0"/>
              <a:t>Risk of loss of skills developed for self delivery.</a:t>
            </a:r>
          </a:p>
          <a:p>
            <a:pPr marL="628650" lvl="1" indent="-171450">
              <a:spcBef>
                <a:spcPts val="600"/>
              </a:spcBef>
              <a:buFont typeface="Arial" panose="020B0604020202020204" pitchFamily="34" charset="0"/>
              <a:buChar char="•"/>
            </a:pPr>
            <a:r>
              <a:rPr lang="en-US" sz="1400" dirty="0"/>
              <a:t>Changes are slow to implement through contracts.</a:t>
            </a:r>
            <a:endParaRPr lang="en-US" sz="1200" dirty="0"/>
          </a:p>
          <a:p>
            <a:pPr algn="l">
              <a:spcBef>
                <a:spcPts val="600"/>
              </a:spcBef>
            </a:pPr>
            <a:endParaRPr lang="en-US" sz="1200" dirty="0"/>
          </a:p>
          <a:p>
            <a:pPr algn="l">
              <a:spcBef>
                <a:spcPts val="600"/>
              </a:spcBef>
            </a:pPr>
            <a:endParaRPr lang="en-GB" sz="1200" dirty="0"/>
          </a:p>
        </p:txBody>
      </p:sp>
    </p:spTree>
    <p:extLst>
      <p:ext uri="{BB962C8B-B14F-4D97-AF65-F5344CB8AC3E}">
        <p14:creationId xmlns:p14="http://schemas.microsoft.com/office/powerpoint/2010/main" val="179702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27C2-E3B5-E995-46B6-E5A6FE64CD7A}"/>
            </a:ext>
          </a:extLst>
        </p:cNvPr>
        <p:cNvGrpSpPr/>
        <p:nvPr/>
      </p:nvGrpSpPr>
      <p:grpSpPr>
        <a:xfrm>
          <a:off x="0" y="0"/>
          <a:ext cx="0" cy="0"/>
          <a:chOff x="0" y="0"/>
          <a:chExt cx="0" cy="0"/>
        </a:xfrm>
      </p:grpSpPr>
      <p:sp>
        <p:nvSpPr>
          <p:cNvPr id="6" name="Title 20">
            <a:extLst>
              <a:ext uri="{FF2B5EF4-FFF2-40B4-BE49-F238E27FC236}">
                <a16:creationId xmlns:a16="http://schemas.microsoft.com/office/drawing/2014/main" id="{44F175B9-1CE3-36EC-E757-C7B3C57FDC08}"/>
              </a:ext>
            </a:extLst>
          </p:cNvPr>
          <p:cNvSpPr>
            <a:spLocks noGrp="1"/>
          </p:cNvSpPr>
          <p:nvPr>
            <p:ph type="title"/>
          </p:nvPr>
        </p:nvSpPr>
        <p:spPr>
          <a:xfrm>
            <a:off x="713009" y="601626"/>
            <a:ext cx="7262813" cy="950913"/>
          </a:xfrm>
        </p:spPr>
        <p:txBody>
          <a:bodyPr/>
          <a:lstStyle/>
          <a:p>
            <a:r>
              <a:rPr lang="en-US">
                <a:latin typeface="Aptos" panose="020B0004020202020204" pitchFamily="34" charset="0"/>
              </a:rPr>
              <a:t>What do we collectively mean by ‘Joint Ventures’?</a:t>
            </a:r>
            <a:endParaRPr lang="en-GB">
              <a:latin typeface="Aptos" panose="020B0004020202020204" pitchFamily="34" charset="0"/>
            </a:endParaRPr>
          </a:p>
        </p:txBody>
      </p:sp>
      <p:graphicFrame>
        <p:nvGraphicFramePr>
          <p:cNvPr id="2" name="Table 1">
            <a:extLst>
              <a:ext uri="{FF2B5EF4-FFF2-40B4-BE49-F238E27FC236}">
                <a16:creationId xmlns:a16="http://schemas.microsoft.com/office/drawing/2014/main" id="{73E991A5-26A9-EC6F-978F-E9511EC4EE2B}"/>
              </a:ext>
            </a:extLst>
          </p:cNvPr>
          <p:cNvGraphicFramePr>
            <a:graphicFrameLocks noGrp="1"/>
          </p:cNvGraphicFramePr>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a:t>Introduction</a:t>
                      </a:r>
                      <a:endParaRPr lang="en-GB"/>
                    </a:p>
                  </a:txBody>
                  <a:tcPr anchor="ctr">
                    <a:solidFill>
                      <a:schemeClr val="accent4"/>
                    </a:solidFill>
                  </a:tcPr>
                </a:tc>
                <a:tc>
                  <a:txBody>
                    <a:bodyPr/>
                    <a:lstStyle/>
                    <a:p>
                      <a:pPr algn="ctr"/>
                      <a:r>
                        <a:rPr lang="en-US"/>
                        <a:t>How we got here</a:t>
                      </a:r>
                      <a:endParaRPr lang="en-GB"/>
                    </a:p>
                  </a:txBody>
                  <a:tcPr anchor="ctr">
                    <a:solidFill>
                      <a:schemeClr val="tx1"/>
                    </a:solidFill>
                  </a:tcPr>
                </a:tc>
                <a:tc>
                  <a:txBody>
                    <a:bodyPr/>
                    <a:lstStyle/>
                    <a:p>
                      <a:pPr algn="ctr"/>
                      <a:r>
                        <a:rPr lang="en-US"/>
                        <a:t>Tenure viability</a:t>
                      </a:r>
                      <a:endParaRPr lang="en-GB"/>
                    </a:p>
                  </a:txBody>
                  <a:tcPr anchor="ctr">
                    <a:solidFill>
                      <a:schemeClr val="tx1"/>
                    </a:solidFill>
                  </a:tcPr>
                </a:tc>
                <a:tc>
                  <a:txBody>
                    <a:bodyPr/>
                    <a:lstStyle/>
                    <a:p>
                      <a:pPr algn="ctr"/>
                      <a:r>
                        <a:rPr lang="en-US"/>
                        <a:t>Delivery routes</a:t>
                      </a:r>
                      <a:endParaRPr lang="en-GB"/>
                    </a:p>
                  </a:txBody>
                  <a:tcPr anchor="ctr">
                    <a:solidFill>
                      <a:schemeClr val="tx2"/>
                    </a:solidFill>
                  </a:tcPr>
                </a:tc>
                <a:tc>
                  <a:txBody>
                    <a:bodyPr/>
                    <a:lstStyle/>
                    <a:p>
                      <a:pPr algn="ctr"/>
                      <a:r>
                        <a:rPr lang="en-US"/>
                        <a:t>Discussion</a:t>
                      </a:r>
                      <a:endParaRPr lang="en-GB"/>
                    </a:p>
                  </a:txBody>
                  <a:tcPr anchor="ctr">
                    <a:solidFill>
                      <a:schemeClr val="accent4"/>
                    </a:solidFill>
                  </a:tcPr>
                </a:tc>
                <a:extLst>
                  <a:ext uri="{0D108BD9-81ED-4DB2-BD59-A6C34878D82A}">
                    <a16:rowId xmlns:a16="http://schemas.microsoft.com/office/drawing/2014/main" val="4137714117"/>
                  </a:ext>
                </a:extLst>
              </a:tr>
            </a:tbl>
          </a:graphicData>
        </a:graphic>
      </p:graphicFrame>
      <p:graphicFrame>
        <p:nvGraphicFramePr>
          <p:cNvPr id="3" name="Diagram 2">
            <a:extLst>
              <a:ext uri="{FF2B5EF4-FFF2-40B4-BE49-F238E27FC236}">
                <a16:creationId xmlns:a16="http://schemas.microsoft.com/office/drawing/2014/main" id="{43AD41E6-64D2-A553-6062-794A6BD7ED0F}"/>
              </a:ext>
            </a:extLst>
          </p:cNvPr>
          <p:cNvGraphicFramePr/>
          <p:nvPr>
            <p:extLst>
              <p:ext uri="{D42A27DB-BD31-4B8C-83A1-F6EECF244321}">
                <p14:modId xmlns:p14="http://schemas.microsoft.com/office/powerpoint/2010/main" val="2808504882"/>
              </p:ext>
            </p:extLst>
          </p:nvPr>
        </p:nvGraphicFramePr>
        <p:xfrm>
          <a:off x="4219731" y="1552539"/>
          <a:ext cx="6229438" cy="4385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23EE3CD6-FEB6-E086-5852-E66C150D9575}"/>
              </a:ext>
            </a:extLst>
          </p:cNvPr>
          <p:cNvSpPr/>
          <p:nvPr/>
        </p:nvSpPr>
        <p:spPr>
          <a:xfrm>
            <a:off x="713009" y="1852067"/>
            <a:ext cx="3837560" cy="3786187"/>
          </a:xfrm>
          <a:prstGeom prst="ellipse">
            <a:avLst/>
          </a:prstGeom>
          <a:solidFill>
            <a:schemeClr val="bg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endParaRPr>
          </a:p>
        </p:txBody>
      </p:sp>
      <p:sp>
        <p:nvSpPr>
          <p:cNvPr id="7" name="TextBox 6">
            <a:extLst>
              <a:ext uri="{FF2B5EF4-FFF2-40B4-BE49-F238E27FC236}">
                <a16:creationId xmlns:a16="http://schemas.microsoft.com/office/drawing/2014/main" id="{3BE34448-B019-2A59-B971-7B57AD868E93}"/>
              </a:ext>
            </a:extLst>
          </p:cNvPr>
          <p:cNvSpPr txBox="1"/>
          <p:nvPr/>
        </p:nvSpPr>
        <p:spPr>
          <a:xfrm>
            <a:off x="1023815" y="3104299"/>
            <a:ext cx="3063631" cy="1281723"/>
          </a:xfrm>
          <a:prstGeom prst="rect">
            <a:avLst/>
          </a:prstGeom>
          <a:noFill/>
        </p:spPr>
        <p:txBody>
          <a:bodyPr wrap="square" lIns="0" tIns="0" rIns="0" bIns="0" rtlCol="0">
            <a:noAutofit/>
          </a:bodyPr>
          <a:lstStyle/>
          <a:p>
            <a:pPr algn="ctr"/>
            <a:r>
              <a:rPr lang="en-US" sz="2000">
                <a:solidFill>
                  <a:schemeClr val="tx2"/>
                </a:solidFill>
              </a:rPr>
              <a:t>Joint ventures come in many shapes and sizes – select the vehicle(s) that work for Camden</a:t>
            </a:r>
            <a:endParaRPr lang="en-GB" sz="2000">
              <a:solidFill>
                <a:schemeClr val="tx2"/>
              </a:solidFill>
            </a:endParaRPr>
          </a:p>
        </p:txBody>
      </p:sp>
      <p:sp>
        <p:nvSpPr>
          <p:cNvPr id="8" name="Right Brace 7">
            <a:extLst>
              <a:ext uri="{FF2B5EF4-FFF2-40B4-BE49-F238E27FC236}">
                <a16:creationId xmlns:a16="http://schemas.microsoft.com/office/drawing/2014/main" id="{9D208EF4-9663-C280-8541-742941FE4A8F}"/>
              </a:ext>
            </a:extLst>
          </p:cNvPr>
          <p:cNvSpPr/>
          <p:nvPr/>
        </p:nvSpPr>
        <p:spPr>
          <a:xfrm>
            <a:off x="10566400" y="1852067"/>
            <a:ext cx="304800" cy="2133779"/>
          </a:xfrm>
          <a:prstGeom prst="rightBrace">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a:extLst>
              <a:ext uri="{FF2B5EF4-FFF2-40B4-BE49-F238E27FC236}">
                <a16:creationId xmlns:a16="http://schemas.microsoft.com/office/drawing/2014/main" id="{7EA6D38F-C73C-072E-69FF-2C11433A7D2B}"/>
              </a:ext>
            </a:extLst>
          </p:cNvPr>
          <p:cNvSpPr/>
          <p:nvPr/>
        </p:nvSpPr>
        <p:spPr>
          <a:xfrm>
            <a:off x="10581454" y="4224037"/>
            <a:ext cx="227223" cy="1598426"/>
          </a:xfrm>
          <a:prstGeom prst="rightBrace">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BA4D2E72-A44E-7905-6DB3-D2A293E854BB}"/>
              </a:ext>
            </a:extLst>
          </p:cNvPr>
          <p:cNvSpPr txBox="1"/>
          <p:nvPr/>
        </p:nvSpPr>
        <p:spPr>
          <a:xfrm rot="16200000">
            <a:off x="10724662" y="2774461"/>
            <a:ext cx="887047" cy="422030"/>
          </a:xfrm>
          <a:prstGeom prst="rect">
            <a:avLst/>
          </a:prstGeom>
          <a:noFill/>
        </p:spPr>
        <p:txBody>
          <a:bodyPr wrap="square" lIns="0" tIns="0" rIns="0" bIns="0" rtlCol="0">
            <a:noAutofit/>
          </a:bodyPr>
          <a:lstStyle/>
          <a:p>
            <a:pPr algn="ctr"/>
            <a:r>
              <a:rPr lang="en-US" sz="1600"/>
              <a:t>Project</a:t>
            </a:r>
            <a:endParaRPr lang="en-GB" sz="1600" err="1"/>
          </a:p>
        </p:txBody>
      </p:sp>
      <p:sp>
        <p:nvSpPr>
          <p:cNvPr id="12" name="TextBox 11">
            <a:extLst>
              <a:ext uri="{FF2B5EF4-FFF2-40B4-BE49-F238E27FC236}">
                <a16:creationId xmlns:a16="http://schemas.microsoft.com/office/drawing/2014/main" id="{C3B88937-DA95-6350-AE63-FEF7CD361972}"/>
              </a:ext>
            </a:extLst>
          </p:cNvPr>
          <p:cNvSpPr txBox="1"/>
          <p:nvPr/>
        </p:nvSpPr>
        <p:spPr>
          <a:xfrm rot="16200000">
            <a:off x="10708453" y="4755661"/>
            <a:ext cx="887047" cy="422030"/>
          </a:xfrm>
          <a:prstGeom prst="rect">
            <a:avLst/>
          </a:prstGeom>
          <a:noFill/>
        </p:spPr>
        <p:txBody>
          <a:bodyPr wrap="square" lIns="0" tIns="0" rIns="0" bIns="0" rtlCol="0">
            <a:noAutofit/>
          </a:bodyPr>
          <a:lstStyle/>
          <a:p>
            <a:pPr algn="ctr"/>
            <a:r>
              <a:rPr lang="en-US" sz="1600"/>
              <a:t>Portfolio</a:t>
            </a:r>
            <a:endParaRPr lang="en-GB" sz="1600" err="1"/>
          </a:p>
        </p:txBody>
      </p:sp>
    </p:spTree>
    <p:extLst>
      <p:ext uri="{BB962C8B-B14F-4D97-AF65-F5344CB8AC3E}">
        <p14:creationId xmlns:p14="http://schemas.microsoft.com/office/powerpoint/2010/main" val="228657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79000-69B2-C72E-4CDC-D0CD2BA76670}"/>
            </a:ext>
          </a:extLst>
        </p:cNvPr>
        <p:cNvGrpSpPr/>
        <p:nvPr/>
      </p:nvGrpSpPr>
      <p:grpSpPr>
        <a:xfrm>
          <a:off x="0" y="0"/>
          <a:ext cx="0" cy="0"/>
          <a:chOff x="0" y="0"/>
          <a:chExt cx="0" cy="0"/>
        </a:xfrm>
      </p:grpSpPr>
      <p:pic>
        <p:nvPicPr>
          <p:cNvPr id="22" name="Graphic 21" descr="Settings with solid fill">
            <a:extLst>
              <a:ext uri="{FF2B5EF4-FFF2-40B4-BE49-F238E27FC236}">
                <a16:creationId xmlns:a16="http://schemas.microsoft.com/office/drawing/2014/main" id="{F06E2027-389C-38EE-C906-5CB65EBCF5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9409" y="3534229"/>
            <a:ext cx="2067426" cy="2067426"/>
          </a:xfrm>
          <a:prstGeom prst="rect">
            <a:avLst/>
          </a:prstGeom>
        </p:spPr>
      </p:pic>
      <p:pic>
        <p:nvPicPr>
          <p:cNvPr id="24" name="Graphic 23" descr="Checklist with solid fill">
            <a:extLst>
              <a:ext uri="{FF2B5EF4-FFF2-40B4-BE49-F238E27FC236}">
                <a16:creationId xmlns:a16="http://schemas.microsoft.com/office/drawing/2014/main" id="{4B2FB033-755B-7537-6CE0-70B3B0C9B7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5271" y="3675292"/>
            <a:ext cx="2007325" cy="1803133"/>
          </a:xfrm>
          <a:prstGeom prst="rect">
            <a:avLst/>
          </a:prstGeom>
        </p:spPr>
      </p:pic>
      <p:pic>
        <p:nvPicPr>
          <p:cNvPr id="29" name="Graphic 28" descr="Bar chart with solid fill">
            <a:extLst>
              <a:ext uri="{FF2B5EF4-FFF2-40B4-BE49-F238E27FC236}">
                <a16:creationId xmlns:a16="http://schemas.microsoft.com/office/drawing/2014/main" id="{8FFC8AE5-363E-EB57-1F7B-A81A448968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9034" y="3674432"/>
            <a:ext cx="1811178" cy="1811178"/>
          </a:xfrm>
          <a:prstGeom prst="rect">
            <a:avLst/>
          </a:prstGeom>
        </p:spPr>
      </p:pic>
      <p:sp>
        <p:nvSpPr>
          <p:cNvPr id="21" name="Title 20">
            <a:extLst>
              <a:ext uri="{FF2B5EF4-FFF2-40B4-BE49-F238E27FC236}">
                <a16:creationId xmlns:a16="http://schemas.microsoft.com/office/drawing/2014/main" id="{EF8EA46B-1724-E4CA-2D18-561D1701EC35}"/>
              </a:ext>
            </a:extLst>
          </p:cNvPr>
          <p:cNvSpPr>
            <a:spLocks noGrp="1"/>
          </p:cNvSpPr>
          <p:nvPr>
            <p:ph type="title"/>
          </p:nvPr>
        </p:nvSpPr>
        <p:spPr/>
        <p:txBody>
          <a:bodyPr/>
          <a:lstStyle/>
          <a:p>
            <a:r>
              <a:rPr lang="en-US" dirty="0">
                <a:latin typeface="Aptos" panose="020B0004020202020204" pitchFamily="34" charset="0"/>
              </a:rPr>
              <a:t>Discussion</a:t>
            </a:r>
            <a:endParaRPr lang="en-GB" dirty="0">
              <a:latin typeface="Aptos" panose="020B0004020202020204" pitchFamily="34" charset="0"/>
            </a:endParaRPr>
          </a:p>
        </p:txBody>
      </p:sp>
      <p:sp>
        <p:nvSpPr>
          <p:cNvPr id="10" name="Content Placeholder 9">
            <a:extLst>
              <a:ext uri="{FF2B5EF4-FFF2-40B4-BE49-F238E27FC236}">
                <a16:creationId xmlns:a16="http://schemas.microsoft.com/office/drawing/2014/main" id="{FF18F6E4-5089-FA5D-7E2C-0D3684CD392D}"/>
              </a:ext>
            </a:extLst>
          </p:cNvPr>
          <p:cNvSpPr>
            <a:spLocks noGrp="1"/>
          </p:cNvSpPr>
          <p:nvPr>
            <p:ph type="body" sz="quarter" idx="11"/>
          </p:nvPr>
        </p:nvSpPr>
        <p:spPr>
          <a:xfrm>
            <a:off x="762001" y="947238"/>
            <a:ext cx="10409484" cy="459490"/>
          </a:xfrm>
        </p:spPr>
        <p:txBody>
          <a:bodyPr>
            <a:normAutofit/>
          </a:bodyPr>
          <a:lstStyle/>
          <a:p>
            <a:r>
              <a:rPr lang="en-US" dirty="0">
                <a:latin typeface="Aptos" panose="020B0004020202020204" pitchFamily="34" charset="0"/>
              </a:rPr>
              <a:t>How should Camden Build, and how can Camden make a difference</a:t>
            </a:r>
            <a:r>
              <a:rPr lang="en-US">
                <a:latin typeface="Aptos" panose="020B0004020202020204" pitchFamily="34" charset="0"/>
              </a:rPr>
              <a:t>?</a:t>
            </a:r>
            <a:endParaRPr lang="en-GB" dirty="0">
              <a:latin typeface="Aptos" panose="020B0004020202020204" pitchFamily="34" charset="0"/>
            </a:endParaRPr>
          </a:p>
        </p:txBody>
      </p:sp>
      <p:grpSp>
        <p:nvGrpSpPr>
          <p:cNvPr id="13" name="Group 12">
            <a:extLst>
              <a:ext uri="{FF2B5EF4-FFF2-40B4-BE49-F238E27FC236}">
                <a16:creationId xmlns:a16="http://schemas.microsoft.com/office/drawing/2014/main" id="{A3000A35-042A-EB0A-9760-CD9D01375ACE}"/>
              </a:ext>
            </a:extLst>
          </p:cNvPr>
          <p:cNvGrpSpPr/>
          <p:nvPr/>
        </p:nvGrpSpPr>
        <p:grpSpPr>
          <a:xfrm>
            <a:off x="823705" y="1392139"/>
            <a:ext cx="3499958" cy="4896500"/>
            <a:chOff x="847109" y="1379575"/>
            <a:chExt cx="3499958" cy="4896500"/>
          </a:xfrm>
        </p:grpSpPr>
        <p:sp>
          <p:nvSpPr>
            <p:cNvPr id="3" name="Rectangle 2">
              <a:extLst>
                <a:ext uri="{FF2B5EF4-FFF2-40B4-BE49-F238E27FC236}">
                  <a16:creationId xmlns:a16="http://schemas.microsoft.com/office/drawing/2014/main" id="{20F6562C-89C7-3351-CDE1-B5A86C524BD8}"/>
                </a:ext>
              </a:extLst>
            </p:cNvPr>
            <p:cNvSpPr/>
            <p:nvPr/>
          </p:nvSpPr>
          <p:spPr>
            <a:xfrm>
              <a:off x="847109" y="1379575"/>
              <a:ext cx="3499958" cy="4896500"/>
            </a:xfrm>
            <a:prstGeom prst="rect">
              <a:avLst/>
            </a:prstGeom>
            <a:solidFill>
              <a:schemeClr val="bg2">
                <a:lumMod val="20000"/>
                <a:lumOff val="80000"/>
                <a:alpha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latin typeface="Aptos" panose="020B0004020202020204" pitchFamily="34" charset="0"/>
              </a:endParaRPr>
            </a:p>
          </p:txBody>
        </p:sp>
        <p:sp>
          <p:nvSpPr>
            <p:cNvPr id="4" name="TextBox 3">
              <a:extLst>
                <a:ext uri="{FF2B5EF4-FFF2-40B4-BE49-F238E27FC236}">
                  <a16:creationId xmlns:a16="http://schemas.microsoft.com/office/drawing/2014/main" id="{2314D8F4-8C8C-FCC6-EC42-CDBE782BEAC5}"/>
                </a:ext>
              </a:extLst>
            </p:cNvPr>
            <p:cNvSpPr txBox="1"/>
            <p:nvPr/>
          </p:nvSpPr>
          <p:spPr>
            <a:xfrm>
              <a:off x="1086471" y="1654399"/>
              <a:ext cx="2990234" cy="369332"/>
            </a:xfrm>
            <a:prstGeom prst="rect">
              <a:avLst/>
            </a:prstGeom>
            <a:noFill/>
          </p:spPr>
          <p:txBody>
            <a:bodyPr wrap="square">
              <a:spAutoFit/>
            </a:bodyPr>
            <a:lstStyle/>
            <a:p>
              <a:pPr algn="ctr">
                <a:buNone/>
              </a:pPr>
              <a:r>
                <a:rPr lang="en-US" b="1" i="0">
                  <a:solidFill>
                    <a:schemeClr val="bg2"/>
                  </a:solidFill>
                  <a:effectLst/>
                  <a:latin typeface="Aptos" panose="020B0004020202020204" pitchFamily="34" charset="0"/>
                </a:rPr>
                <a:t>What can Camden change</a:t>
              </a:r>
            </a:p>
          </p:txBody>
        </p:sp>
        <p:cxnSp>
          <p:nvCxnSpPr>
            <p:cNvPr id="5" name="Straight Connector 4">
              <a:extLst>
                <a:ext uri="{FF2B5EF4-FFF2-40B4-BE49-F238E27FC236}">
                  <a16:creationId xmlns:a16="http://schemas.microsoft.com/office/drawing/2014/main" id="{35BDB2D1-65AE-466E-24D6-E3543FF8379A}"/>
                </a:ext>
              </a:extLst>
            </p:cNvPr>
            <p:cNvCxnSpPr/>
            <p:nvPr/>
          </p:nvCxnSpPr>
          <p:spPr>
            <a:xfrm>
              <a:off x="2066433" y="2406806"/>
              <a:ext cx="103031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E33CC6F-8C85-EDA5-E48A-472133BEFAD9}"/>
                </a:ext>
              </a:extLst>
            </p:cNvPr>
            <p:cNvSpPr txBox="1"/>
            <p:nvPr/>
          </p:nvSpPr>
          <p:spPr>
            <a:xfrm>
              <a:off x="966639" y="2549648"/>
              <a:ext cx="3297798" cy="353943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400"/>
                <a:t>Approach to direct delivery  and partnerships on Camden owned land </a:t>
              </a: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t>Allocation of HRA funding capacity</a:t>
              </a:r>
              <a:endParaRPr lang="en-US" sz="1400">
                <a:ea typeface="Calibri"/>
                <a:cs typeface="Calibri"/>
              </a:endParaRP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t>Internal planning process and policies, including design and levels of family housing – incl. priority between volume and family homes</a:t>
              </a:r>
              <a:endParaRPr lang="en-US" sz="1400">
                <a:ea typeface="Calibri"/>
                <a:cs typeface="Calibri"/>
              </a:endParaRP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t>Expand role of Camden Living to take on a more active role acquiring S106 in the Borough</a:t>
              </a:r>
              <a:endParaRPr lang="en-US" sz="1400">
                <a:ea typeface="Calibri"/>
                <a:cs typeface="Calibri"/>
              </a:endParaRP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t>Whether to support Co-Living, in either a blanket or targeted in certain areas</a:t>
              </a:r>
              <a:endParaRPr lang="en-US" sz="1400">
                <a:ea typeface="Calibri"/>
                <a:cs typeface="Calibri"/>
              </a:endParaRPr>
            </a:p>
          </p:txBody>
        </p:sp>
      </p:grpSp>
      <p:sp>
        <p:nvSpPr>
          <p:cNvPr id="8" name="Rectangle 7">
            <a:extLst>
              <a:ext uri="{FF2B5EF4-FFF2-40B4-BE49-F238E27FC236}">
                <a16:creationId xmlns:a16="http://schemas.microsoft.com/office/drawing/2014/main" id="{48383D2C-AC06-94B7-A47A-0C7A6F7417D6}"/>
              </a:ext>
            </a:extLst>
          </p:cNvPr>
          <p:cNvSpPr/>
          <p:nvPr/>
        </p:nvSpPr>
        <p:spPr>
          <a:xfrm>
            <a:off x="4432175" y="1406728"/>
            <a:ext cx="3499958" cy="4896500"/>
          </a:xfrm>
          <a:prstGeom prst="rect">
            <a:avLst/>
          </a:prstGeom>
          <a:solidFill>
            <a:schemeClr val="accent1">
              <a:lumMod val="10000"/>
              <a:lumOff val="90000"/>
              <a:alpha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latin typeface="Aptos" panose="020B0004020202020204" pitchFamily="34" charset="0"/>
            </a:endParaRPr>
          </a:p>
        </p:txBody>
      </p:sp>
      <p:sp>
        <p:nvSpPr>
          <p:cNvPr id="9" name="TextBox 8">
            <a:extLst>
              <a:ext uri="{FF2B5EF4-FFF2-40B4-BE49-F238E27FC236}">
                <a16:creationId xmlns:a16="http://schemas.microsoft.com/office/drawing/2014/main" id="{4CDD9F6B-B771-0B67-B4A6-692C8D6E7557}"/>
              </a:ext>
            </a:extLst>
          </p:cNvPr>
          <p:cNvSpPr txBox="1"/>
          <p:nvPr/>
        </p:nvSpPr>
        <p:spPr>
          <a:xfrm>
            <a:off x="4594646" y="1705638"/>
            <a:ext cx="3128516" cy="646331"/>
          </a:xfrm>
          <a:prstGeom prst="rect">
            <a:avLst/>
          </a:prstGeom>
          <a:noFill/>
        </p:spPr>
        <p:txBody>
          <a:bodyPr wrap="square">
            <a:spAutoFit/>
          </a:bodyPr>
          <a:lstStyle/>
          <a:p>
            <a:pPr algn="ctr">
              <a:spcAft>
                <a:spcPts val="1200"/>
              </a:spcAft>
              <a:buNone/>
            </a:pPr>
            <a:r>
              <a:rPr lang="en-US" b="1" i="0" dirty="0">
                <a:solidFill>
                  <a:schemeClr val="tx2"/>
                </a:solidFill>
                <a:effectLst/>
                <a:latin typeface="Aptos" panose="020B0004020202020204" pitchFamily="34" charset="0"/>
              </a:rPr>
              <a:t>What can Camden influence</a:t>
            </a:r>
            <a:r>
              <a:rPr lang="en-US" b="1" i="0">
                <a:solidFill>
                  <a:schemeClr val="tx2"/>
                </a:solidFill>
                <a:effectLst/>
                <a:latin typeface="Aptos" panose="020B0004020202020204" pitchFamily="34" charset="0"/>
              </a:rPr>
              <a:t> directly</a:t>
            </a:r>
            <a:endParaRPr lang="en-US" b="1" i="0" dirty="0">
              <a:solidFill>
                <a:schemeClr val="tx2"/>
              </a:solidFill>
              <a:effectLst/>
              <a:latin typeface="Aptos" panose="020B0004020202020204" pitchFamily="34" charset="0"/>
            </a:endParaRPr>
          </a:p>
        </p:txBody>
      </p:sp>
      <p:cxnSp>
        <p:nvCxnSpPr>
          <p:cNvPr id="11" name="Straight Connector 10">
            <a:extLst>
              <a:ext uri="{FF2B5EF4-FFF2-40B4-BE49-F238E27FC236}">
                <a16:creationId xmlns:a16="http://schemas.microsoft.com/office/drawing/2014/main" id="{56ED9141-0270-BB43-B5D8-804E9DA63862}"/>
              </a:ext>
            </a:extLst>
          </p:cNvPr>
          <p:cNvCxnSpPr/>
          <p:nvPr/>
        </p:nvCxnSpPr>
        <p:spPr>
          <a:xfrm>
            <a:off x="5666999" y="2438701"/>
            <a:ext cx="103031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08BA8E-73B4-EA87-79AA-9DE5FCD3905A}"/>
              </a:ext>
            </a:extLst>
          </p:cNvPr>
          <p:cNvSpPr txBox="1"/>
          <p:nvPr/>
        </p:nvSpPr>
        <p:spPr>
          <a:xfrm>
            <a:off x="4514806" y="2544284"/>
            <a:ext cx="3308815" cy="375487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400">
                <a:ea typeface="Calibri"/>
                <a:cs typeface="Calibri"/>
              </a:rPr>
              <a:t>Apply for affordable housing grant under the new </a:t>
            </a:r>
            <a:r>
              <a:rPr lang="en-US" sz="1400" err="1">
                <a:ea typeface="Calibri"/>
                <a:cs typeface="Calibri"/>
              </a:rPr>
              <a:t>programme</a:t>
            </a:r>
            <a:r>
              <a:rPr lang="en-US" sz="1400">
                <a:ea typeface="Calibri"/>
                <a:cs typeface="Calibri"/>
              </a:rPr>
              <a:t> – including housing for Key Worker Rent </a:t>
            </a: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ea typeface="Calibri"/>
                <a:cs typeface="Calibri"/>
              </a:rPr>
              <a:t>Engage with For Profit RPs in the sector to encourage investment in Camden</a:t>
            </a: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ea typeface="Calibri"/>
                <a:cs typeface="Calibri"/>
              </a:rPr>
              <a:t>Encourage investment models for LHA housing including partnerships with PRs selling void properties. Benefit to TA</a:t>
            </a: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ea typeface="Calibri"/>
                <a:cs typeface="Calibri"/>
              </a:rPr>
              <a:t>Encourage positive engagement with LPA through best practice and procurement routes </a:t>
            </a:r>
          </a:p>
          <a:p>
            <a:pPr marL="171450" indent="-171450">
              <a:buFont typeface="Arial" panose="020B0604020202020204" pitchFamily="34" charset="0"/>
              <a:buChar char="•"/>
            </a:pPr>
            <a:endParaRPr lang="en-US" sz="1400">
              <a:ea typeface="Calibri"/>
              <a:cs typeface="Calibri"/>
            </a:endParaRPr>
          </a:p>
          <a:p>
            <a:pPr marL="171450" indent="-171450">
              <a:buFont typeface="Arial" panose="020B0604020202020204" pitchFamily="34" charset="0"/>
              <a:buChar char="•"/>
            </a:pPr>
            <a:r>
              <a:rPr lang="en-US" sz="1400">
                <a:ea typeface="Calibri"/>
                <a:cs typeface="Calibri"/>
              </a:rPr>
              <a:t>Develop lessons learned from CIP self delivery and partnership projects</a:t>
            </a:r>
          </a:p>
        </p:txBody>
      </p:sp>
      <p:sp>
        <p:nvSpPr>
          <p:cNvPr id="16" name="Rectangle 15">
            <a:extLst>
              <a:ext uri="{FF2B5EF4-FFF2-40B4-BE49-F238E27FC236}">
                <a16:creationId xmlns:a16="http://schemas.microsoft.com/office/drawing/2014/main" id="{B416B99F-ACA3-5940-9C48-BEE1FFD5F471}"/>
              </a:ext>
            </a:extLst>
          </p:cNvPr>
          <p:cNvSpPr/>
          <p:nvPr/>
        </p:nvSpPr>
        <p:spPr>
          <a:xfrm>
            <a:off x="8205906" y="1412858"/>
            <a:ext cx="3499958" cy="4896500"/>
          </a:xfrm>
          <a:prstGeom prst="rect">
            <a:avLst/>
          </a:prstGeom>
          <a:solidFill>
            <a:schemeClr val="accent2">
              <a:lumMod val="20000"/>
              <a:lumOff val="80000"/>
              <a:alpha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latin typeface="Aptos" panose="020B0004020202020204" pitchFamily="34" charset="0"/>
            </a:endParaRPr>
          </a:p>
        </p:txBody>
      </p:sp>
      <p:sp>
        <p:nvSpPr>
          <p:cNvPr id="17" name="TextBox 16">
            <a:extLst>
              <a:ext uri="{FF2B5EF4-FFF2-40B4-BE49-F238E27FC236}">
                <a16:creationId xmlns:a16="http://schemas.microsoft.com/office/drawing/2014/main" id="{6F3641D9-5DCE-4506-BFE5-337D42186D10}"/>
              </a:ext>
            </a:extLst>
          </p:cNvPr>
          <p:cNvSpPr txBox="1"/>
          <p:nvPr/>
        </p:nvSpPr>
        <p:spPr>
          <a:xfrm>
            <a:off x="8460768" y="1610739"/>
            <a:ext cx="2990234" cy="646331"/>
          </a:xfrm>
          <a:prstGeom prst="rect">
            <a:avLst/>
          </a:prstGeom>
          <a:noFill/>
        </p:spPr>
        <p:txBody>
          <a:bodyPr wrap="square">
            <a:spAutoFit/>
          </a:bodyPr>
          <a:lstStyle/>
          <a:p>
            <a:pPr algn="ctr">
              <a:spcAft>
                <a:spcPts val="1200"/>
              </a:spcAft>
              <a:buNone/>
            </a:pPr>
            <a:r>
              <a:rPr lang="en-US" b="1" i="0">
                <a:solidFill>
                  <a:schemeClr val="accent2">
                    <a:lumMod val="75000"/>
                  </a:schemeClr>
                </a:solidFill>
                <a:effectLst/>
                <a:latin typeface="Aptos" panose="020B0004020202020204" pitchFamily="34" charset="0"/>
              </a:rPr>
              <a:t>Actions for areas without direct control</a:t>
            </a:r>
            <a:r>
              <a:rPr lang="en-US" b="1" i="0" dirty="0">
                <a:solidFill>
                  <a:schemeClr val="accent2">
                    <a:lumMod val="75000"/>
                  </a:schemeClr>
                </a:solidFill>
                <a:effectLst/>
                <a:latin typeface="Aptos" panose="020B0004020202020204" pitchFamily="34" charset="0"/>
              </a:rPr>
              <a:t> or influence</a:t>
            </a:r>
          </a:p>
        </p:txBody>
      </p:sp>
      <p:cxnSp>
        <p:nvCxnSpPr>
          <p:cNvPr id="18" name="Straight Connector 17">
            <a:extLst>
              <a:ext uri="{FF2B5EF4-FFF2-40B4-BE49-F238E27FC236}">
                <a16:creationId xmlns:a16="http://schemas.microsoft.com/office/drawing/2014/main" id="{4E17FBB6-885E-2263-60F2-83BD9724A1B2}"/>
              </a:ext>
            </a:extLst>
          </p:cNvPr>
          <p:cNvCxnSpPr/>
          <p:nvPr/>
        </p:nvCxnSpPr>
        <p:spPr>
          <a:xfrm>
            <a:off x="9440730" y="2454712"/>
            <a:ext cx="103031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2E8947-F19F-A7FE-00CA-9762FD86BCD4}"/>
              </a:ext>
            </a:extLst>
          </p:cNvPr>
          <p:cNvSpPr txBox="1"/>
          <p:nvPr/>
        </p:nvSpPr>
        <p:spPr>
          <a:xfrm>
            <a:off x="8341397" y="2628079"/>
            <a:ext cx="3228975" cy="310854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400" dirty="0">
                <a:ea typeface="Calibri"/>
                <a:cs typeface="Calibri"/>
              </a:rPr>
              <a:t>Lobby for more flexible funding products that work for London through the National Housing Bank and GLA </a:t>
            </a:r>
          </a:p>
          <a:p>
            <a:pPr marL="171450" indent="-171450">
              <a:buFont typeface="Arial" panose="020B0604020202020204" pitchFamily="34" charset="0"/>
              <a:buChar char="•"/>
            </a:pPr>
            <a:endParaRPr lang="en-US" sz="1400" dirty="0">
              <a:ea typeface="Calibri"/>
              <a:cs typeface="Calibri"/>
            </a:endParaRPr>
          </a:p>
          <a:p>
            <a:pPr marL="171450" indent="-171450">
              <a:buFont typeface="Arial" panose="020B0604020202020204" pitchFamily="34" charset="0"/>
              <a:buChar char="•"/>
            </a:pPr>
            <a:r>
              <a:rPr lang="en-US" sz="1400" dirty="0">
                <a:ea typeface="Calibri"/>
                <a:cs typeface="Calibri"/>
              </a:rPr>
              <a:t>Be a pilot Borough for these products to demonstrate what can work and attract a first call on funding</a:t>
            </a:r>
          </a:p>
          <a:p>
            <a:pPr marL="171450" indent="-171450">
              <a:buFont typeface="Arial" panose="020B0604020202020204" pitchFamily="34" charset="0"/>
              <a:buChar char="•"/>
            </a:pPr>
            <a:endParaRPr lang="en-US" sz="1400" dirty="0">
              <a:ea typeface="Calibri"/>
              <a:cs typeface="Calibri"/>
            </a:endParaRPr>
          </a:p>
          <a:p>
            <a:pPr marL="171450" indent="-171450">
              <a:buFont typeface="Arial" panose="020B0604020202020204" pitchFamily="34" charset="0"/>
              <a:buChar char="•"/>
            </a:pPr>
            <a:r>
              <a:rPr lang="en-US" sz="1400" dirty="0">
                <a:ea typeface="Calibri"/>
                <a:cs typeface="Calibri"/>
              </a:rPr>
              <a:t>Lobby Central Government for taxation and incentive </a:t>
            </a:r>
            <a:r>
              <a:rPr lang="en-US" sz="1400" dirty="0" err="1">
                <a:ea typeface="Calibri"/>
                <a:cs typeface="Calibri"/>
              </a:rPr>
              <a:t>programmes</a:t>
            </a:r>
            <a:r>
              <a:rPr lang="en-US" sz="1400" dirty="0">
                <a:ea typeface="Calibri"/>
                <a:cs typeface="Calibri"/>
              </a:rPr>
              <a:t> (such as lower SDLT for potential downsizers, or ringfencing for delivery of homes). </a:t>
            </a:r>
          </a:p>
          <a:p>
            <a:pPr marL="285750" indent="-285750">
              <a:buFont typeface="Arial" panose="020B0604020202020204" pitchFamily="34" charset="0"/>
              <a:buChar char="•"/>
            </a:pPr>
            <a:endParaRPr lang="en-US" sz="1400" dirty="0">
              <a:ea typeface="Calibri"/>
              <a:cs typeface="Calibri"/>
            </a:endParaRPr>
          </a:p>
          <a:p>
            <a:pPr marL="285750" indent="-285750">
              <a:buFont typeface="Arial" panose="020B0604020202020204" pitchFamily="34" charset="0"/>
              <a:buChar char="•"/>
            </a:pPr>
            <a:endParaRPr lang="en-US" sz="1400" dirty="0">
              <a:ea typeface="Calibri"/>
              <a:cs typeface="Calibri"/>
            </a:endParaRPr>
          </a:p>
        </p:txBody>
      </p:sp>
      <p:graphicFrame>
        <p:nvGraphicFramePr>
          <p:cNvPr id="2" name="Table 1">
            <a:extLst>
              <a:ext uri="{FF2B5EF4-FFF2-40B4-BE49-F238E27FC236}">
                <a16:creationId xmlns:a16="http://schemas.microsoft.com/office/drawing/2014/main" id="{FC6CF6A7-FABF-DABA-8AE0-90EB3C67EE3B}"/>
              </a:ext>
            </a:extLst>
          </p:cNvPr>
          <p:cNvGraphicFramePr>
            <a:graphicFrameLocks noGrp="1"/>
          </p:cNvGraphicFramePr>
          <p:nvPr>
            <p:extLst>
              <p:ext uri="{D42A27DB-BD31-4B8C-83A1-F6EECF244321}">
                <p14:modId xmlns:p14="http://schemas.microsoft.com/office/powerpoint/2010/main" val="729375988"/>
              </p:ext>
            </p:extLst>
          </p:nvPr>
        </p:nvGraphicFramePr>
        <p:xfrm>
          <a:off x="713009" y="25198"/>
          <a:ext cx="9082998" cy="491637"/>
        </p:xfrm>
        <a:graphic>
          <a:graphicData uri="http://schemas.openxmlformats.org/drawingml/2006/table">
            <a:tbl>
              <a:tblPr firstRow="1" bandRow="1">
                <a:tableStyleId>{5C22544A-7EE6-4342-B048-85BDC9FD1C3A}</a:tableStyleId>
              </a:tblPr>
              <a:tblGrid>
                <a:gridCol w="1617498">
                  <a:extLst>
                    <a:ext uri="{9D8B030D-6E8A-4147-A177-3AD203B41FA5}">
                      <a16:colId xmlns:a16="http://schemas.microsoft.com/office/drawing/2014/main" val="4037696293"/>
                    </a:ext>
                  </a:extLst>
                </a:gridCol>
                <a:gridCol w="1925905">
                  <a:extLst>
                    <a:ext uri="{9D8B030D-6E8A-4147-A177-3AD203B41FA5}">
                      <a16:colId xmlns:a16="http://schemas.microsoft.com/office/drawing/2014/main" val="3256340152"/>
                    </a:ext>
                  </a:extLst>
                </a:gridCol>
                <a:gridCol w="1866092">
                  <a:extLst>
                    <a:ext uri="{9D8B030D-6E8A-4147-A177-3AD203B41FA5}">
                      <a16:colId xmlns:a16="http://schemas.microsoft.com/office/drawing/2014/main" val="1061318391"/>
                    </a:ext>
                  </a:extLst>
                </a:gridCol>
                <a:gridCol w="1868557">
                  <a:extLst>
                    <a:ext uri="{9D8B030D-6E8A-4147-A177-3AD203B41FA5}">
                      <a16:colId xmlns:a16="http://schemas.microsoft.com/office/drawing/2014/main" val="2442782968"/>
                    </a:ext>
                  </a:extLst>
                </a:gridCol>
                <a:gridCol w="1804946">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chemeClr val="tx1"/>
                    </a:solidFill>
                  </a:tcPr>
                </a:tc>
                <a:tc>
                  <a:txBody>
                    <a:bodyPr/>
                    <a:lstStyle/>
                    <a:p>
                      <a:pPr algn="ctr"/>
                      <a:r>
                        <a:rPr lang="en-US" dirty="0"/>
                        <a:t>Tenure viability</a:t>
                      </a:r>
                      <a:endParaRPr lang="en-GB" dirty="0"/>
                    </a:p>
                  </a:txBody>
                  <a:tcPr anchor="ctr">
                    <a:solidFill>
                      <a:schemeClr val="accent4"/>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tx2"/>
                    </a:solidFill>
                  </a:tcPr>
                </a:tc>
                <a:extLst>
                  <a:ext uri="{0D108BD9-81ED-4DB2-BD59-A6C34878D82A}">
                    <a16:rowId xmlns:a16="http://schemas.microsoft.com/office/drawing/2014/main" val="4137714117"/>
                  </a:ext>
                </a:extLst>
              </a:tr>
            </a:tbl>
          </a:graphicData>
        </a:graphic>
      </p:graphicFrame>
    </p:spTree>
    <p:extLst>
      <p:ext uri="{BB962C8B-B14F-4D97-AF65-F5344CB8AC3E}">
        <p14:creationId xmlns:p14="http://schemas.microsoft.com/office/powerpoint/2010/main" val="23883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E231-3017-1F05-5DC5-A69AD3E2A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8F425-9F3B-8AC6-6057-34DAFD49FF9C}"/>
              </a:ext>
            </a:extLst>
          </p:cNvPr>
          <p:cNvSpPr>
            <a:spLocks noGrp="1"/>
          </p:cNvSpPr>
          <p:nvPr>
            <p:ph type="title"/>
          </p:nvPr>
        </p:nvSpPr>
        <p:spPr/>
        <p:txBody>
          <a:bodyPr>
            <a:noAutofit/>
          </a:bodyPr>
          <a:lstStyle/>
          <a:p>
            <a:r>
              <a:rPr lang="en-US" dirty="0">
                <a:latin typeface="Aptos" panose="020B0004020202020204" pitchFamily="34" charset="0"/>
              </a:rPr>
              <a:t>Contents</a:t>
            </a:r>
            <a:endParaRPr lang="en-GB" dirty="0"/>
          </a:p>
        </p:txBody>
      </p:sp>
      <p:sp>
        <p:nvSpPr>
          <p:cNvPr id="5" name="Text Placeholder 4">
            <a:extLst>
              <a:ext uri="{FF2B5EF4-FFF2-40B4-BE49-F238E27FC236}">
                <a16:creationId xmlns:a16="http://schemas.microsoft.com/office/drawing/2014/main" id="{457F25EB-1B93-A9F3-6C40-29514A8E1A03}"/>
              </a:ext>
            </a:extLst>
          </p:cNvPr>
          <p:cNvSpPr>
            <a:spLocks noGrp="1"/>
          </p:cNvSpPr>
          <p:nvPr>
            <p:ph type="body" sz="quarter" idx="11"/>
          </p:nvPr>
        </p:nvSpPr>
        <p:spPr>
          <a:xfrm>
            <a:off x="891258" y="1301635"/>
            <a:ext cx="10409484" cy="459490"/>
          </a:xfrm>
        </p:spPr>
        <p:txBody>
          <a:bodyPr/>
          <a:lstStyle/>
          <a:p>
            <a:pPr marL="349250" indent="-342900">
              <a:buFont typeface="Arial" panose="020B0604020202020204" pitchFamily="34" charset="0"/>
              <a:buChar char="•"/>
            </a:pPr>
            <a:r>
              <a:rPr lang="en-US" sz="2200" dirty="0">
                <a:solidFill>
                  <a:schemeClr val="tx1"/>
                </a:solidFill>
              </a:rPr>
              <a:t>Introduction</a:t>
            </a:r>
          </a:p>
          <a:p>
            <a:pPr marL="349250" indent="-342900">
              <a:buFont typeface="Arial" panose="020B0604020202020204" pitchFamily="34" charset="0"/>
              <a:buChar char="•"/>
            </a:pPr>
            <a:r>
              <a:rPr lang="en-US" sz="2200">
                <a:solidFill>
                  <a:schemeClr val="tx1"/>
                </a:solidFill>
              </a:rPr>
              <a:t>State of play - </a:t>
            </a:r>
            <a:r>
              <a:rPr lang="en-US" sz="2200" dirty="0">
                <a:solidFill>
                  <a:schemeClr val="tx1"/>
                </a:solidFill>
              </a:rPr>
              <a:t>market review</a:t>
            </a:r>
          </a:p>
          <a:p>
            <a:pPr marL="349250" indent="-342900">
              <a:buFont typeface="Arial" panose="020B0604020202020204" pitchFamily="34" charset="0"/>
              <a:buChar char="•"/>
            </a:pPr>
            <a:r>
              <a:rPr lang="en-US" sz="2200" dirty="0">
                <a:solidFill>
                  <a:schemeClr val="tx1"/>
                </a:solidFill>
              </a:rPr>
              <a:t>Viability assessment of different tenures</a:t>
            </a:r>
          </a:p>
          <a:p>
            <a:pPr marL="349250" indent="-342900">
              <a:buFont typeface="Arial" panose="020B0604020202020204" pitchFamily="34" charset="0"/>
              <a:buChar char="•"/>
            </a:pPr>
            <a:r>
              <a:rPr lang="en-US" sz="2200" dirty="0">
                <a:solidFill>
                  <a:schemeClr val="tx1"/>
                </a:solidFill>
              </a:rPr>
              <a:t>Delivery routes for Camden</a:t>
            </a:r>
          </a:p>
          <a:p>
            <a:pPr marL="349250" indent="-342900">
              <a:buFont typeface="Arial" panose="020B0604020202020204" pitchFamily="34" charset="0"/>
              <a:buChar char="•"/>
            </a:pPr>
            <a:r>
              <a:rPr lang="en-US" sz="2200" dirty="0">
                <a:solidFill>
                  <a:schemeClr val="tx1"/>
                </a:solidFill>
              </a:rPr>
              <a:t>Discussion</a:t>
            </a:r>
          </a:p>
          <a:p>
            <a:pPr marL="349250" indent="-342900">
              <a:buFont typeface="Arial" panose="020B0604020202020204" pitchFamily="34" charset="0"/>
              <a:buChar char="•"/>
            </a:pPr>
            <a:endParaRPr lang="en-US" sz="2500" dirty="0"/>
          </a:p>
          <a:p>
            <a:pPr marL="349250" indent="-342900">
              <a:buFont typeface="Arial" panose="020B0604020202020204" pitchFamily="34" charset="0"/>
              <a:buChar char="•"/>
            </a:pPr>
            <a:endParaRPr lang="en-US" dirty="0"/>
          </a:p>
          <a:p>
            <a:pPr marL="349250" indent="-342900">
              <a:buFont typeface="Arial" panose="020B0604020202020204" pitchFamily="34" charset="0"/>
              <a:buChar char="•"/>
            </a:pPr>
            <a:endParaRPr lang="en-US" dirty="0"/>
          </a:p>
          <a:p>
            <a:endParaRPr lang="en-US" dirty="0"/>
          </a:p>
          <a:p>
            <a:pPr marL="349250" indent="-342900">
              <a:buFont typeface="Arial" panose="020B0604020202020204" pitchFamily="34" charset="0"/>
              <a:buChar char="•"/>
            </a:pPr>
            <a:endParaRPr lang="en-US" dirty="0"/>
          </a:p>
          <a:p>
            <a:pPr marL="34925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8834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44B892-592E-B8C8-62D0-C445BC6D438D}"/>
              </a:ext>
            </a:extLst>
          </p:cNvPr>
          <p:cNvSpPr>
            <a:spLocks noGrp="1"/>
          </p:cNvSpPr>
          <p:nvPr>
            <p:ph type="title"/>
          </p:nvPr>
        </p:nvSpPr>
        <p:spPr/>
        <p:txBody>
          <a:bodyPr/>
          <a:lstStyle/>
          <a:p>
            <a:r>
              <a:rPr lang="en-US" dirty="0"/>
              <a:t>Disclaimer</a:t>
            </a:r>
            <a:endParaRPr lang="en-GB" dirty="0"/>
          </a:p>
        </p:txBody>
      </p:sp>
    </p:spTree>
    <p:extLst>
      <p:ext uri="{BB962C8B-B14F-4D97-AF65-F5344CB8AC3E}">
        <p14:creationId xmlns:p14="http://schemas.microsoft.com/office/powerpoint/2010/main" val="385582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BD1F4-0659-DD42-B3A4-8E957CF8D539}"/>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2980795F-3A89-3395-8BAA-019A72883EBD}"/>
              </a:ext>
            </a:extLst>
          </p:cNvPr>
          <p:cNvSpPr>
            <a:spLocks noGrp="1"/>
          </p:cNvSpPr>
          <p:nvPr>
            <p:ph type="title"/>
          </p:nvPr>
        </p:nvSpPr>
        <p:spPr>
          <a:xfrm>
            <a:off x="762001" y="591552"/>
            <a:ext cx="10409484" cy="415494"/>
          </a:xfrm>
        </p:spPr>
        <p:txBody>
          <a:bodyPr/>
          <a:lstStyle/>
          <a:p>
            <a:r>
              <a:rPr lang="en-GB"/>
              <a:t>Current state of play</a:t>
            </a:r>
            <a:endParaRPr lang="en-GB" dirty="0"/>
          </a:p>
        </p:txBody>
      </p:sp>
      <p:graphicFrame>
        <p:nvGraphicFramePr>
          <p:cNvPr id="3" name="Table 2">
            <a:extLst>
              <a:ext uri="{FF2B5EF4-FFF2-40B4-BE49-F238E27FC236}">
                <a16:creationId xmlns:a16="http://schemas.microsoft.com/office/drawing/2014/main" id="{A6D9E4A6-8F2E-E1AB-F012-53FB9427888A}"/>
              </a:ext>
            </a:extLst>
          </p:cNvPr>
          <p:cNvGraphicFramePr>
            <a:graphicFrameLocks noGrp="1"/>
          </p:cNvGraphicFramePr>
          <p:nvPr>
            <p:extLst>
              <p:ext uri="{D42A27DB-BD31-4B8C-83A1-F6EECF244321}">
                <p14:modId xmlns:p14="http://schemas.microsoft.com/office/powerpoint/2010/main" val="3184273073"/>
              </p:ext>
            </p:extLst>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a:t>State of play</a:t>
                      </a:r>
                      <a:endParaRPr lang="en-GB"/>
                    </a:p>
                  </a:txBody>
                  <a:tcPr anchor="ctr">
                    <a:solidFill>
                      <a:srgbClr val="00C383"/>
                    </a:solidFill>
                  </a:tcPr>
                </a:tc>
                <a:tc>
                  <a:txBody>
                    <a:bodyPr/>
                    <a:lstStyle/>
                    <a:p>
                      <a:pPr algn="ctr"/>
                      <a:r>
                        <a:rPr lang="en-US" dirty="0"/>
                        <a:t>Tenure viability</a:t>
                      </a:r>
                      <a:endParaRPr lang="en-GB" dirty="0"/>
                    </a:p>
                  </a:txBody>
                  <a:tcPr anchor="ctr">
                    <a:solidFill>
                      <a:schemeClr val="accent4"/>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sp>
        <p:nvSpPr>
          <p:cNvPr id="6" name="TextBox 5">
            <a:extLst>
              <a:ext uri="{FF2B5EF4-FFF2-40B4-BE49-F238E27FC236}">
                <a16:creationId xmlns:a16="http://schemas.microsoft.com/office/drawing/2014/main" id="{3DB212B6-A6FB-766D-FDD5-081DD89F5EBD}"/>
              </a:ext>
            </a:extLst>
          </p:cNvPr>
          <p:cNvSpPr txBox="1"/>
          <p:nvPr/>
        </p:nvSpPr>
        <p:spPr>
          <a:xfrm>
            <a:off x="855121" y="2476879"/>
            <a:ext cx="11173313" cy="4118776"/>
          </a:xfrm>
          <a:prstGeom prst="rect">
            <a:avLst/>
          </a:prstGeom>
          <a:noFill/>
        </p:spPr>
        <p:txBody>
          <a:bodyPr wrap="square" lIns="0" tIns="0" rIns="0" bIns="0" rtlCol="0">
            <a:noAutofit/>
          </a:bodyPr>
          <a:lstStyle/>
          <a:p>
            <a:pPr algn="l"/>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a:p>
            <a:pPr algn="l"/>
            <a:r>
              <a:rPr lang="en-US" sz="1600" u="sng" dirty="0"/>
              <a:t>Reasons behind the lower delivery rates:</a:t>
            </a:r>
          </a:p>
          <a:p>
            <a:pPr marL="742950" lvl="1" indent="-285750">
              <a:buFont typeface="Arial" panose="020B0604020202020204" pitchFamily="34" charset="0"/>
              <a:buChar char="•"/>
            </a:pPr>
            <a:r>
              <a:rPr lang="en-US" sz="1600" dirty="0"/>
              <a:t>Increase in the cost of capital;</a:t>
            </a:r>
          </a:p>
          <a:p>
            <a:pPr marL="742950" lvl="1" indent="-285750">
              <a:buFont typeface="Arial" panose="020B0604020202020204" pitchFamily="34" charset="0"/>
              <a:buChar char="•"/>
            </a:pPr>
            <a:r>
              <a:rPr lang="en-US" sz="1600" dirty="0"/>
              <a:t>Inflation of build costs; </a:t>
            </a:r>
          </a:p>
          <a:p>
            <a:pPr marL="742950" lvl="1" indent="-285750">
              <a:buFont typeface="Arial" panose="020B0604020202020204" pitchFamily="34" charset="0"/>
              <a:buChar char="•"/>
            </a:pPr>
            <a:r>
              <a:rPr lang="en-US" sz="1600" dirty="0"/>
              <a:t>Design and viability requirements of the London Plan; </a:t>
            </a:r>
          </a:p>
          <a:p>
            <a:pPr marL="742950" lvl="1" indent="-285750">
              <a:buFont typeface="Arial" panose="020B0604020202020204" pitchFamily="34" charset="0"/>
              <a:buChar char="•"/>
            </a:pPr>
            <a:r>
              <a:rPr lang="en-US" sz="1600" dirty="0"/>
              <a:t>Retrofit requirements reducing capacity for Registered Providers and Local Authorities;</a:t>
            </a:r>
          </a:p>
          <a:p>
            <a:pPr marL="742950" lvl="1" indent="-285750">
              <a:buFont typeface="Arial" panose="020B0604020202020204" pitchFamily="34" charset="0"/>
              <a:buChar char="•"/>
            </a:pPr>
            <a:r>
              <a:rPr lang="en-US" sz="1600" dirty="0"/>
              <a:t>Increased reliance on private cross subsidy of affordable housing delivery  s106 over the years means </a:t>
            </a:r>
            <a:r>
              <a:rPr lang="en-US" sz="1600" b="1" dirty="0"/>
              <a:t>a delivery slow down is a slow down in affordable housing delivery </a:t>
            </a:r>
            <a:r>
              <a:rPr lang="en-US" sz="1600" dirty="0"/>
              <a:t>as well.</a:t>
            </a:r>
          </a:p>
        </p:txBody>
      </p:sp>
      <p:graphicFrame>
        <p:nvGraphicFramePr>
          <p:cNvPr id="5" name="Chart 4">
            <a:extLst>
              <a:ext uri="{FF2B5EF4-FFF2-40B4-BE49-F238E27FC236}">
                <a16:creationId xmlns:a16="http://schemas.microsoft.com/office/drawing/2014/main" id="{B7CE1E6A-F870-FF5B-9412-B6E7C5C8B8BE}"/>
              </a:ext>
            </a:extLst>
          </p:cNvPr>
          <p:cNvGraphicFramePr>
            <a:graphicFrameLocks/>
          </p:cNvGraphicFramePr>
          <p:nvPr>
            <p:extLst>
              <p:ext uri="{D42A27DB-BD31-4B8C-83A1-F6EECF244321}">
                <p14:modId xmlns:p14="http://schemas.microsoft.com/office/powerpoint/2010/main" val="2241952276"/>
              </p:ext>
            </p:extLst>
          </p:nvPr>
        </p:nvGraphicFramePr>
        <p:xfrm>
          <a:off x="852433" y="864560"/>
          <a:ext cx="10577566" cy="3398699"/>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a:extLst>
              <a:ext uri="{FF2B5EF4-FFF2-40B4-BE49-F238E27FC236}">
                <a16:creationId xmlns:a16="http://schemas.microsoft.com/office/drawing/2014/main" id="{C8601255-9498-E8C4-9DB8-149CCC0A6347}"/>
              </a:ext>
            </a:extLst>
          </p:cNvPr>
          <p:cNvPicPr>
            <a:picLocks noChangeAspect="1"/>
          </p:cNvPicPr>
          <p:nvPr/>
        </p:nvPicPr>
        <p:blipFill>
          <a:blip r:embed="rId4"/>
          <a:stretch>
            <a:fillRect/>
          </a:stretch>
        </p:blipFill>
        <p:spPr>
          <a:xfrm>
            <a:off x="7324343" y="4413485"/>
            <a:ext cx="4268567" cy="1015971"/>
          </a:xfrm>
          <a:prstGeom prst="rect">
            <a:avLst/>
          </a:prstGeom>
          <a:ln>
            <a:noFill/>
          </a:ln>
          <a:effectLst>
            <a:softEdge rad="112500"/>
          </a:effectLst>
        </p:spPr>
      </p:pic>
      <p:pic>
        <p:nvPicPr>
          <p:cNvPr id="16" name="Picture 15">
            <a:extLst>
              <a:ext uri="{FF2B5EF4-FFF2-40B4-BE49-F238E27FC236}">
                <a16:creationId xmlns:a16="http://schemas.microsoft.com/office/drawing/2014/main" id="{37FFB260-9683-5FE5-1770-869A2818DCFF}"/>
              </a:ext>
            </a:extLst>
          </p:cNvPr>
          <p:cNvPicPr>
            <a:picLocks noChangeAspect="1"/>
          </p:cNvPicPr>
          <p:nvPr/>
        </p:nvPicPr>
        <p:blipFill>
          <a:blip r:embed="rId5"/>
          <a:stretch>
            <a:fillRect/>
          </a:stretch>
        </p:blipFill>
        <p:spPr>
          <a:xfrm>
            <a:off x="8308036" y="4269336"/>
            <a:ext cx="2063435" cy="216043"/>
          </a:xfrm>
          <a:prstGeom prst="rect">
            <a:avLst/>
          </a:prstGeom>
        </p:spPr>
      </p:pic>
      <p:sp>
        <p:nvSpPr>
          <p:cNvPr id="2" name="TextBox 1">
            <a:extLst>
              <a:ext uri="{FF2B5EF4-FFF2-40B4-BE49-F238E27FC236}">
                <a16:creationId xmlns:a16="http://schemas.microsoft.com/office/drawing/2014/main" id="{227ADE29-5791-6C44-E7FD-E0C5B5A71F5B}"/>
              </a:ext>
            </a:extLst>
          </p:cNvPr>
          <p:cNvSpPr txBox="1"/>
          <p:nvPr/>
        </p:nvSpPr>
        <p:spPr>
          <a:xfrm>
            <a:off x="938133" y="4171363"/>
            <a:ext cx="923544" cy="139315"/>
          </a:xfrm>
          <a:prstGeom prst="rect">
            <a:avLst/>
          </a:prstGeom>
          <a:noFill/>
        </p:spPr>
        <p:txBody>
          <a:bodyPr wrap="square" lIns="0" tIns="0" rIns="0" bIns="0" rtlCol="0">
            <a:noAutofit/>
          </a:bodyPr>
          <a:lstStyle/>
          <a:p>
            <a:pPr algn="l"/>
            <a:r>
              <a:rPr lang="en-US" sz="800" dirty="0"/>
              <a:t>Source: Molior</a:t>
            </a:r>
            <a:endParaRPr lang="en-GB" sz="800" dirty="0" err="1"/>
          </a:p>
        </p:txBody>
      </p:sp>
    </p:spTree>
    <p:extLst>
      <p:ext uri="{BB962C8B-B14F-4D97-AF65-F5344CB8AC3E}">
        <p14:creationId xmlns:p14="http://schemas.microsoft.com/office/powerpoint/2010/main" val="70633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55D8-967D-E399-8021-190ACE5E982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862A41E-E28C-02D1-9224-BD496F5EFBBA}"/>
              </a:ext>
            </a:extLst>
          </p:cNvPr>
          <p:cNvSpPr/>
          <p:nvPr/>
        </p:nvSpPr>
        <p:spPr>
          <a:xfrm>
            <a:off x="235744" y="1007046"/>
            <a:ext cx="11493168" cy="5343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endParaRPr>
          </a:p>
        </p:txBody>
      </p:sp>
      <p:cxnSp>
        <p:nvCxnSpPr>
          <p:cNvPr id="9" name="Straight Connector 8">
            <a:extLst>
              <a:ext uri="{FF2B5EF4-FFF2-40B4-BE49-F238E27FC236}">
                <a16:creationId xmlns:a16="http://schemas.microsoft.com/office/drawing/2014/main" id="{7B2F5A24-4E45-4BFF-E084-4277D297F342}"/>
              </a:ext>
            </a:extLst>
          </p:cNvPr>
          <p:cNvCxnSpPr>
            <a:cxnSpLocks/>
          </p:cNvCxnSpPr>
          <p:nvPr/>
        </p:nvCxnSpPr>
        <p:spPr>
          <a:xfrm>
            <a:off x="335756" y="3731420"/>
            <a:ext cx="11551444" cy="2230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242E3C11-B84A-75D1-45F9-4E733CD8B6D2}"/>
              </a:ext>
            </a:extLst>
          </p:cNvPr>
          <p:cNvGraphicFramePr>
            <a:graphicFrameLocks/>
          </p:cNvGraphicFramePr>
          <p:nvPr/>
        </p:nvGraphicFramePr>
        <p:xfrm>
          <a:off x="600293" y="1007046"/>
          <a:ext cx="10829706" cy="2837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D3F5454-591A-CB39-91E4-9B8D9EEEDC27}"/>
              </a:ext>
            </a:extLst>
          </p:cNvPr>
          <p:cNvGraphicFramePr>
            <a:graphicFrameLocks/>
          </p:cNvGraphicFramePr>
          <p:nvPr>
            <p:extLst>
              <p:ext uri="{D42A27DB-BD31-4B8C-83A1-F6EECF244321}">
                <p14:modId xmlns:p14="http://schemas.microsoft.com/office/powerpoint/2010/main" val="4092462552"/>
              </p:ext>
            </p:extLst>
          </p:nvPr>
        </p:nvGraphicFramePr>
        <p:xfrm>
          <a:off x="463088" y="3740832"/>
          <a:ext cx="11052637" cy="2470383"/>
        </p:xfrm>
        <a:graphic>
          <a:graphicData uri="http://schemas.openxmlformats.org/drawingml/2006/chart">
            <c:chart xmlns:c="http://schemas.openxmlformats.org/drawingml/2006/chart" xmlns:r="http://schemas.openxmlformats.org/officeDocument/2006/relationships" r:id="rId4"/>
          </a:graphicData>
        </a:graphic>
      </p:graphicFrame>
      <p:cxnSp>
        <p:nvCxnSpPr>
          <p:cNvPr id="46" name="Straight Arrow Connector 45">
            <a:extLst>
              <a:ext uri="{FF2B5EF4-FFF2-40B4-BE49-F238E27FC236}">
                <a16:creationId xmlns:a16="http://schemas.microsoft.com/office/drawing/2014/main" id="{12885245-9E22-018A-4078-27C875071084}"/>
              </a:ext>
            </a:extLst>
          </p:cNvPr>
          <p:cNvCxnSpPr>
            <a:cxnSpLocks/>
          </p:cNvCxnSpPr>
          <p:nvPr/>
        </p:nvCxnSpPr>
        <p:spPr>
          <a:xfrm>
            <a:off x="5722572" y="2476500"/>
            <a:ext cx="0" cy="2438400"/>
          </a:xfrm>
          <a:prstGeom prst="straightConnector1">
            <a:avLst/>
          </a:prstGeom>
          <a:ln>
            <a:solidFill>
              <a:schemeClr val="bg1">
                <a:lumMod val="5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4" name="Straight Arrow Connector 43">
            <a:extLst>
              <a:ext uri="{FF2B5EF4-FFF2-40B4-BE49-F238E27FC236}">
                <a16:creationId xmlns:a16="http://schemas.microsoft.com/office/drawing/2014/main" id="{7B06C05A-E738-575E-4F8C-092C4622B3C8}"/>
              </a:ext>
            </a:extLst>
          </p:cNvPr>
          <p:cNvCxnSpPr>
            <a:cxnSpLocks/>
          </p:cNvCxnSpPr>
          <p:nvPr/>
        </p:nvCxnSpPr>
        <p:spPr>
          <a:xfrm>
            <a:off x="4835884" y="3276600"/>
            <a:ext cx="0" cy="2162666"/>
          </a:xfrm>
          <a:prstGeom prst="straightConnector1">
            <a:avLst/>
          </a:prstGeom>
          <a:ln>
            <a:solidFill>
              <a:schemeClr val="bg1">
                <a:lumMod val="5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12" name="Freeform: Shape 11">
            <a:extLst>
              <a:ext uri="{FF2B5EF4-FFF2-40B4-BE49-F238E27FC236}">
                <a16:creationId xmlns:a16="http://schemas.microsoft.com/office/drawing/2014/main" id="{26631040-AFD0-C494-13B8-D69189217EDB}"/>
              </a:ext>
            </a:extLst>
          </p:cNvPr>
          <p:cNvSpPr/>
          <p:nvPr/>
        </p:nvSpPr>
        <p:spPr>
          <a:xfrm>
            <a:off x="713009" y="1044421"/>
            <a:ext cx="10681697" cy="284109"/>
          </a:xfrm>
          <a:custGeom>
            <a:avLst/>
            <a:gdLst>
              <a:gd name="connsiteX0" fmla="*/ 0 w 1824153"/>
              <a:gd name="connsiteY0" fmla="*/ 0 h 446627"/>
              <a:gd name="connsiteX1" fmla="*/ 1824153 w 1824153"/>
              <a:gd name="connsiteY1" fmla="*/ 0 h 446627"/>
              <a:gd name="connsiteX2" fmla="*/ 1824153 w 1824153"/>
              <a:gd name="connsiteY2" fmla="*/ 446627 h 446627"/>
              <a:gd name="connsiteX3" fmla="*/ 0 w 1824153"/>
              <a:gd name="connsiteY3" fmla="*/ 446627 h 446627"/>
              <a:gd name="connsiteX4" fmla="*/ 0 w 1824153"/>
              <a:gd name="connsiteY4" fmla="*/ 0 h 4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53" h="446627">
                <a:moveTo>
                  <a:pt x="0" y="0"/>
                </a:moveTo>
                <a:lnTo>
                  <a:pt x="1824153" y="0"/>
                </a:lnTo>
                <a:lnTo>
                  <a:pt x="1824153" y="446627"/>
                </a:lnTo>
                <a:lnTo>
                  <a:pt x="0" y="446627"/>
                </a:lnTo>
                <a:lnTo>
                  <a:pt x="0" y="0"/>
                </a:lnTo>
                <a:close/>
              </a:path>
            </a:pathLst>
          </a:custGeom>
          <a:ln>
            <a:noFill/>
          </a:ln>
          <a:effectLst>
            <a:softEdge rad="31750"/>
          </a:effectLst>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algn="ctr"/>
            <a:r>
              <a:rPr lang="en-US" sz="1400" b="1" kern="1200">
                <a:solidFill>
                  <a:schemeClr val="bg1"/>
                </a:solidFill>
                <a:latin typeface="+mj-lt"/>
                <a:ea typeface="+mn-ea"/>
                <a:cs typeface="+mn-cs"/>
              </a:rPr>
              <a:t>Movements in UK Gilts and Bank of England Base </a:t>
            </a:r>
            <a:r>
              <a:rPr lang="en-US" sz="1400" b="1" kern="1200" dirty="0">
                <a:solidFill>
                  <a:schemeClr val="bg1"/>
                </a:solidFill>
                <a:latin typeface="+mj-lt"/>
                <a:ea typeface="+mn-ea"/>
                <a:cs typeface="+mn-cs"/>
              </a:rPr>
              <a:t>Rate </a:t>
            </a:r>
            <a:r>
              <a:rPr lang="en-US" sz="1400" b="1" kern="1200">
                <a:solidFill>
                  <a:schemeClr val="bg1"/>
                </a:solidFill>
                <a:latin typeface="+mj-lt"/>
                <a:ea typeface="+mn-ea"/>
                <a:cs typeface="+mn-cs"/>
              </a:rPr>
              <a:t>(2019 to present)</a:t>
            </a:r>
            <a:endParaRPr lang="en-US" sz="1400" b="1" kern="1200" dirty="0">
              <a:solidFill>
                <a:schemeClr val="bg1"/>
              </a:solidFill>
              <a:latin typeface="+mj-lt"/>
              <a:ea typeface="+mn-ea"/>
              <a:cs typeface="+mn-cs"/>
            </a:endParaRPr>
          </a:p>
        </p:txBody>
      </p:sp>
      <p:sp>
        <p:nvSpPr>
          <p:cNvPr id="19" name="Title 18">
            <a:extLst>
              <a:ext uri="{FF2B5EF4-FFF2-40B4-BE49-F238E27FC236}">
                <a16:creationId xmlns:a16="http://schemas.microsoft.com/office/drawing/2014/main" id="{86AF7059-1F4A-9B75-DC87-C9664C437171}"/>
              </a:ext>
            </a:extLst>
          </p:cNvPr>
          <p:cNvSpPr>
            <a:spLocks noGrp="1"/>
          </p:cNvSpPr>
          <p:nvPr>
            <p:ph type="title"/>
          </p:nvPr>
        </p:nvSpPr>
        <p:spPr>
          <a:xfrm>
            <a:off x="762001" y="591552"/>
            <a:ext cx="10409484" cy="415494"/>
          </a:xfrm>
        </p:spPr>
        <p:txBody>
          <a:bodyPr>
            <a:normAutofit/>
          </a:bodyPr>
          <a:lstStyle/>
          <a:p>
            <a:r>
              <a:rPr lang="en-GB"/>
              <a:t>Increases in cost of finance – personal, business and public borrowing</a:t>
            </a:r>
            <a:endParaRPr lang="en-GB" dirty="0"/>
          </a:p>
        </p:txBody>
      </p:sp>
      <p:cxnSp>
        <p:nvCxnSpPr>
          <p:cNvPr id="43" name="Straight Arrow Connector 42">
            <a:extLst>
              <a:ext uri="{FF2B5EF4-FFF2-40B4-BE49-F238E27FC236}">
                <a16:creationId xmlns:a16="http://schemas.microsoft.com/office/drawing/2014/main" id="{3DA77696-DD44-8603-0B1F-D778EDF1CBFB}"/>
              </a:ext>
            </a:extLst>
          </p:cNvPr>
          <p:cNvCxnSpPr>
            <a:cxnSpLocks/>
          </p:cNvCxnSpPr>
          <p:nvPr/>
        </p:nvCxnSpPr>
        <p:spPr>
          <a:xfrm>
            <a:off x="2400511" y="3352800"/>
            <a:ext cx="0" cy="1981200"/>
          </a:xfrm>
          <a:prstGeom prst="straightConnector1">
            <a:avLst/>
          </a:prstGeom>
          <a:ln>
            <a:solidFill>
              <a:schemeClr val="bg1">
                <a:lumMod val="5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26" name="Rectangle: Rounded Corners 25">
            <a:extLst>
              <a:ext uri="{FF2B5EF4-FFF2-40B4-BE49-F238E27FC236}">
                <a16:creationId xmlns:a16="http://schemas.microsoft.com/office/drawing/2014/main" id="{7C7E6FDB-D70E-462E-3B9A-5DFA0EF1DA82}"/>
              </a:ext>
            </a:extLst>
          </p:cNvPr>
          <p:cNvSpPr/>
          <p:nvPr/>
        </p:nvSpPr>
        <p:spPr>
          <a:xfrm>
            <a:off x="1982994" y="3838868"/>
            <a:ext cx="857537" cy="504532"/>
          </a:xfrm>
          <a:prstGeom prst="roundRect">
            <a:avLst/>
          </a:prstGeom>
          <a:solidFill>
            <a:schemeClr val="bg1"/>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a:solidFill>
                  <a:schemeClr val="tx1"/>
                </a:solidFill>
              </a:rPr>
              <a:t>Lockdown</a:t>
            </a:r>
          </a:p>
          <a:p>
            <a:pPr algn="ctr"/>
            <a:r>
              <a:rPr lang="en-GB" sz="1200">
                <a:solidFill>
                  <a:schemeClr val="tx1"/>
                </a:solidFill>
              </a:rPr>
              <a:t>Mar 20</a:t>
            </a:r>
          </a:p>
        </p:txBody>
      </p:sp>
      <p:cxnSp>
        <p:nvCxnSpPr>
          <p:cNvPr id="54" name="Straight Arrow Connector 53">
            <a:extLst>
              <a:ext uri="{FF2B5EF4-FFF2-40B4-BE49-F238E27FC236}">
                <a16:creationId xmlns:a16="http://schemas.microsoft.com/office/drawing/2014/main" id="{B5E8F41A-B85B-5EF6-D234-4CFEA9C45691}"/>
              </a:ext>
            </a:extLst>
          </p:cNvPr>
          <p:cNvCxnSpPr>
            <a:cxnSpLocks/>
          </p:cNvCxnSpPr>
          <p:nvPr/>
        </p:nvCxnSpPr>
        <p:spPr>
          <a:xfrm>
            <a:off x="8421135" y="1960775"/>
            <a:ext cx="14404" cy="2131930"/>
          </a:xfrm>
          <a:prstGeom prst="straightConnector1">
            <a:avLst/>
          </a:prstGeom>
          <a:ln>
            <a:solidFill>
              <a:schemeClr val="bg1">
                <a:lumMod val="5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32" name="Rectangle: Rounded Corners 31">
            <a:extLst>
              <a:ext uri="{FF2B5EF4-FFF2-40B4-BE49-F238E27FC236}">
                <a16:creationId xmlns:a16="http://schemas.microsoft.com/office/drawing/2014/main" id="{6391414B-2CC2-092F-3797-325B16456590}"/>
              </a:ext>
            </a:extLst>
          </p:cNvPr>
          <p:cNvSpPr/>
          <p:nvPr/>
        </p:nvSpPr>
        <p:spPr>
          <a:xfrm>
            <a:off x="7977200" y="2546165"/>
            <a:ext cx="799674" cy="450962"/>
          </a:xfrm>
          <a:prstGeom prst="roundRect">
            <a:avLst/>
          </a:prstGeom>
          <a:solidFill>
            <a:schemeClr val="bg1"/>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200">
                <a:solidFill>
                  <a:schemeClr val="tx1"/>
                </a:solidFill>
              </a:rPr>
              <a:t>US election</a:t>
            </a:r>
          </a:p>
          <a:p>
            <a:pPr algn="ctr"/>
            <a:r>
              <a:rPr lang="en-GB" sz="1200">
                <a:solidFill>
                  <a:schemeClr val="tx1"/>
                </a:solidFill>
              </a:rPr>
              <a:t>Nov 24</a:t>
            </a:r>
          </a:p>
          <a:p>
            <a:pPr algn="ctr"/>
            <a:endParaRPr lang="en-GB" sz="1200">
              <a:solidFill>
                <a:schemeClr val="tx1"/>
              </a:solidFill>
            </a:endParaRPr>
          </a:p>
        </p:txBody>
      </p:sp>
      <p:cxnSp>
        <p:nvCxnSpPr>
          <p:cNvPr id="57" name="Straight Arrow Connector 56">
            <a:extLst>
              <a:ext uri="{FF2B5EF4-FFF2-40B4-BE49-F238E27FC236}">
                <a16:creationId xmlns:a16="http://schemas.microsoft.com/office/drawing/2014/main" id="{8CA8C2DD-C66C-8615-9CB3-0B00D1462807}"/>
              </a:ext>
            </a:extLst>
          </p:cNvPr>
          <p:cNvCxnSpPr>
            <a:cxnSpLocks/>
          </p:cNvCxnSpPr>
          <p:nvPr/>
        </p:nvCxnSpPr>
        <p:spPr>
          <a:xfrm flipH="1">
            <a:off x="8999456" y="1825688"/>
            <a:ext cx="14404" cy="2470383"/>
          </a:xfrm>
          <a:prstGeom prst="straightConnector1">
            <a:avLst/>
          </a:prstGeom>
          <a:ln>
            <a:solidFill>
              <a:schemeClr val="bg1">
                <a:lumMod val="5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37" name="Rectangle: Rounded Corners 36">
            <a:extLst>
              <a:ext uri="{FF2B5EF4-FFF2-40B4-BE49-F238E27FC236}">
                <a16:creationId xmlns:a16="http://schemas.microsoft.com/office/drawing/2014/main" id="{DC064152-2259-5306-E4D4-6B37E19ADA00}"/>
              </a:ext>
            </a:extLst>
          </p:cNvPr>
          <p:cNvSpPr/>
          <p:nvPr/>
        </p:nvSpPr>
        <p:spPr>
          <a:xfrm>
            <a:off x="8621060" y="3305478"/>
            <a:ext cx="756791" cy="447891"/>
          </a:xfrm>
          <a:prstGeom prst="roundRect">
            <a:avLst/>
          </a:prstGeom>
          <a:solidFill>
            <a:schemeClr val="bg1"/>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200">
                <a:solidFill>
                  <a:schemeClr val="tx1"/>
                </a:solidFill>
              </a:rPr>
              <a:t>US Tariff</a:t>
            </a:r>
          </a:p>
          <a:p>
            <a:pPr algn="ctr"/>
            <a:r>
              <a:rPr lang="en-GB" sz="1200">
                <a:solidFill>
                  <a:schemeClr val="tx1"/>
                </a:solidFill>
              </a:rPr>
              <a:t>Apr 25</a:t>
            </a:r>
          </a:p>
          <a:p>
            <a:pPr algn="ctr"/>
            <a:endParaRPr lang="en-GB" sz="1200">
              <a:solidFill>
                <a:schemeClr val="tx1"/>
              </a:solidFill>
            </a:endParaRPr>
          </a:p>
        </p:txBody>
      </p:sp>
      <p:sp>
        <p:nvSpPr>
          <p:cNvPr id="2" name="Rectangle 1">
            <a:extLst>
              <a:ext uri="{FF2B5EF4-FFF2-40B4-BE49-F238E27FC236}">
                <a16:creationId xmlns:a16="http://schemas.microsoft.com/office/drawing/2014/main" id="{7B6494D1-4CD4-AEF9-0149-A63368FFCFF3}"/>
              </a:ext>
            </a:extLst>
          </p:cNvPr>
          <p:cNvSpPr/>
          <p:nvPr/>
        </p:nvSpPr>
        <p:spPr>
          <a:xfrm>
            <a:off x="809363" y="6185175"/>
            <a:ext cx="3943349" cy="2374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100"/>
              </a:spcBef>
              <a:spcAft>
                <a:spcPts val="100"/>
              </a:spcAft>
              <a:buClr>
                <a:srgbClr val="00C383"/>
              </a:buClr>
              <a:tabLst>
                <a:tab pos="88900" algn="l"/>
              </a:tabLst>
            </a:pPr>
            <a:r>
              <a:rPr lang="en-US" sz="900" dirty="0">
                <a:solidFill>
                  <a:srgbClr val="190134"/>
                </a:solidFill>
              </a:rPr>
              <a:t>Source: Newbridge / Bloomberg 03 November 2025</a:t>
            </a:r>
          </a:p>
        </p:txBody>
      </p:sp>
      <p:sp>
        <p:nvSpPr>
          <p:cNvPr id="18" name="Rectangle: Rounded Corners 17">
            <a:extLst>
              <a:ext uri="{FF2B5EF4-FFF2-40B4-BE49-F238E27FC236}">
                <a16:creationId xmlns:a16="http://schemas.microsoft.com/office/drawing/2014/main" id="{51EECF75-574B-C126-5C07-561B3E40D6A5}"/>
              </a:ext>
            </a:extLst>
          </p:cNvPr>
          <p:cNvSpPr/>
          <p:nvPr/>
        </p:nvSpPr>
        <p:spPr>
          <a:xfrm>
            <a:off x="5313222" y="3113777"/>
            <a:ext cx="773595" cy="604228"/>
          </a:xfrm>
          <a:prstGeom prst="roundRect">
            <a:avLst/>
          </a:prstGeom>
          <a:solidFill>
            <a:schemeClr val="bg1"/>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a:r>
              <a:rPr lang="en-GB" sz="1200">
                <a:solidFill>
                  <a:schemeClr val="tx1"/>
                </a:solidFill>
              </a:rPr>
              <a:t>Liz Truss budget</a:t>
            </a:r>
          </a:p>
          <a:p>
            <a:pPr algn="ctr"/>
            <a:r>
              <a:rPr lang="en-GB" sz="1200">
                <a:solidFill>
                  <a:schemeClr val="tx1"/>
                </a:solidFill>
              </a:rPr>
              <a:t>Sep 22</a:t>
            </a:r>
          </a:p>
        </p:txBody>
      </p:sp>
      <p:sp>
        <p:nvSpPr>
          <p:cNvPr id="20" name="Rectangle: Rounded Corners 19">
            <a:extLst>
              <a:ext uri="{FF2B5EF4-FFF2-40B4-BE49-F238E27FC236}">
                <a16:creationId xmlns:a16="http://schemas.microsoft.com/office/drawing/2014/main" id="{58F2B161-C2F3-6A8C-5AA7-801EB7085F3A}"/>
              </a:ext>
            </a:extLst>
          </p:cNvPr>
          <p:cNvSpPr/>
          <p:nvPr/>
        </p:nvSpPr>
        <p:spPr>
          <a:xfrm>
            <a:off x="4457363" y="3830610"/>
            <a:ext cx="773597" cy="641377"/>
          </a:xfrm>
          <a:prstGeom prst="roundRect">
            <a:avLst/>
          </a:prstGeom>
          <a:solidFill>
            <a:schemeClr val="bg1"/>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a:r>
              <a:rPr lang="en-GB" sz="1200">
                <a:solidFill>
                  <a:schemeClr val="tx1"/>
                </a:solidFill>
              </a:rPr>
              <a:t>War in Ukraine</a:t>
            </a:r>
          </a:p>
          <a:p>
            <a:pPr algn="ctr"/>
            <a:r>
              <a:rPr lang="en-GB" sz="1200">
                <a:solidFill>
                  <a:schemeClr val="tx1"/>
                </a:solidFill>
              </a:rPr>
              <a:t>Feb 22</a:t>
            </a:r>
          </a:p>
        </p:txBody>
      </p:sp>
      <p:graphicFrame>
        <p:nvGraphicFramePr>
          <p:cNvPr id="6" name="Table 5">
            <a:extLst>
              <a:ext uri="{FF2B5EF4-FFF2-40B4-BE49-F238E27FC236}">
                <a16:creationId xmlns:a16="http://schemas.microsoft.com/office/drawing/2014/main" id="{1A88ACF8-199A-C1E0-E26D-A4D45BE7B2C5}"/>
              </a:ext>
            </a:extLst>
          </p:cNvPr>
          <p:cNvGraphicFramePr>
            <a:graphicFrameLocks noGrp="1"/>
          </p:cNvGraphicFramePr>
          <p:nvPr>
            <p:extLst>
              <p:ext uri="{D42A27DB-BD31-4B8C-83A1-F6EECF244321}">
                <p14:modId xmlns:p14="http://schemas.microsoft.com/office/powerpoint/2010/main" val="2690289771"/>
              </p:ext>
            </p:extLst>
          </p:nvPr>
        </p:nvGraphicFramePr>
        <p:xfrm>
          <a:off x="752764" y="25198"/>
          <a:ext cx="9411514" cy="491637"/>
        </p:xfrm>
        <a:graphic>
          <a:graphicData uri="http://schemas.openxmlformats.org/drawingml/2006/table">
            <a:tbl>
              <a:tblPr firstRow="1" bandRow="1">
                <a:tableStyleId>{5C22544A-7EE6-4342-B048-85BDC9FD1C3A}</a:tableStyleId>
              </a:tblPr>
              <a:tblGrid>
                <a:gridCol w="1676000">
                  <a:extLst>
                    <a:ext uri="{9D8B030D-6E8A-4147-A177-3AD203B41FA5}">
                      <a16:colId xmlns:a16="http://schemas.microsoft.com/office/drawing/2014/main" val="4037696293"/>
                    </a:ext>
                  </a:extLst>
                </a:gridCol>
                <a:gridCol w="1995562">
                  <a:extLst>
                    <a:ext uri="{9D8B030D-6E8A-4147-A177-3AD203B41FA5}">
                      <a16:colId xmlns:a16="http://schemas.microsoft.com/office/drawing/2014/main" val="3256340152"/>
                    </a:ext>
                  </a:extLst>
                </a:gridCol>
                <a:gridCol w="1933585">
                  <a:extLst>
                    <a:ext uri="{9D8B030D-6E8A-4147-A177-3AD203B41FA5}">
                      <a16:colId xmlns:a16="http://schemas.microsoft.com/office/drawing/2014/main" val="1061318391"/>
                    </a:ext>
                  </a:extLst>
                </a:gridCol>
                <a:gridCol w="1936139">
                  <a:extLst>
                    <a:ext uri="{9D8B030D-6E8A-4147-A177-3AD203B41FA5}">
                      <a16:colId xmlns:a16="http://schemas.microsoft.com/office/drawing/2014/main" val="2442782968"/>
                    </a:ext>
                  </a:extLst>
                </a:gridCol>
                <a:gridCol w="1870228">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a:t>State of play</a:t>
                      </a:r>
                      <a:endParaRPr lang="en-GB"/>
                    </a:p>
                  </a:txBody>
                  <a:tcPr anchor="ctr">
                    <a:solidFill>
                      <a:srgbClr val="00C383"/>
                    </a:solidFill>
                  </a:tcPr>
                </a:tc>
                <a:tc>
                  <a:txBody>
                    <a:bodyPr/>
                    <a:lstStyle/>
                    <a:p>
                      <a:pPr algn="ctr"/>
                      <a:r>
                        <a:rPr lang="en-US" dirty="0"/>
                        <a:t>Tenure viability</a:t>
                      </a:r>
                      <a:endParaRPr lang="en-GB" dirty="0"/>
                    </a:p>
                  </a:txBody>
                  <a:tcPr anchor="ctr">
                    <a:solidFill>
                      <a:schemeClr val="accent4"/>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sp>
        <p:nvSpPr>
          <p:cNvPr id="3" name="TextBox 2">
            <a:extLst>
              <a:ext uri="{FF2B5EF4-FFF2-40B4-BE49-F238E27FC236}">
                <a16:creationId xmlns:a16="http://schemas.microsoft.com/office/drawing/2014/main" id="{81E72E7C-7AC2-61CF-CA45-50BA971BDCB8}"/>
              </a:ext>
            </a:extLst>
          </p:cNvPr>
          <p:cNvSpPr txBox="1"/>
          <p:nvPr/>
        </p:nvSpPr>
        <p:spPr>
          <a:xfrm rot="16200000">
            <a:off x="16705" y="2271958"/>
            <a:ext cx="1223364" cy="280988"/>
          </a:xfrm>
          <a:prstGeom prst="rect">
            <a:avLst/>
          </a:prstGeom>
          <a:noFill/>
        </p:spPr>
        <p:txBody>
          <a:bodyPr wrap="square" lIns="0" tIns="0" rIns="0" bIns="0" rtlCol="0">
            <a:noAutofit/>
          </a:bodyPr>
          <a:lstStyle/>
          <a:p>
            <a:pPr algn="ctr"/>
            <a:r>
              <a:rPr lang="en-US" sz="1200"/>
              <a:t>Gilt rates (%)</a:t>
            </a:r>
            <a:endParaRPr lang="en-GB" sz="1200" err="1"/>
          </a:p>
        </p:txBody>
      </p:sp>
    </p:spTree>
    <p:extLst>
      <p:ext uri="{BB962C8B-B14F-4D97-AF65-F5344CB8AC3E}">
        <p14:creationId xmlns:p14="http://schemas.microsoft.com/office/powerpoint/2010/main" val="162022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630AF2-30D1-611F-C45F-9F41E5A91220}"/>
              </a:ext>
            </a:extLst>
          </p:cNvPr>
          <p:cNvSpPr>
            <a:spLocks noGrp="1"/>
          </p:cNvSpPr>
          <p:nvPr>
            <p:ph type="title"/>
          </p:nvPr>
        </p:nvSpPr>
        <p:spPr>
          <a:xfrm>
            <a:off x="762001" y="577141"/>
            <a:ext cx="7263113" cy="950255"/>
          </a:xfrm>
        </p:spPr>
        <p:txBody>
          <a:bodyPr/>
          <a:lstStyle/>
          <a:p>
            <a:r>
              <a:rPr lang="en-US" dirty="0"/>
              <a:t>Market Commentary </a:t>
            </a:r>
            <a:endParaRPr lang="en-GB" dirty="0"/>
          </a:p>
        </p:txBody>
      </p:sp>
      <p:sp>
        <p:nvSpPr>
          <p:cNvPr id="4" name="Freeform: Shape 3">
            <a:extLst>
              <a:ext uri="{FF2B5EF4-FFF2-40B4-BE49-F238E27FC236}">
                <a16:creationId xmlns:a16="http://schemas.microsoft.com/office/drawing/2014/main" id="{59FC5C57-C1E9-2B4C-B82F-7D2FAD3BE9D5}"/>
              </a:ext>
            </a:extLst>
          </p:cNvPr>
          <p:cNvSpPr/>
          <p:nvPr/>
        </p:nvSpPr>
        <p:spPr>
          <a:xfrm>
            <a:off x="677501" y="1052269"/>
            <a:ext cx="10640200" cy="393287"/>
          </a:xfrm>
          <a:custGeom>
            <a:avLst/>
            <a:gdLst>
              <a:gd name="connsiteX0" fmla="*/ 0 w 1824153"/>
              <a:gd name="connsiteY0" fmla="*/ 0 h 446627"/>
              <a:gd name="connsiteX1" fmla="*/ 1824153 w 1824153"/>
              <a:gd name="connsiteY1" fmla="*/ 0 h 446627"/>
              <a:gd name="connsiteX2" fmla="*/ 1824153 w 1824153"/>
              <a:gd name="connsiteY2" fmla="*/ 446627 h 446627"/>
              <a:gd name="connsiteX3" fmla="*/ 0 w 1824153"/>
              <a:gd name="connsiteY3" fmla="*/ 446627 h 446627"/>
              <a:gd name="connsiteX4" fmla="*/ 0 w 1824153"/>
              <a:gd name="connsiteY4" fmla="*/ 0 h 4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53" h="446627">
                <a:moveTo>
                  <a:pt x="0" y="0"/>
                </a:moveTo>
                <a:lnTo>
                  <a:pt x="1824153" y="0"/>
                </a:lnTo>
                <a:lnTo>
                  <a:pt x="1824153" y="446627"/>
                </a:lnTo>
                <a:lnTo>
                  <a:pt x="0" y="446627"/>
                </a:lnTo>
                <a:lnTo>
                  <a:pt x="0" y="0"/>
                </a:lnTo>
                <a:close/>
              </a:path>
            </a:pathLst>
          </a:custGeom>
          <a:ln>
            <a:noFill/>
          </a:ln>
          <a:effectLst>
            <a:softEdge rad="31750"/>
          </a:effectLst>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algn="ctr"/>
            <a:r>
              <a:rPr lang="en-US" b="1">
                <a:solidFill>
                  <a:schemeClr val="bg1"/>
                </a:solidFill>
                <a:latin typeface="+mj-lt"/>
              </a:rPr>
              <a:t>Camden HPI vs BCIS All in TPI</a:t>
            </a:r>
            <a:endParaRPr lang="en-US" b="1" kern="1200" dirty="0">
              <a:solidFill>
                <a:schemeClr val="bg1"/>
              </a:solidFill>
              <a:latin typeface="+mj-lt"/>
              <a:ea typeface="+mn-ea"/>
              <a:cs typeface="+mn-cs"/>
            </a:endParaRPr>
          </a:p>
        </p:txBody>
      </p:sp>
      <p:sp>
        <p:nvSpPr>
          <p:cNvPr id="8" name="Freeform: Shape 7">
            <a:extLst>
              <a:ext uri="{FF2B5EF4-FFF2-40B4-BE49-F238E27FC236}">
                <a16:creationId xmlns:a16="http://schemas.microsoft.com/office/drawing/2014/main" id="{4637AAF0-8369-4579-87CA-6644158943F5}"/>
              </a:ext>
            </a:extLst>
          </p:cNvPr>
          <p:cNvSpPr/>
          <p:nvPr/>
        </p:nvSpPr>
        <p:spPr>
          <a:xfrm>
            <a:off x="762001" y="5049570"/>
            <a:ext cx="10640200" cy="1104342"/>
          </a:xfrm>
          <a:custGeom>
            <a:avLst/>
            <a:gdLst>
              <a:gd name="connsiteX0" fmla="*/ 0 w 1824153"/>
              <a:gd name="connsiteY0" fmla="*/ 0 h 446627"/>
              <a:gd name="connsiteX1" fmla="*/ 1824153 w 1824153"/>
              <a:gd name="connsiteY1" fmla="*/ 0 h 446627"/>
              <a:gd name="connsiteX2" fmla="*/ 1824153 w 1824153"/>
              <a:gd name="connsiteY2" fmla="*/ 446627 h 446627"/>
              <a:gd name="connsiteX3" fmla="*/ 0 w 1824153"/>
              <a:gd name="connsiteY3" fmla="*/ 446627 h 446627"/>
              <a:gd name="connsiteX4" fmla="*/ 0 w 1824153"/>
              <a:gd name="connsiteY4" fmla="*/ 0 h 4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53" h="446627">
                <a:moveTo>
                  <a:pt x="0" y="0"/>
                </a:moveTo>
                <a:lnTo>
                  <a:pt x="1824153" y="0"/>
                </a:lnTo>
                <a:lnTo>
                  <a:pt x="1824153" y="446627"/>
                </a:lnTo>
                <a:lnTo>
                  <a:pt x="0" y="446627"/>
                </a:lnTo>
                <a:lnTo>
                  <a:pt x="0" y="0"/>
                </a:lnTo>
                <a:close/>
              </a:path>
            </a:pathLst>
          </a:custGeom>
          <a:ln>
            <a:noFill/>
          </a:ln>
          <a:effectLst>
            <a:softEdge rad="31750"/>
          </a:effectLst>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endParaRPr lang="en-US" sz="2200" b="1" dirty="0">
              <a:solidFill>
                <a:schemeClr val="bg1"/>
              </a:solidFill>
              <a:latin typeface="+mj-lt"/>
            </a:endParaRPr>
          </a:p>
        </p:txBody>
      </p:sp>
      <p:graphicFrame>
        <p:nvGraphicFramePr>
          <p:cNvPr id="9" name="Chart 8">
            <a:extLst>
              <a:ext uri="{FF2B5EF4-FFF2-40B4-BE49-F238E27FC236}">
                <a16:creationId xmlns:a16="http://schemas.microsoft.com/office/drawing/2014/main" id="{046ED68D-120B-4808-EC2F-F3D861D75259}"/>
              </a:ext>
            </a:extLst>
          </p:cNvPr>
          <p:cNvGraphicFramePr>
            <a:graphicFrameLocks/>
          </p:cNvGraphicFramePr>
          <p:nvPr>
            <p:extLst>
              <p:ext uri="{D42A27DB-BD31-4B8C-83A1-F6EECF244321}">
                <p14:modId xmlns:p14="http://schemas.microsoft.com/office/powerpoint/2010/main" val="3457929823"/>
              </p:ext>
            </p:extLst>
          </p:nvPr>
        </p:nvGraphicFramePr>
        <p:xfrm>
          <a:off x="719751" y="1348638"/>
          <a:ext cx="10555700" cy="371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5B7FB8A3-855F-AE23-375E-EFC47E10FCF0}"/>
              </a:ext>
            </a:extLst>
          </p:cNvPr>
          <p:cNvGraphicFramePr>
            <a:graphicFrameLocks noGrp="1"/>
          </p:cNvGraphicFramePr>
          <p:nvPr>
            <p:extLst>
              <p:ext uri="{D42A27DB-BD31-4B8C-83A1-F6EECF244321}">
                <p14:modId xmlns:p14="http://schemas.microsoft.com/office/powerpoint/2010/main" val="263403636"/>
              </p:ext>
            </p:extLst>
          </p:nvPr>
        </p:nvGraphicFramePr>
        <p:xfrm>
          <a:off x="713009" y="25198"/>
          <a:ext cx="9470518" cy="491637"/>
        </p:xfrm>
        <a:graphic>
          <a:graphicData uri="http://schemas.openxmlformats.org/drawingml/2006/table">
            <a:tbl>
              <a:tblPr firstRow="1" bandRow="1">
                <a:tableStyleId>{5C22544A-7EE6-4342-B048-85BDC9FD1C3A}</a:tableStyleId>
              </a:tblPr>
              <a:tblGrid>
                <a:gridCol w="1686508">
                  <a:extLst>
                    <a:ext uri="{9D8B030D-6E8A-4147-A177-3AD203B41FA5}">
                      <a16:colId xmlns:a16="http://schemas.microsoft.com/office/drawing/2014/main" val="4037696293"/>
                    </a:ext>
                  </a:extLst>
                </a:gridCol>
                <a:gridCol w="2008073">
                  <a:extLst>
                    <a:ext uri="{9D8B030D-6E8A-4147-A177-3AD203B41FA5}">
                      <a16:colId xmlns:a16="http://schemas.microsoft.com/office/drawing/2014/main" val="3256340152"/>
                    </a:ext>
                  </a:extLst>
                </a:gridCol>
                <a:gridCol w="1945707">
                  <a:extLst>
                    <a:ext uri="{9D8B030D-6E8A-4147-A177-3AD203B41FA5}">
                      <a16:colId xmlns:a16="http://schemas.microsoft.com/office/drawing/2014/main" val="1061318391"/>
                    </a:ext>
                  </a:extLst>
                </a:gridCol>
                <a:gridCol w="1948277">
                  <a:extLst>
                    <a:ext uri="{9D8B030D-6E8A-4147-A177-3AD203B41FA5}">
                      <a16:colId xmlns:a16="http://schemas.microsoft.com/office/drawing/2014/main" val="2442782968"/>
                    </a:ext>
                  </a:extLst>
                </a:gridCol>
                <a:gridCol w="1881953">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dirty="0"/>
                        <a:t>How we got here</a:t>
                      </a:r>
                      <a:endParaRPr lang="en-GB" dirty="0"/>
                    </a:p>
                  </a:txBody>
                  <a:tcPr anchor="ctr">
                    <a:solidFill>
                      <a:srgbClr val="00C383"/>
                    </a:solidFill>
                  </a:tcPr>
                </a:tc>
                <a:tc>
                  <a:txBody>
                    <a:bodyPr/>
                    <a:lstStyle/>
                    <a:p>
                      <a:pPr algn="ctr"/>
                      <a:r>
                        <a:rPr lang="en-US" dirty="0"/>
                        <a:t>Tenure viability</a:t>
                      </a:r>
                      <a:endParaRPr lang="en-GB" dirty="0"/>
                    </a:p>
                  </a:txBody>
                  <a:tcPr anchor="ctr">
                    <a:solidFill>
                      <a:schemeClr val="accent4"/>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sp>
        <p:nvSpPr>
          <p:cNvPr id="5" name="TextBox 4">
            <a:extLst>
              <a:ext uri="{FF2B5EF4-FFF2-40B4-BE49-F238E27FC236}">
                <a16:creationId xmlns:a16="http://schemas.microsoft.com/office/drawing/2014/main" id="{25AF7E28-2352-7D43-A4D5-938B18B6592C}"/>
              </a:ext>
            </a:extLst>
          </p:cNvPr>
          <p:cNvSpPr txBox="1"/>
          <p:nvPr/>
        </p:nvSpPr>
        <p:spPr>
          <a:xfrm>
            <a:off x="2204426" y="5299995"/>
            <a:ext cx="1552575" cy="628650"/>
          </a:xfrm>
          <a:prstGeom prst="rect">
            <a:avLst/>
          </a:prstGeom>
          <a:noFill/>
        </p:spPr>
        <p:txBody>
          <a:bodyPr wrap="square" lIns="0" tIns="0" rIns="0" bIns="0" rtlCol="0">
            <a:noAutofit/>
          </a:bodyPr>
          <a:lstStyle/>
          <a:p>
            <a:pPr algn="l"/>
            <a:r>
              <a:rPr lang="en-US" sz="1200" b="1" dirty="0"/>
              <a:t>Values</a:t>
            </a:r>
            <a:r>
              <a:rPr lang="en-US" sz="1200" dirty="0"/>
              <a:t>: £525k</a:t>
            </a:r>
          </a:p>
          <a:p>
            <a:pPr algn="l"/>
            <a:r>
              <a:rPr lang="en-US" sz="1200" b="1" dirty="0"/>
              <a:t>Build</a:t>
            </a:r>
            <a:r>
              <a:rPr lang="en-US" sz="1200" dirty="0"/>
              <a:t> </a:t>
            </a:r>
            <a:r>
              <a:rPr lang="en-US" sz="1200" b="1" dirty="0"/>
              <a:t>Costs</a:t>
            </a:r>
            <a:r>
              <a:rPr lang="en-US" sz="1200" dirty="0"/>
              <a:t>: £250k</a:t>
            </a:r>
          </a:p>
          <a:p>
            <a:pPr algn="l"/>
            <a:r>
              <a:rPr lang="en-US" sz="1200" b="1" dirty="0"/>
              <a:t>Net</a:t>
            </a:r>
            <a:r>
              <a:rPr lang="en-US" sz="1200" dirty="0"/>
              <a:t>: £275k</a:t>
            </a:r>
            <a:endParaRPr lang="en-GB" sz="1200" dirty="0" err="1"/>
          </a:p>
        </p:txBody>
      </p:sp>
      <p:sp>
        <p:nvSpPr>
          <p:cNvPr id="6" name="TextBox 5">
            <a:extLst>
              <a:ext uri="{FF2B5EF4-FFF2-40B4-BE49-F238E27FC236}">
                <a16:creationId xmlns:a16="http://schemas.microsoft.com/office/drawing/2014/main" id="{F7D1CAA7-1723-6218-E9F8-6EBB3DDA1C4B}"/>
              </a:ext>
            </a:extLst>
          </p:cNvPr>
          <p:cNvSpPr txBox="1"/>
          <p:nvPr/>
        </p:nvSpPr>
        <p:spPr>
          <a:xfrm>
            <a:off x="5006044" y="5299995"/>
            <a:ext cx="1565792" cy="628650"/>
          </a:xfrm>
          <a:prstGeom prst="rect">
            <a:avLst/>
          </a:prstGeom>
          <a:noFill/>
        </p:spPr>
        <p:txBody>
          <a:bodyPr wrap="square" lIns="0" tIns="0" rIns="0" bIns="0" rtlCol="0" anchor="t">
            <a:noAutofit/>
          </a:bodyPr>
          <a:lstStyle/>
          <a:p>
            <a:pPr algn="l"/>
            <a:r>
              <a:rPr lang="en-US" sz="1200" b="1" dirty="0"/>
              <a:t>Values</a:t>
            </a:r>
            <a:r>
              <a:rPr lang="en-US" sz="1200" dirty="0"/>
              <a:t>: £</a:t>
            </a:r>
            <a:r>
              <a:rPr lang="en-US" sz="1200"/>
              <a:t>553k</a:t>
            </a:r>
            <a:endParaRPr lang="en-US" sz="1200" dirty="0"/>
          </a:p>
          <a:p>
            <a:pPr algn="l"/>
            <a:r>
              <a:rPr lang="en-US" sz="1200" b="1" dirty="0"/>
              <a:t>Build</a:t>
            </a:r>
            <a:r>
              <a:rPr lang="en-US" sz="1200" dirty="0"/>
              <a:t> </a:t>
            </a:r>
            <a:r>
              <a:rPr lang="en-US" sz="1200" b="1" dirty="0"/>
              <a:t>Costs</a:t>
            </a:r>
            <a:r>
              <a:rPr lang="en-US" sz="1200" dirty="0"/>
              <a:t>: £305k</a:t>
            </a:r>
          </a:p>
          <a:p>
            <a:pPr algn="l"/>
            <a:r>
              <a:rPr lang="en-US" sz="1200" b="1" dirty="0"/>
              <a:t>Net: </a:t>
            </a:r>
            <a:r>
              <a:rPr lang="en-US" sz="1200" dirty="0"/>
              <a:t>£</a:t>
            </a:r>
            <a:r>
              <a:rPr lang="en-US" sz="1200"/>
              <a:t>248k</a:t>
            </a:r>
            <a:endParaRPr lang="en-GB" sz="1200" dirty="0" err="1"/>
          </a:p>
        </p:txBody>
      </p:sp>
      <p:sp>
        <p:nvSpPr>
          <p:cNvPr id="10" name="Arrow: Right 9">
            <a:extLst>
              <a:ext uri="{FF2B5EF4-FFF2-40B4-BE49-F238E27FC236}">
                <a16:creationId xmlns:a16="http://schemas.microsoft.com/office/drawing/2014/main" id="{4B39059A-258D-7DAD-9DA2-DE09902FAFDC}"/>
              </a:ext>
            </a:extLst>
          </p:cNvPr>
          <p:cNvSpPr/>
          <p:nvPr/>
        </p:nvSpPr>
        <p:spPr>
          <a:xfrm>
            <a:off x="6504231" y="5214270"/>
            <a:ext cx="1374453" cy="753677"/>
          </a:xfrm>
          <a:prstGeom prst="rightArrow">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
        <p:nvSpPr>
          <p:cNvPr id="11" name="Arrow: Right 10">
            <a:extLst>
              <a:ext uri="{FF2B5EF4-FFF2-40B4-BE49-F238E27FC236}">
                <a16:creationId xmlns:a16="http://schemas.microsoft.com/office/drawing/2014/main" id="{FC850C22-FF15-1356-492A-0DFB2E97BAD2}"/>
              </a:ext>
            </a:extLst>
          </p:cNvPr>
          <p:cNvSpPr/>
          <p:nvPr/>
        </p:nvSpPr>
        <p:spPr>
          <a:xfrm>
            <a:off x="3486009" y="5213001"/>
            <a:ext cx="1324069" cy="753677"/>
          </a:xfrm>
          <a:prstGeom prst="rightArrow">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dirty="0">
              <a:solidFill>
                <a:schemeClr val="tx1"/>
              </a:solidFill>
            </a:endParaRPr>
          </a:p>
        </p:txBody>
      </p:sp>
      <p:sp>
        <p:nvSpPr>
          <p:cNvPr id="12" name="TextBox 11">
            <a:extLst>
              <a:ext uri="{FF2B5EF4-FFF2-40B4-BE49-F238E27FC236}">
                <a16:creationId xmlns:a16="http://schemas.microsoft.com/office/drawing/2014/main" id="{53C75D5B-F464-69D4-7905-21CE797B2435}"/>
              </a:ext>
            </a:extLst>
          </p:cNvPr>
          <p:cNvSpPr txBox="1"/>
          <p:nvPr/>
        </p:nvSpPr>
        <p:spPr>
          <a:xfrm>
            <a:off x="969045" y="5224902"/>
            <a:ext cx="977193" cy="753677"/>
          </a:xfrm>
          <a:prstGeom prst="rect">
            <a:avLst/>
          </a:prstGeom>
          <a:solidFill>
            <a:schemeClr val="accent4"/>
          </a:solidFill>
        </p:spPr>
        <p:txBody>
          <a:bodyPr wrap="square" lIns="0" tIns="0" rIns="0" bIns="0" rtlCol="0" anchor="ctr">
            <a:noAutofit/>
          </a:bodyPr>
          <a:lstStyle/>
          <a:p>
            <a:pPr algn="ctr"/>
            <a:r>
              <a:rPr lang="en-US" sz="1200" b="1" dirty="0">
                <a:solidFill>
                  <a:schemeClr val="bg1"/>
                </a:solidFill>
              </a:rPr>
              <a:t>Hypothetical Development</a:t>
            </a:r>
          </a:p>
          <a:p>
            <a:pPr algn="ctr"/>
            <a:r>
              <a:rPr lang="en-US" sz="1200" b="1" dirty="0">
                <a:solidFill>
                  <a:schemeClr val="bg1"/>
                </a:solidFill>
              </a:rPr>
              <a:t>(single flat) </a:t>
            </a:r>
            <a:endParaRPr lang="en-GB" sz="1200" b="1" dirty="0" err="1">
              <a:solidFill>
                <a:schemeClr val="bg1"/>
              </a:solidFill>
            </a:endParaRPr>
          </a:p>
        </p:txBody>
      </p:sp>
      <p:sp>
        <p:nvSpPr>
          <p:cNvPr id="13" name="TextBox 12">
            <a:extLst>
              <a:ext uri="{FF2B5EF4-FFF2-40B4-BE49-F238E27FC236}">
                <a16:creationId xmlns:a16="http://schemas.microsoft.com/office/drawing/2014/main" id="{ED869C9E-40A8-D015-E2DD-28263D0A0644}"/>
              </a:ext>
            </a:extLst>
          </p:cNvPr>
          <p:cNvSpPr txBox="1"/>
          <p:nvPr/>
        </p:nvSpPr>
        <p:spPr>
          <a:xfrm>
            <a:off x="3744197" y="5486384"/>
            <a:ext cx="1065881" cy="171450"/>
          </a:xfrm>
          <a:prstGeom prst="rect">
            <a:avLst/>
          </a:prstGeom>
          <a:noFill/>
        </p:spPr>
        <p:txBody>
          <a:bodyPr wrap="square" lIns="0" tIns="0" rIns="0" bIns="0" rtlCol="0">
            <a:noAutofit/>
          </a:bodyPr>
          <a:lstStyle/>
          <a:p>
            <a:pPr algn="l"/>
            <a:r>
              <a:rPr lang="en-US" sz="1200" b="1"/>
              <a:t>Inflation</a:t>
            </a:r>
            <a:endParaRPr lang="en-GB" sz="1200" b="1" err="1"/>
          </a:p>
        </p:txBody>
      </p:sp>
      <p:sp>
        <p:nvSpPr>
          <p:cNvPr id="14" name="TextBox 13">
            <a:extLst>
              <a:ext uri="{FF2B5EF4-FFF2-40B4-BE49-F238E27FC236}">
                <a16:creationId xmlns:a16="http://schemas.microsoft.com/office/drawing/2014/main" id="{7A1CA5DD-CBC7-AC99-144F-8D7EB1BC33CD}"/>
              </a:ext>
            </a:extLst>
          </p:cNvPr>
          <p:cNvSpPr txBox="1"/>
          <p:nvPr/>
        </p:nvSpPr>
        <p:spPr>
          <a:xfrm>
            <a:off x="8296184" y="5201529"/>
            <a:ext cx="1486279" cy="628650"/>
          </a:xfrm>
          <a:prstGeom prst="rect">
            <a:avLst/>
          </a:prstGeom>
          <a:noFill/>
        </p:spPr>
        <p:txBody>
          <a:bodyPr wrap="square" lIns="0" tIns="0" rIns="0" bIns="0" rtlCol="0" anchor="t">
            <a:noAutofit/>
          </a:bodyPr>
          <a:lstStyle/>
          <a:p>
            <a:pPr algn="l"/>
            <a:r>
              <a:rPr lang="en-US" sz="1200" b="1" dirty="0"/>
              <a:t>Values</a:t>
            </a:r>
            <a:r>
              <a:rPr lang="en-US" sz="1200" dirty="0"/>
              <a:t>: £</a:t>
            </a:r>
            <a:r>
              <a:rPr lang="en-US" sz="1200"/>
              <a:t>512k</a:t>
            </a:r>
            <a:endParaRPr lang="en-US" sz="1200" dirty="0"/>
          </a:p>
          <a:p>
            <a:r>
              <a:rPr lang="en-US" sz="1200" b="1" dirty="0"/>
              <a:t>Build Costs</a:t>
            </a:r>
            <a:r>
              <a:rPr lang="en-US" sz="1200" dirty="0"/>
              <a:t>: £305k</a:t>
            </a:r>
          </a:p>
          <a:p>
            <a:pPr algn="l"/>
            <a:r>
              <a:rPr lang="en-US" sz="1200" b="1" dirty="0"/>
              <a:t>GIA:NIA</a:t>
            </a:r>
            <a:r>
              <a:rPr lang="en-US" sz="1200" dirty="0"/>
              <a:t>: 80% </a:t>
            </a:r>
            <a:r>
              <a:rPr lang="en-US" sz="1200" dirty="0">
                <a:sym typeface="Wingdings" panose="05000000000000000000" pitchFamily="2" charset="2"/>
              </a:rPr>
              <a:t> 74%</a:t>
            </a:r>
            <a:endParaRPr lang="en-US" sz="1200" dirty="0"/>
          </a:p>
          <a:p>
            <a:pPr algn="l"/>
            <a:r>
              <a:rPr lang="en-US" sz="1200" b="1" dirty="0"/>
              <a:t>Net</a:t>
            </a:r>
            <a:r>
              <a:rPr lang="en-US" sz="1200" dirty="0"/>
              <a:t>: £</a:t>
            </a:r>
            <a:r>
              <a:rPr lang="en-US" sz="1200"/>
              <a:t>207k</a:t>
            </a:r>
            <a:endParaRPr lang="en-GB" sz="1200" dirty="0" err="1"/>
          </a:p>
        </p:txBody>
      </p:sp>
      <p:sp>
        <p:nvSpPr>
          <p:cNvPr id="16" name="TextBox 15">
            <a:extLst>
              <a:ext uri="{FF2B5EF4-FFF2-40B4-BE49-F238E27FC236}">
                <a16:creationId xmlns:a16="http://schemas.microsoft.com/office/drawing/2014/main" id="{EBD6A478-5B87-D3A2-CCCC-CC368B867B61}"/>
              </a:ext>
            </a:extLst>
          </p:cNvPr>
          <p:cNvSpPr txBox="1"/>
          <p:nvPr/>
        </p:nvSpPr>
        <p:spPr>
          <a:xfrm>
            <a:off x="6720200" y="5505383"/>
            <a:ext cx="1065881" cy="171450"/>
          </a:xfrm>
          <a:prstGeom prst="rect">
            <a:avLst/>
          </a:prstGeom>
          <a:noFill/>
        </p:spPr>
        <p:txBody>
          <a:bodyPr wrap="square" lIns="0" tIns="0" rIns="0" bIns="0" rtlCol="0">
            <a:noAutofit/>
          </a:bodyPr>
          <a:lstStyle/>
          <a:p>
            <a:pPr algn="l"/>
            <a:r>
              <a:rPr lang="en-US" sz="1200" b="1"/>
              <a:t>Fire Safety</a:t>
            </a:r>
            <a:endParaRPr lang="en-GB" sz="1200" b="1" err="1"/>
          </a:p>
        </p:txBody>
      </p:sp>
      <p:sp>
        <p:nvSpPr>
          <p:cNvPr id="7" name="TextBox 6">
            <a:extLst>
              <a:ext uri="{FF2B5EF4-FFF2-40B4-BE49-F238E27FC236}">
                <a16:creationId xmlns:a16="http://schemas.microsoft.com/office/drawing/2014/main" id="{7A4791CD-C055-6360-1AAB-FABD612D5088}"/>
              </a:ext>
            </a:extLst>
          </p:cNvPr>
          <p:cNvSpPr txBox="1"/>
          <p:nvPr/>
        </p:nvSpPr>
        <p:spPr>
          <a:xfrm>
            <a:off x="11144253" y="2671301"/>
            <a:ext cx="1028699" cy="1209675"/>
          </a:xfrm>
          <a:prstGeom prst="rect">
            <a:avLst/>
          </a:prstGeom>
          <a:noFill/>
        </p:spPr>
        <p:txBody>
          <a:bodyPr wrap="square" lIns="0" tIns="0" rIns="0" bIns="0" rtlCol="0" anchor="t">
            <a:noAutofit/>
          </a:bodyPr>
          <a:lstStyle/>
          <a:p>
            <a:pPr algn="l"/>
            <a:r>
              <a:rPr lang="en-US" sz="1200" b="1"/>
              <a:t>Cumulative </a:t>
            </a:r>
            <a:r>
              <a:rPr lang="en-US" sz="1200" b="1" dirty="0"/>
              <a:t>House Price Inflation: </a:t>
            </a:r>
            <a:r>
              <a:rPr lang="en-US" sz="1200" b="1"/>
              <a:t>5.3</a:t>
            </a:r>
            <a:r>
              <a:rPr lang="en-US" sz="1200" b="1" dirty="0"/>
              <a:t>%</a:t>
            </a:r>
          </a:p>
          <a:p>
            <a:pPr algn="l"/>
            <a:endParaRPr lang="en-US" sz="1200" b="1" dirty="0"/>
          </a:p>
          <a:p>
            <a:r>
              <a:rPr lang="en-US" sz="1200" b="1"/>
              <a:t>Cumulative </a:t>
            </a:r>
            <a:r>
              <a:rPr lang="en-US" sz="1200" b="1" dirty="0"/>
              <a:t>Build Cost Inflation: 22%</a:t>
            </a:r>
          </a:p>
          <a:p>
            <a:pPr algn="l"/>
            <a:endParaRPr lang="en-US" sz="1200" b="1" dirty="0"/>
          </a:p>
          <a:p>
            <a:pPr algn="l"/>
            <a:endParaRPr lang="en-US" sz="1200" dirty="0"/>
          </a:p>
          <a:p>
            <a:pPr algn="l"/>
            <a:endParaRPr lang="en-GB" sz="1200" dirty="0" err="1"/>
          </a:p>
        </p:txBody>
      </p:sp>
      <p:sp>
        <p:nvSpPr>
          <p:cNvPr id="15" name="TextBox 14">
            <a:extLst>
              <a:ext uri="{FF2B5EF4-FFF2-40B4-BE49-F238E27FC236}">
                <a16:creationId xmlns:a16="http://schemas.microsoft.com/office/drawing/2014/main" id="{0FDDE79A-60B4-BF4E-7E72-87FCE0974452}"/>
              </a:ext>
            </a:extLst>
          </p:cNvPr>
          <p:cNvSpPr txBox="1"/>
          <p:nvPr/>
        </p:nvSpPr>
        <p:spPr>
          <a:xfrm>
            <a:off x="9748742" y="5135688"/>
            <a:ext cx="1516033" cy="936500"/>
          </a:xfrm>
          <a:prstGeom prst="rect">
            <a:avLst/>
          </a:prstGeom>
          <a:solidFill>
            <a:schemeClr val="accent4"/>
          </a:solidFill>
        </p:spPr>
        <p:txBody>
          <a:bodyPr wrap="square" lIns="0" tIns="0" rIns="0" bIns="0" rtlCol="0" anchor="ctr">
            <a:noAutofit/>
          </a:bodyPr>
          <a:lstStyle>
            <a:defPPr>
              <a:defRPr lang="en-US"/>
            </a:defPPr>
            <a:lvl1pPr algn="ctr">
              <a:defRPr sz="1200" b="1">
                <a:solidFill>
                  <a:schemeClr val="bg1"/>
                </a:solidFill>
              </a:defRPr>
            </a:lvl1pPr>
          </a:lstStyle>
          <a:p>
            <a:pPr marL="85725" algn="l"/>
            <a:r>
              <a:rPr lang="en-US"/>
              <a:t>Less available for:</a:t>
            </a:r>
          </a:p>
          <a:p>
            <a:pPr marL="357188" indent="-171450" algn="l">
              <a:buFont typeface="Arial" panose="020B0604020202020204" pitchFamily="34" charset="0"/>
              <a:buChar char="•"/>
            </a:pPr>
            <a:r>
              <a:rPr lang="en-US"/>
              <a:t>Cross subsidy</a:t>
            </a:r>
          </a:p>
          <a:p>
            <a:pPr marL="357188" indent="-171450" algn="l">
              <a:buFont typeface="Arial" panose="020B0604020202020204" pitchFamily="34" charset="0"/>
              <a:buChar char="•"/>
            </a:pPr>
            <a:r>
              <a:rPr lang="en-US"/>
              <a:t>Planning levies</a:t>
            </a:r>
          </a:p>
          <a:p>
            <a:pPr marL="357188" indent="-171450" algn="l">
              <a:buFont typeface="Arial" panose="020B0604020202020204" pitchFamily="34" charset="0"/>
              <a:buChar char="•"/>
            </a:pPr>
            <a:r>
              <a:rPr lang="en-US"/>
              <a:t>Fees</a:t>
            </a:r>
          </a:p>
          <a:p>
            <a:pPr marL="357188" indent="-171450" algn="l">
              <a:buFont typeface="Arial" panose="020B0604020202020204" pitchFamily="34" charset="0"/>
              <a:buChar char="•"/>
            </a:pPr>
            <a:r>
              <a:rPr lang="en-US"/>
              <a:t>Finance and Profit</a:t>
            </a:r>
            <a:endParaRPr lang="en-GB" err="1"/>
          </a:p>
        </p:txBody>
      </p:sp>
    </p:spTree>
    <p:extLst>
      <p:ext uri="{BB962C8B-B14F-4D97-AF65-F5344CB8AC3E}">
        <p14:creationId xmlns:p14="http://schemas.microsoft.com/office/powerpoint/2010/main" val="175632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9FF8-FE37-09DD-672F-478E57154F8C}"/>
              </a:ext>
            </a:extLst>
          </p:cNvPr>
          <p:cNvSpPr>
            <a:spLocks noGrp="1"/>
          </p:cNvSpPr>
          <p:nvPr>
            <p:ph type="title"/>
          </p:nvPr>
        </p:nvSpPr>
        <p:spPr/>
        <p:txBody>
          <a:bodyPr/>
          <a:lstStyle/>
          <a:p>
            <a:r>
              <a:rPr lang="en-US" dirty="0"/>
              <a:t>Reduction in delivery by Registered Providers</a:t>
            </a:r>
            <a:endParaRPr lang="en-GB" dirty="0"/>
          </a:p>
        </p:txBody>
      </p:sp>
      <p:sp>
        <p:nvSpPr>
          <p:cNvPr id="3" name="Content Placeholder 2">
            <a:extLst>
              <a:ext uri="{FF2B5EF4-FFF2-40B4-BE49-F238E27FC236}">
                <a16:creationId xmlns:a16="http://schemas.microsoft.com/office/drawing/2014/main" id="{ECD366B4-A548-2225-6CB7-FF473C634660}"/>
              </a:ext>
            </a:extLst>
          </p:cNvPr>
          <p:cNvSpPr>
            <a:spLocks noGrp="1"/>
          </p:cNvSpPr>
          <p:nvPr>
            <p:ph idx="1"/>
          </p:nvPr>
        </p:nvSpPr>
        <p:spPr/>
        <p:txBody>
          <a:bodyPr>
            <a:normAutofit/>
          </a:bodyPr>
          <a:lstStyle/>
          <a:p>
            <a:endParaRPr lang="en-US" sz="1800" dirty="0">
              <a:solidFill>
                <a:schemeClr val="accent4"/>
              </a:solidFill>
              <a:highlight>
                <a:srgbClr val="FFFF00"/>
              </a:highlight>
            </a:endParaRPr>
          </a:p>
          <a:p>
            <a:endParaRPr lang="en-US" sz="1800" dirty="0">
              <a:solidFill>
                <a:schemeClr val="accent4"/>
              </a:solidFill>
              <a:highlight>
                <a:srgbClr val="FFFF00"/>
              </a:highlight>
            </a:endParaRPr>
          </a:p>
          <a:p>
            <a:endParaRPr lang="en-GB" sz="1800" dirty="0">
              <a:solidFill>
                <a:schemeClr val="accent4"/>
              </a:solidFill>
              <a:highlight>
                <a:srgbClr val="FFFF00"/>
              </a:highlight>
            </a:endParaRPr>
          </a:p>
        </p:txBody>
      </p:sp>
      <p:sp>
        <p:nvSpPr>
          <p:cNvPr id="4" name="Text Placeholder 3">
            <a:extLst>
              <a:ext uri="{FF2B5EF4-FFF2-40B4-BE49-F238E27FC236}">
                <a16:creationId xmlns:a16="http://schemas.microsoft.com/office/drawing/2014/main" id="{F93A2B7D-2630-8680-F962-4A48786EB78C}"/>
              </a:ext>
            </a:extLst>
          </p:cNvPr>
          <p:cNvSpPr>
            <a:spLocks noGrp="1"/>
          </p:cNvSpPr>
          <p:nvPr>
            <p:ph type="body" sz="quarter" idx="11"/>
          </p:nvPr>
        </p:nvSpPr>
        <p:spPr/>
        <p:txBody>
          <a:bodyPr/>
          <a:lstStyle/>
          <a:p>
            <a:r>
              <a:rPr lang="en-US" dirty="0"/>
              <a:t>Retrofit and Balance Sheet Constraint Impact</a:t>
            </a:r>
            <a:endParaRPr lang="en-GB" dirty="0"/>
          </a:p>
        </p:txBody>
      </p:sp>
      <p:graphicFrame>
        <p:nvGraphicFramePr>
          <p:cNvPr id="5" name="Table 4">
            <a:extLst>
              <a:ext uri="{FF2B5EF4-FFF2-40B4-BE49-F238E27FC236}">
                <a16:creationId xmlns:a16="http://schemas.microsoft.com/office/drawing/2014/main" id="{D14CE1BC-349F-C5A1-1AA7-7CBCD6E349F2}"/>
              </a:ext>
            </a:extLst>
          </p:cNvPr>
          <p:cNvGraphicFramePr>
            <a:graphicFrameLocks noGrp="1"/>
          </p:cNvGraphicFramePr>
          <p:nvPr>
            <p:extLst>
              <p:ext uri="{D42A27DB-BD31-4B8C-83A1-F6EECF244321}">
                <p14:modId xmlns:p14="http://schemas.microsoft.com/office/powerpoint/2010/main" val="1759779388"/>
              </p:ext>
            </p:extLst>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a:t>State of play</a:t>
                      </a:r>
                      <a:endParaRPr lang="en-GB"/>
                    </a:p>
                  </a:txBody>
                  <a:tcPr anchor="ctr">
                    <a:solidFill>
                      <a:srgbClr val="00C383"/>
                    </a:solidFill>
                  </a:tcPr>
                </a:tc>
                <a:tc>
                  <a:txBody>
                    <a:bodyPr/>
                    <a:lstStyle/>
                    <a:p>
                      <a:pPr algn="ctr"/>
                      <a:r>
                        <a:rPr lang="en-US" dirty="0"/>
                        <a:t>Tenure viability</a:t>
                      </a:r>
                      <a:endParaRPr lang="en-GB" dirty="0"/>
                    </a:p>
                  </a:txBody>
                  <a:tcPr anchor="ctr">
                    <a:solidFill>
                      <a:schemeClr val="accent4"/>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graphicFrame>
        <p:nvGraphicFramePr>
          <p:cNvPr id="6" name="Chart 5">
            <a:extLst>
              <a:ext uri="{FF2B5EF4-FFF2-40B4-BE49-F238E27FC236}">
                <a16:creationId xmlns:a16="http://schemas.microsoft.com/office/drawing/2014/main" id="{4247047C-3A0D-A1BD-1C25-1F3FAB99CCB6}"/>
              </a:ext>
            </a:extLst>
          </p:cNvPr>
          <p:cNvGraphicFramePr>
            <a:graphicFrameLocks/>
          </p:cNvGraphicFramePr>
          <p:nvPr>
            <p:extLst>
              <p:ext uri="{D42A27DB-BD31-4B8C-83A1-F6EECF244321}">
                <p14:modId xmlns:p14="http://schemas.microsoft.com/office/powerpoint/2010/main" val="3137748317"/>
              </p:ext>
            </p:extLst>
          </p:nvPr>
        </p:nvGraphicFramePr>
        <p:xfrm>
          <a:off x="620839" y="1420358"/>
          <a:ext cx="5373561" cy="3469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5401238-1F58-C47A-E939-B51C6EDD9BCA}"/>
              </a:ext>
            </a:extLst>
          </p:cNvPr>
          <p:cNvGraphicFramePr>
            <a:graphicFrameLocks/>
          </p:cNvGraphicFramePr>
          <p:nvPr>
            <p:extLst>
              <p:ext uri="{D42A27DB-BD31-4B8C-83A1-F6EECF244321}">
                <p14:modId xmlns:p14="http://schemas.microsoft.com/office/powerpoint/2010/main" val="75329753"/>
              </p:ext>
            </p:extLst>
          </p:nvPr>
        </p:nvGraphicFramePr>
        <p:xfrm>
          <a:off x="6096000" y="1386025"/>
          <a:ext cx="5652898" cy="34724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2345A97-D24C-8DF9-E30C-587D98A6FAC0}"/>
              </a:ext>
            </a:extLst>
          </p:cNvPr>
          <p:cNvSpPr txBox="1"/>
          <p:nvPr/>
        </p:nvSpPr>
        <p:spPr>
          <a:xfrm>
            <a:off x="905539" y="4937892"/>
            <a:ext cx="10265946" cy="926535"/>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sz="1400" dirty="0"/>
              <a:t>Camden has spikier profile than London as there are fewer schemes to blend the data.</a:t>
            </a:r>
          </a:p>
          <a:p>
            <a:pPr marL="171450" indent="-171450">
              <a:buFont typeface="Arial" panose="020B0604020202020204" pitchFamily="34" charset="0"/>
              <a:buChar char="•"/>
            </a:pPr>
            <a:endParaRPr lang="en-US" sz="1200" dirty="0"/>
          </a:p>
          <a:p>
            <a:pPr marL="171450" indent="-171450" algn="l">
              <a:buFont typeface="Arial" panose="020B0604020202020204" pitchFamily="34" charset="0"/>
              <a:buChar char="•"/>
            </a:pPr>
            <a:r>
              <a:rPr lang="en-US" sz="1400" dirty="0"/>
              <a:t>Camden’s planning department highlighted that application volumes have reduced, those have approval are seeking to renegotiate their affordable housing commitments on viability grounds. </a:t>
            </a:r>
            <a:r>
              <a:rPr lang="en-US" sz="1400" dirty="0">
                <a:ea typeface="Calibri"/>
                <a:cs typeface="Calibri"/>
              </a:rPr>
              <a:t>Greatest volume is for Purpose Built Student Accommodation (PSBA) and Co-Living. </a:t>
            </a:r>
          </a:p>
          <a:p>
            <a:pPr marL="171450" indent="-171450" algn="l">
              <a:buFont typeface="Arial" panose="020B0604020202020204" pitchFamily="34" charset="0"/>
              <a:buChar char="•"/>
            </a:pPr>
            <a:endParaRPr lang="en-US" sz="1400" dirty="0">
              <a:ea typeface="Calibri"/>
              <a:cs typeface="Calibri"/>
            </a:endParaRPr>
          </a:p>
          <a:p>
            <a:pPr marL="171450" indent="-171450" algn="l">
              <a:buFont typeface="Arial" panose="020B0604020202020204" pitchFamily="34" charset="0"/>
              <a:buChar char="•"/>
            </a:pPr>
            <a:r>
              <a:rPr lang="en-US" sz="1400" dirty="0">
                <a:ea typeface="Calibri"/>
                <a:cs typeface="Calibri"/>
              </a:rPr>
              <a:t>Anecdotal evidence of fewer traditional Registered Providers being active in the Borough – impact on take up for S106 schemes. </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GB" sz="1200" dirty="0" err="1"/>
          </a:p>
        </p:txBody>
      </p:sp>
    </p:spTree>
    <p:extLst>
      <p:ext uri="{BB962C8B-B14F-4D97-AF65-F5344CB8AC3E}">
        <p14:creationId xmlns:p14="http://schemas.microsoft.com/office/powerpoint/2010/main" val="290602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E376-9602-911D-5C0D-7EAE94913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5C53D-60FD-54C3-D758-5C9297B934E1}"/>
              </a:ext>
            </a:extLst>
          </p:cNvPr>
          <p:cNvSpPr>
            <a:spLocks noGrp="1"/>
          </p:cNvSpPr>
          <p:nvPr>
            <p:ph type="title"/>
          </p:nvPr>
        </p:nvSpPr>
        <p:spPr/>
        <p:txBody>
          <a:bodyPr/>
          <a:lstStyle/>
          <a:p>
            <a:r>
              <a:rPr lang="en-US" dirty="0"/>
              <a:t>GLA Emergency Measures</a:t>
            </a:r>
            <a:endParaRPr lang="en-GB" dirty="0"/>
          </a:p>
        </p:txBody>
      </p:sp>
      <p:sp>
        <p:nvSpPr>
          <p:cNvPr id="3" name="Content Placeholder 2">
            <a:extLst>
              <a:ext uri="{FF2B5EF4-FFF2-40B4-BE49-F238E27FC236}">
                <a16:creationId xmlns:a16="http://schemas.microsoft.com/office/drawing/2014/main" id="{1B841B2A-957B-DDBB-CA14-720B68BFC569}"/>
              </a:ext>
            </a:extLst>
          </p:cNvPr>
          <p:cNvSpPr>
            <a:spLocks noGrp="1"/>
          </p:cNvSpPr>
          <p:nvPr>
            <p:ph idx="1"/>
          </p:nvPr>
        </p:nvSpPr>
        <p:spPr>
          <a:xfrm>
            <a:off x="762000" y="1280160"/>
            <a:ext cx="10668000" cy="5084064"/>
          </a:xfrm>
        </p:spPr>
        <p:txBody>
          <a:bodyPr>
            <a:normAutofit/>
          </a:bodyPr>
          <a:lstStyle/>
          <a:p>
            <a:r>
              <a:rPr lang="en-US" dirty="0">
                <a:solidFill>
                  <a:schemeClr val="accent4"/>
                </a:solidFill>
              </a:rPr>
              <a:t>The GLA are consulting on the following supply side measures. </a:t>
            </a:r>
          </a:p>
          <a:p>
            <a:endParaRPr lang="en-US" sz="1800" dirty="0">
              <a:solidFill>
                <a:schemeClr val="accent4"/>
              </a:solidFill>
            </a:endParaRPr>
          </a:p>
          <a:p>
            <a:endParaRPr lang="en-US" sz="1800" dirty="0">
              <a:solidFill>
                <a:schemeClr val="accent4"/>
              </a:solidFill>
            </a:endParaRPr>
          </a:p>
          <a:p>
            <a:endParaRPr lang="en-US" sz="1800" dirty="0">
              <a:solidFill>
                <a:schemeClr val="accent4"/>
              </a:solidFill>
            </a:endParaRPr>
          </a:p>
          <a:p>
            <a:endParaRPr lang="en-US" sz="1800" dirty="0">
              <a:solidFill>
                <a:schemeClr val="accent4"/>
              </a:solidFill>
            </a:endParaRPr>
          </a:p>
          <a:p>
            <a:endParaRPr lang="en-US" sz="1800" dirty="0">
              <a:solidFill>
                <a:schemeClr val="accent4"/>
              </a:solidFill>
            </a:endParaRPr>
          </a:p>
          <a:p>
            <a:endParaRPr lang="en-US" sz="1800" dirty="0">
              <a:solidFill>
                <a:schemeClr val="accent4"/>
              </a:solidFill>
            </a:endParaRPr>
          </a:p>
          <a:p>
            <a:endParaRPr lang="en-US" sz="1800" dirty="0">
              <a:solidFill>
                <a:schemeClr val="accent4"/>
              </a:solidFill>
            </a:endParaRPr>
          </a:p>
          <a:p>
            <a:r>
              <a:rPr lang="en-US" dirty="0">
                <a:solidFill>
                  <a:schemeClr val="accent4"/>
                </a:solidFill>
              </a:rPr>
              <a:t>These measures are not yet formally introduced. They are </a:t>
            </a:r>
            <a:r>
              <a:rPr lang="en-US" b="1" dirty="0">
                <a:solidFill>
                  <a:schemeClr val="accent4"/>
                </a:solidFill>
              </a:rPr>
              <a:t>time limited</a:t>
            </a:r>
            <a:r>
              <a:rPr lang="en-US" dirty="0">
                <a:solidFill>
                  <a:schemeClr val="accent4"/>
                </a:solidFill>
              </a:rPr>
              <a:t>, which if developers breach may lead to profit sharing.</a:t>
            </a:r>
          </a:p>
          <a:p>
            <a:r>
              <a:rPr lang="en-US" dirty="0">
                <a:solidFill>
                  <a:schemeClr val="accent4"/>
                </a:solidFill>
              </a:rPr>
              <a:t>Essentially, Late-Stage Reviews are removed conditionally, which may still have a limiting impact on funding delivery. </a:t>
            </a:r>
          </a:p>
          <a:p>
            <a:r>
              <a:rPr lang="en-US" dirty="0">
                <a:solidFill>
                  <a:schemeClr val="accent4"/>
                </a:solidFill>
              </a:rPr>
              <a:t>In addition, repeated calls for demand side assistance (such as Help to Buy) are present within the market.   </a:t>
            </a:r>
            <a:endParaRPr lang="en-GB" dirty="0">
              <a:solidFill>
                <a:schemeClr val="accent4"/>
              </a:solidFill>
            </a:endParaRPr>
          </a:p>
        </p:txBody>
      </p:sp>
      <p:sp>
        <p:nvSpPr>
          <p:cNvPr id="4" name="Text Placeholder 3">
            <a:extLst>
              <a:ext uri="{FF2B5EF4-FFF2-40B4-BE49-F238E27FC236}">
                <a16:creationId xmlns:a16="http://schemas.microsoft.com/office/drawing/2014/main" id="{50D287CA-5807-1464-3B69-E26D0CF66C9C}"/>
              </a:ext>
            </a:extLst>
          </p:cNvPr>
          <p:cNvSpPr>
            <a:spLocks noGrp="1"/>
          </p:cNvSpPr>
          <p:nvPr>
            <p:ph type="body" sz="quarter" idx="11"/>
          </p:nvPr>
        </p:nvSpPr>
        <p:spPr/>
        <p:txBody>
          <a:bodyPr/>
          <a:lstStyle/>
          <a:p>
            <a:r>
              <a:rPr lang="en-US" dirty="0"/>
              <a:t>Public policy under consultation</a:t>
            </a:r>
            <a:endParaRPr lang="en-GB" dirty="0"/>
          </a:p>
        </p:txBody>
      </p:sp>
      <p:graphicFrame>
        <p:nvGraphicFramePr>
          <p:cNvPr id="5" name="Table 4">
            <a:extLst>
              <a:ext uri="{FF2B5EF4-FFF2-40B4-BE49-F238E27FC236}">
                <a16:creationId xmlns:a16="http://schemas.microsoft.com/office/drawing/2014/main" id="{8FD76FB9-C016-D893-7360-CE488DCDA406}"/>
              </a:ext>
            </a:extLst>
          </p:cNvPr>
          <p:cNvGraphicFramePr>
            <a:graphicFrameLocks noGrp="1"/>
          </p:cNvGraphicFramePr>
          <p:nvPr>
            <p:extLst>
              <p:ext uri="{D42A27DB-BD31-4B8C-83A1-F6EECF244321}">
                <p14:modId xmlns:p14="http://schemas.microsoft.com/office/powerpoint/2010/main" val="3401226991"/>
              </p:ext>
            </p:extLst>
          </p:nvPr>
        </p:nvGraphicFramePr>
        <p:xfrm>
          <a:off x="713009" y="25198"/>
          <a:ext cx="9082998" cy="491637"/>
        </p:xfrm>
        <a:graphic>
          <a:graphicData uri="http://schemas.openxmlformats.org/drawingml/2006/table">
            <a:tbl>
              <a:tblPr firstRow="1" bandRow="1">
                <a:tableStyleId>{5C22544A-7EE6-4342-B048-85BDC9FD1C3A}</a:tableStyleId>
              </a:tblPr>
              <a:tblGrid>
                <a:gridCol w="1617498">
                  <a:extLst>
                    <a:ext uri="{9D8B030D-6E8A-4147-A177-3AD203B41FA5}">
                      <a16:colId xmlns:a16="http://schemas.microsoft.com/office/drawing/2014/main" val="4037696293"/>
                    </a:ext>
                  </a:extLst>
                </a:gridCol>
                <a:gridCol w="1925905">
                  <a:extLst>
                    <a:ext uri="{9D8B030D-6E8A-4147-A177-3AD203B41FA5}">
                      <a16:colId xmlns:a16="http://schemas.microsoft.com/office/drawing/2014/main" val="3256340152"/>
                    </a:ext>
                  </a:extLst>
                </a:gridCol>
                <a:gridCol w="1866092">
                  <a:extLst>
                    <a:ext uri="{9D8B030D-6E8A-4147-A177-3AD203B41FA5}">
                      <a16:colId xmlns:a16="http://schemas.microsoft.com/office/drawing/2014/main" val="1061318391"/>
                    </a:ext>
                  </a:extLst>
                </a:gridCol>
                <a:gridCol w="1868557">
                  <a:extLst>
                    <a:ext uri="{9D8B030D-6E8A-4147-A177-3AD203B41FA5}">
                      <a16:colId xmlns:a16="http://schemas.microsoft.com/office/drawing/2014/main" val="2442782968"/>
                    </a:ext>
                  </a:extLst>
                </a:gridCol>
                <a:gridCol w="1804946">
                  <a:extLst>
                    <a:ext uri="{9D8B030D-6E8A-4147-A177-3AD203B41FA5}">
                      <a16:colId xmlns:a16="http://schemas.microsoft.com/office/drawing/2014/main" val="4116729015"/>
                    </a:ext>
                  </a:extLst>
                </a:gridCol>
              </a:tblGrid>
              <a:tr h="491637">
                <a:tc>
                  <a:txBody>
                    <a:bodyPr/>
                    <a:lstStyle/>
                    <a:p>
                      <a:pPr algn="ctr"/>
                      <a:r>
                        <a:rPr lang="en-US" dirty="0"/>
                        <a:t>Introduction</a:t>
                      </a:r>
                      <a:endParaRPr lang="en-GB" dirty="0"/>
                    </a:p>
                  </a:txBody>
                  <a:tcPr anchor="ctr">
                    <a:solidFill>
                      <a:schemeClr val="accent4"/>
                    </a:solidFill>
                  </a:tcPr>
                </a:tc>
                <a:tc>
                  <a:txBody>
                    <a:bodyPr/>
                    <a:lstStyle/>
                    <a:p>
                      <a:pPr algn="ctr"/>
                      <a:r>
                        <a:rPr lang="en-US"/>
                        <a:t>State of play</a:t>
                      </a:r>
                      <a:endParaRPr lang="en-GB"/>
                    </a:p>
                  </a:txBody>
                  <a:tcPr anchor="ctr">
                    <a:solidFill>
                      <a:srgbClr val="00C383"/>
                    </a:solidFill>
                  </a:tcPr>
                </a:tc>
                <a:tc>
                  <a:txBody>
                    <a:bodyPr/>
                    <a:lstStyle/>
                    <a:p>
                      <a:pPr algn="ctr"/>
                      <a:r>
                        <a:rPr lang="en-US" dirty="0"/>
                        <a:t>Tenure viability</a:t>
                      </a:r>
                      <a:endParaRPr lang="en-GB" dirty="0"/>
                    </a:p>
                  </a:txBody>
                  <a:tcPr anchor="ctr">
                    <a:solidFill>
                      <a:schemeClr val="accent4"/>
                    </a:solidFill>
                  </a:tcPr>
                </a:tc>
                <a:tc>
                  <a:txBody>
                    <a:bodyPr/>
                    <a:lstStyle/>
                    <a:p>
                      <a:pPr algn="ctr"/>
                      <a:r>
                        <a:rPr lang="en-US" dirty="0"/>
                        <a:t>Delivery routes</a:t>
                      </a:r>
                      <a:endParaRPr lang="en-GB" dirty="0"/>
                    </a:p>
                  </a:txBody>
                  <a:tcPr anchor="ctr">
                    <a:solidFill>
                      <a:schemeClr val="accent4"/>
                    </a:solidFill>
                  </a:tcPr>
                </a:tc>
                <a:tc>
                  <a:txBody>
                    <a:bodyPr/>
                    <a:lstStyle/>
                    <a:p>
                      <a:pPr algn="ctr"/>
                      <a:r>
                        <a:rPr lang="en-US" dirty="0"/>
                        <a:t>Discussion</a:t>
                      </a:r>
                      <a:endParaRPr lang="en-GB" dirty="0"/>
                    </a:p>
                  </a:txBody>
                  <a:tcPr anchor="ctr">
                    <a:solidFill>
                      <a:schemeClr val="accent4"/>
                    </a:solidFill>
                  </a:tcPr>
                </a:tc>
                <a:extLst>
                  <a:ext uri="{0D108BD9-81ED-4DB2-BD59-A6C34878D82A}">
                    <a16:rowId xmlns:a16="http://schemas.microsoft.com/office/drawing/2014/main" val="4137714117"/>
                  </a:ext>
                </a:extLst>
              </a:tr>
            </a:tbl>
          </a:graphicData>
        </a:graphic>
      </p:graphicFrame>
      <p:graphicFrame>
        <p:nvGraphicFramePr>
          <p:cNvPr id="6" name="Table 5">
            <a:extLst>
              <a:ext uri="{FF2B5EF4-FFF2-40B4-BE49-F238E27FC236}">
                <a16:creationId xmlns:a16="http://schemas.microsoft.com/office/drawing/2014/main" id="{69A365AD-739C-D25D-1B33-80963A96D444}"/>
              </a:ext>
            </a:extLst>
          </p:cNvPr>
          <p:cNvGraphicFramePr>
            <a:graphicFrameLocks noGrp="1"/>
          </p:cNvGraphicFramePr>
          <p:nvPr>
            <p:extLst>
              <p:ext uri="{D42A27DB-BD31-4B8C-83A1-F6EECF244321}">
                <p14:modId xmlns:p14="http://schemas.microsoft.com/office/powerpoint/2010/main" val="1728508693"/>
              </p:ext>
            </p:extLst>
          </p:nvPr>
        </p:nvGraphicFramePr>
        <p:xfrm>
          <a:off x="1554763" y="1739650"/>
          <a:ext cx="8823959" cy="3060952"/>
        </p:xfrm>
        <a:graphic>
          <a:graphicData uri="http://schemas.openxmlformats.org/drawingml/2006/table">
            <a:tbl>
              <a:tblPr firstRow="1" bandRow="1">
                <a:tableStyleId>{5C22544A-7EE6-4342-B048-85BDC9FD1C3A}</a:tableStyleId>
              </a:tblPr>
              <a:tblGrid>
                <a:gridCol w="8823959">
                  <a:extLst>
                    <a:ext uri="{9D8B030D-6E8A-4147-A177-3AD203B41FA5}">
                      <a16:colId xmlns:a16="http://schemas.microsoft.com/office/drawing/2014/main" val="3672559576"/>
                    </a:ext>
                  </a:extLst>
                </a:gridCol>
              </a:tblGrid>
              <a:tr h="389400">
                <a:tc>
                  <a:txBody>
                    <a:bodyPr/>
                    <a:lstStyle/>
                    <a:p>
                      <a:pPr algn="ctr"/>
                      <a:r>
                        <a:rPr lang="en-US" sz="1400" dirty="0"/>
                        <a:t>GLA Emergency Measures</a:t>
                      </a:r>
                      <a:endParaRPr lang="en-GB" sz="1400" dirty="0"/>
                    </a:p>
                  </a:txBody>
                  <a:tcPr anchor="ctr"/>
                </a:tc>
                <a:extLst>
                  <a:ext uri="{0D108BD9-81ED-4DB2-BD59-A6C34878D82A}">
                    <a16:rowId xmlns:a16="http://schemas.microsoft.com/office/drawing/2014/main" val="461769622"/>
                  </a:ext>
                </a:extLst>
              </a:tr>
              <a:tr h="451973">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accent4"/>
                          </a:solidFill>
                        </a:rPr>
                        <a:t>Affordable housing fast track tariff requirement lowered to 20%. Grant available on 50% of these homes.</a:t>
                      </a:r>
                    </a:p>
                  </a:txBody>
                  <a:tcPr anchor="ctr"/>
                </a:tc>
                <a:extLst>
                  <a:ext uri="{0D108BD9-81ED-4DB2-BD59-A6C34878D82A}">
                    <a16:rowId xmlns:a16="http://schemas.microsoft.com/office/drawing/2014/main" val="2596079083"/>
                  </a:ext>
                </a:extLst>
              </a:tr>
              <a:tr h="389400">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accent4"/>
                          </a:solidFill>
                        </a:rPr>
                        <a:t>Mayoral call in for applications of 50 homes or more (where the LPA are minded to refuse).</a:t>
                      </a:r>
                    </a:p>
                  </a:txBody>
                  <a:tcPr anchor="ctr"/>
                </a:tc>
                <a:extLst>
                  <a:ext uri="{0D108BD9-81ED-4DB2-BD59-A6C34878D82A}">
                    <a16:rowId xmlns:a16="http://schemas.microsoft.com/office/drawing/2014/main" val="3935010343"/>
                  </a:ext>
                </a:extLst>
              </a:tr>
              <a:tr h="661979">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accent4"/>
                          </a:solidFill>
                        </a:rPr>
                        <a:t>LCIL will be chargeable at 50% of prevailing rate (where it is a brownfield site with at least 20% affordable housing being provided). </a:t>
                      </a:r>
                    </a:p>
                  </a:txBody>
                  <a:tcPr anchor="ctr"/>
                </a:tc>
                <a:extLst>
                  <a:ext uri="{0D108BD9-81ED-4DB2-BD59-A6C34878D82A}">
                    <a16:rowId xmlns:a16="http://schemas.microsoft.com/office/drawing/2014/main" val="2695272874"/>
                  </a:ext>
                </a:extLst>
              </a:tr>
              <a:tr h="389400">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accent4"/>
                          </a:solidFill>
                        </a:rPr>
                        <a:t>Dual aspect and cycle design restrictions withdrawn.</a:t>
                      </a:r>
                    </a:p>
                  </a:txBody>
                  <a:tcPr anchor="ctr"/>
                </a:tc>
                <a:extLst>
                  <a:ext uri="{0D108BD9-81ED-4DB2-BD59-A6C34878D82A}">
                    <a16:rowId xmlns:a16="http://schemas.microsoft.com/office/drawing/2014/main" val="2292082327"/>
                  </a:ext>
                </a:extLst>
              </a:tr>
              <a:tr h="389400">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accent4"/>
                          </a:solidFill>
                        </a:rPr>
                        <a:t>City Hall developer established with £322m. </a:t>
                      </a:r>
                    </a:p>
                  </a:txBody>
                  <a:tcPr anchor="ctr"/>
                </a:tc>
                <a:extLst>
                  <a:ext uri="{0D108BD9-81ED-4DB2-BD59-A6C34878D82A}">
                    <a16:rowId xmlns:a16="http://schemas.microsoft.com/office/drawing/2014/main" val="2582505153"/>
                  </a:ext>
                </a:extLst>
              </a:tr>
              <a:tr h="389400">
                <a:tc>
                  <a:txBody>
                    <a:bodyPr/>
                    <a:lstStyle/>
                    <a:p>
                      <a:pPr marL="4572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solidFill>
                            <a:schemeClr val="bg1"/>
                          </a:solidFill>
                        </a:rPr>
                        <a:t>Available until the sooner of March 2028 or new London Plan publication</a:t>
                      </a:r>
                    </a:p>
                  </a:txBody>
                  <a:tcPr anchor="ctr">
                    <a:solidFill>
                      <a:schemeClr val="bg2"/>
                    </a:solidFill>
                  </a:tcPr>
                </a:tc>
                <a:extLst>
                  <a:ext uri="{0D108BD9-81ED-4DB2-BD59-A6C34878D82A}">
                    <a16:rowId xmlns:a16="http://schemas.microsoft.com/office/drawing/2014/main" val="3424813980"/>
                  </a:ext>
                </a:extLst>
              </a:tr>
            </a:tbl>
          </a:graphicData>
        </a:graphic>
      </p:graphicFrame>
    </p:spTree>
    <p:extLst>
      <p:ext uri="{BB962C8B-B14F-4D97-AF65-F5344CB8AC3E}">
        <p14:creationId xmlns:p14="http://schemas.microsoft.com/office/powerpoint/2010/main" val="164594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B2800-4D91-CB05-0356-7EC95079CFCC}"/>
              </a:ext>
            </a:extLst>
          </p:cNvPr>
          <p:cNvSpPr>
            <a:spLocks noGrp="1"/>
          </p:cNvSpPr>
          <p:nvPr>
            <p:ph type="body" sz="quarter" idx="11"/>
          </p:nvPr>
        </p:nvSpPr>
        <p:spPr/>
        <p:txBody>
          <a:bodyPr/>
          <a:lstStyle/>
          <a:p>
            <a:pPr algn="r"/>
            <a:r>
              <a:rPr lang="en-US" dirty="0"/>
              <a:t>Tenure Viability Assessment</a:t>
            </a:r>
            <a:endParaRPr lang="en-GB" dirty="0"/>
          </a:p>
        </p:txBody>
      </p:sp>
    </p:spTree>
    <p:extLst>
      <p:ext uri="{BB962C8B-B14F-4D97-AF65-F5344CB8AC3E}">
        <p14:creationId xmlns:p14="http://schemas.microsoft.com/office/powerpoint/2010/main" val="426917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03A6D-FFCD-9182-C4B8-01C3C2E7B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0062D-CB6F-1747-B237-D3C628EBE921}"/>
              </a:ext>
            </a:extLst>
          </p:cNvPr>
          <p:cNvSpPr>
            <a:spLocks noGrp="1"/>
          </p:cNvSpPr>
          <p:nvPr>
            <p:ph type="title"/>
          </p:nvPr>
        </p:nvSpPr>
        <p:spPr/>
        <p:txBody>
          <a:bodyPr/>
          <a:lstStyle/>
          <a:p>
            <a:r>
              <a:rPr lang="en-US"/>
              <a:t>Principle of cross subsidy </a:t>
            </a:r>
          </a:p>
        </p:txBody>
      </p:sp>
      <p:sp>
        <p:nvSpPr>
          <p:cNvPr id="11" name="Content Placeholder 5">
            <a:extLst>
              <a:ext uri="{FF2B5EF4-FFF2-40B4-BE49-F238E27FC236}">
                <a16:creationId xmlns:a16="http://schemas.microsoft.com/office/drawing/2014/main" id="{987C2B54-76AF-74C1-5633-8D43D5F20907}"/>
              </a:ext>
            </a:extLst>
          </p:cNvPr>
          <p:cNvSpPr txBox="1">
            <a:spLocks/>
          </p:cNvSpPr>
          <p:nvPr/>
        </p:nvSpPr>
        <p:spPr>
          <a:xfrm>
            <a:off x="882408" y="1382399"/>
            <a:ext cx="10420302" cy="1014991"/>
          </a:xfrm>
          <a:prstGeom prst="rect">
            <a:avLst/>
          </a:prstGeom>
          <a:noFill/>
        </p:spPr>
        <p:txBody>
          <a:bodyPr vert="horz" lIns="0" tIns="0" rIns="0" bIns="0" rtlCol="0" anchor="t">
            <a:noAutofit/>
          </a:bodyPr>
          <a:lstStyle>
            <a:lvl1pPr marL="6350" indent="0" algn="l" defTabSz="914400" rtl="0" eaLnBrk="1" latinLnBrk="0" hangingPunct="1">
              <a:lnSpc>
                <a:spcPct val="110000"/>
              </a:lnSpc>
              <a:spcBef>
                <a:spcPts val="0"/>
              </a:spcBef>
              <a:spcAft>
                <a:spcPts val="400"/>
              </a:spcAft>
              <a:buFont typeface="Arial" panose="020B0604020202020204" pitchFamily="34" charset="0"/>
              <a:buNone/>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1450">
              <a:buFont typeface="Arial,Sans-Serif" panose="020B0604020202020204" pitchFamily="34" charset="0"/>
              <a:buChar char="•"/>
            </a:pPr>
            <a:r>
              <a:rPr lang="en-US" dirty="0">
                <a:ea typeface="Calibri"/>
                <a:cs typeface="Calibri"/>
              </a:rPr>
              <a:t>There is limited direct state provision of affordable housing. Camden’s CIP is an outlier in the scale and success of its self-delivery </a:t>
            </a:r>
            <a:r>
              <a:rPr lang="en-US" dirty="0" err="1">
                <a:ea typeface="Calibri"/>
                <a:cs typeface="Calibri"/>
              </a:rPr>
              <a:t>programme</a:t>
            </a:r>
            <a:r>
              <a:rPr lang="en-US" dirty="0">
                <a:ea typeface="Calibri"/>
                <a:cs typeface="Calibri"/>
              </a:rPr>
              <a:t> </a:t>
            </a:r>
          </a:p>
          <a:p>
            <a:pPr marL="177800" indent="-171450">
              <a:buFont typeface="Arial" panose="020B0604020202020204" pitchFamily="34" charset="0"/>
              <a:buChar char="•"/>
            </a:pPr>
            <a:r>
              <a:rPr lang="en-US" dirty="0">
                <a:ea typeface="Calibri"/>
                <a:cs typeface="Calibri"/>
              </a:rPr>
              <a:t>Nationally, </a:t>
            </a:r>
            <a:r>
              <a:rPr lang="en-US" b="1" dirty="0">
                <a:ea typeface="Calibri"/>
                <a:cs typeface="Calibri"/>
              </a:rPr>
              <a:t>nearly 50% of all affordable housing is delivered through s106 agreements without grant </a:t>
            </a:r>
            <a:r>
              <a:rPr lang="en-US" dirty="0">
                <a:ea typeface="Calibri"/>
                <a:cs typeface="Calibri"/>
              </a:rPr>
              <a:t>– delivery by developers through cross subsidy. RPs have been key top this model by buying homes from developers</a:t>
            </a:r>
          </a:p>
          <a:p>
            <a:pPr marL="177800" indent="-171450">
              <a:buFont typeface="Arial" panose="020B0604020202020204" pitchFamily="34" charset="0"/>
              <a:buChar char="•"/>
            </a:pPr>
            <a:r>
              <a:rPr lang="en-US" dirty="0">
                <a:ea typeface="Calibri"/>
                <a:cs typeface="Calibri"/>
              </a:rPr>
              <a:t>Build costs for affordable and private are similar, but </a:t>
            </a:r>
            <a:r>
              <a:rPr lang="en-US" b="1" dirty="0">
                <a:ea typeface="Calibri"/>
                <a:cs typeface="Calibri"/>
              </a:rPr>
              <a:t>values vary significantly across the tenures </a:t>
            </a:r>
          </a:p>
          <a:p>
            <a:pPr marL="177800" indent="-171450">
              <a:buFont typeface="Arial" panose="020B0604020202020204" pitchFamily="34" charset="0"/>
              <a:buChar char="•"/>
            </a:pPr>
            <a:r>
              <a:rPr lang="en-US" dirty="0">
                <a:ea typeface="Calibri"/>
                <a:cs typeface="Calibri"/>
              </a:rPr>
              <a:t>Below illustrates the impact of cross-subsidy assuming a homes that costs £450k to build, with an open market value of £904k. </a:t>
            </a:r>
            <a:endParaRPr lang="en-GB" dirty="0">
              <a:ea typeface="Calibri"/>
              <a:cs typeface="Calibri"/>
            </a:endParaRPr>
          </a:p>
        </p:txBody>
      </p:sp>
      <p:sp>
        <p:nvSpPr>
          <p:cNvPr id="15" name="Text Placeholder 14">
            <a:extLst>
              <a:ext uri="{FF2B5EF4-FFF2-40B4-BE49-F238E27FC236}">
                <a16:creationId xmlns:a16="http://schemas.microsoft.com/office/drawing/2014/main" id="{57089213-C6AC-690B-670D-C6806602BBF7}"/>
              </a:ext>
            </a:extLst>
          </p:cNvPr>
          <p:cNvSpPr>
            <a:spLocks noGrp="1"/>
          </p:cNvSpPr>
          <p:nvPr>
            <p:ph type="body" sz="quarter" idx="11"/>
          </p:nvPr>
        </p:nvSpPr>
        <p:spPr/>
        <p:txBody>
          <a:bodyPr vert="horz" lIns="0" tIns="0" rIns="0" bIns="0" rtlCol="0" anchor="t">
            <a:noAutofit/>
          </a:bodyPr>
          <a:lstStyle/>
          <a:p>
            <a:r>
              <a:rPr lang="en-US"/>
              <a:t>How the private sector delivers affordable housing</a:t>
            </a:r>
            <a:endParaRPr lang="en-GB"/>
          </a:p>
        </p:txBody>
      </p:sp>
      <p:pic>
        <p:nvPicPr>
          <p:cNvPr id="6" name="Graphic 5" descr="House with solid fill">
            <a:extLst>
              <a:ext uri="{FF2B5EF4-FFF2-40B4-BE49-F238E27FC236}">
                <a16:creationId xmlns:a16="http://schemas.microsoft.com/office/drawing/2014/main" id="{65E76BF1-C634-D876-21C7-3A91CCC8DF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7581" y="2787091"/>
            <a:ext cx="1048159" cy="1048159"/>
          </a:xfrm>
          <a:prstGeom prst="rect">
            <a:avLst/>
          </a:prstGeom>
        </p:spPr>
      </p:pic>
      <p:pic>
        <p:nvPicPr>
          <p:cNvPr id="7" name="Graphic 6" descr="House with solid fill">
            <a:extLst>
              <a:ext uri="{FF2B5EF4-FFF2-40B4-BE49-F238E27FC236}">
                <a16:creationId xmlns:a16="http://schemas.microsoft.com/office/drawing/2014/main" id="{E14C7717-151B-5AB5-B9F0-6E2E915B9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7005" y="2844031"/>
            <a:ext cx="1158328" cy="1057340"/>
          </a:xfrm>
          <a:prstGeom prst="rect">
            <a:avLst/>
          </a:prstGeom>
        </p:spPr>
      </p:pic>
      <p:pic>
        <p:nvPicPr>
          <p:cNvPr id="8" name="Graphic 7" descr="House with solid fill">
            <a:extLst>
              <a:ext uri="{FF2B5EF4-FFF2-40B4-BE49-F238E27FC236}">
                <a16:creationId xmlns:a16="http://schemas.microsoft.com/office/drawing/2014/main" id="{D5078285-4D2E-362A-2477-7C9349D80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6697" y="4780634"/>
            <a:ext cx="975299" cy="975299"/>
          </a:xfrm>
          <a:prstGeom prst="rect">
            <a:avLst/>
          </a:prstGeom>
        </p:spPr>
      </p:pic>
      <p:pic>
        <p:nvPicPr>
          <p:cNvPr id="9" name="Graphic 8" descr="House with solid fill">
            <a:extLst>
              <a:ext uri="{FF2B5EF4-FFF2-40B4-BE49-F238E27FC236}">
                <a16:creationId xmlns:a16="http://schemas.microsoft.com/office/drawing/2014/main" id="{2CF5D465-4AF2-9F6E-387E-60C434442E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0622" y="4780635"/>
            <a:ext cx="975298" cy="975298"/>
          </a:xfrm>
          <a:prstGeom prst="rect">
            <a:avLst/>
          </a:prstGeom>
        </p:spPr>
      </p:pic>
      <p:pic>
        <p:nvPicPr>
          <p:cNvPr id="10" name="Graphic 9" descr="House with solid fill">
            <a:extLst>
              <a:ext uri="{FF2B5EF4-FFF2-40B4-BE49-F238E27FC236}">
                <a16:creationId xmlns:a16="http://schemas.microsoft.com/office/drawing/2014/main" id="{40686F39-05F0-666D-4C61-E9BDF23019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009" y="4790661"/>
            <a:ext cx="1009643" cy="1009643"/>
          </a:xfrm>
          <a:prstGeom prst="rect">
            <a:avLst/>
          </a:prstGeom>
        </p:spPr>
      </p:pic>
      <p:sp>
        <p:nvSpPr>
          <p:cNvPr id="13" name="Arrow: Right 12">
            <a:extLst>
              <a:ext uri="{FF2B5EF4-FFF2-40B4-BE49-F238E27FC236}">
                <a16:creationId xmlns:a16="http://schemas.microsoft.com/office/drawing/2014/main" id="{710E242E-A486-AA00-591D-8EC957B5C29E}"/>
              </a:ext>
            </a:extLst>
          </p:cNvPr>
          <p:cNvSpPr/>
          <p:nvPr/>
        </p:nvSpPr>
        <p:spPr>
          <a:xfrm>
            <a:off x="2879556" y="3517220"/>
            <a:ext cx="836369" cy="271542"/>
          </a:xfrm>
          <a:prstGeom prst="rightArrow">
            <a:avLst/>
          </a:prstGeom>
          <a:solidFill>
            <a:srgbClr val="002060"/>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endParaRPr>
          </a:p>
        </p:txBody>
      </p:sp>
      <p:sp>
        <p:nvSpPr>
          <p:cNvPr id="14" name="Arrow: Right 13">
            <a:extLst>
              <a:ext uri="{FF2B5EF4-FFF2-40B4-BE49-F238E27FC236}">
                <a16:creationId xmlns:a16="http://schemas.microsoft.com/office/drawing/2014/main" id="{869765BD-3AF9-381E-B1BA-AD87D834F9D7}"/>
              </a:ext>
            </a:extLst>
          </p:cNvPr>
          <p:cNvSpPr/>
          <p:nvPr/>
        </p:nvSpPr>
        <p:spPr>
          <a:xfrm>
            <a:off x="2919462" y="5268413"/>
            <a:ext cx="796463" cy="268634"/>
          </a:xfrm>
          <a:prstGeom prst="rightArrow">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endParaRPr>
          </a:p>
        </p:txBody>
      </p:sp>
      <p:sp>
        <p:nvSpPr>
          <p:cNvPr id="17" name="TextBox 16">
            <a:extLst>
              <a:ext uri="{FF2B5EF4-FFF2-40B4-BE49-F238E27FC236}">
                <a16:creationId xmlns:a16="http://schemas.microsoft.com/office/drawing/2014/main" id="{97B116A4-8414-8FF8-C8F2-8AC189FD1B0D}"/>
              </a:ext>
            </a:extLst>
          </p:cNvPr>
          <p:cNvSpPr txBox="1"/>
          <p:nvPr/>
        </p:nvSpPr>
        <p:spPr>
          <a:xfrm>
            <a:off x="1722113" y="3804829"/>
            <a:ext cx="1332761" cy="319019"/>
          </a:xfrm>
          <a:prstGeom prst="rect">
            <a:avLst/>
          </a:prstGeom>
          <a:noFill/>
        </p:spPr>
        <p:txBody>
          <a:bodyPr wrap="square" lIns="0" tIns="0" rIns="0" bIns="0" rtlCol="0" anchor="t">
            <a:noAutofit/>
          </a:bodyPr>
          <a:lstStyle/>
          <a:p>
            <a:pPr algn="l"/>
            <a:r>
              <a:rPr lang="en-US" sz="1400" i="1"/>
              <a:t>Build for £450k</a:t>
            </a:r>
            <a:endParaRPr lang="en-GB" sz="1400" i="1">
              <a:ea typeface="Calibri"/>
              <a:cs typeface="Calibri"/>
            </a:endParaRPr>
          </a:p>
        </p:txBody>
      </p:sp>
      <p:sp>
        <p:nvSpPr>
          <p:cNvPr id="18" name="TextBox 17">
            <a:extLst>
              <a:ext uri="{FF2B5EF4-FFF2-40B4-BE49-F238E27FC236}">
                <a16:creationId xmlns:a16="http://schemas.microsoft.com/office/drawing/2014/main" id="{E0402E39-9A03-69A0-57D6-EBAA51767B84}"/>
              </a:ext>
            </a:extLst>
          </p:cNvPr>
          <p:cNvSpPr txBox="1"/>
          <p:nvPr/>
        </p:nvSpPr>
        <p:spPr>
          <a:xfrm>
            <a:off x="3861707" y="3831728"/>
            <a:ext cx="1325741" cy="459490"/>
          </a:xfrm>
          <a:prstGeom prst="rect">
            <a:avLst/>
          </a:prstGeom>
          <a:noFill/>
        </p:spPr>
        <p:txBody>
          <a:bodyPr wrap="square" lIns="0" tIns="0" rIns="0" bIns="0" rtlCol="0" anchor="t">
            <a:noAutofit/>
          </a:bodyPr>
          <a:lstStyle/>
          <a:p>
            <a:pPr algn="l"/>
            <a:r>
              <a:rPr lang="en-US" sz="1400" i="1" dirty="0"/>
              <a:t>Sell for £904k</a:t>
            </a:r>
            <a:endParaRPr lang="en-GB" sz="1400" i="1" dirty="0">
              <a:ea typeface="Calibri"/>
              <a:cs typeface="Calibri"/>
            </a:endParaRPr>
          </a:p>
        </p:txBody>
      </p:sp>
      <p:sp>
        <p:nvSpPr>
          <p:cNvPr id="19" name="TextBox 18">
            <a:extLst>
              <a:ext uri="{FF2B5EF4-FFF2-40B4-BE49-F238E27FC236}">
                <a16:creationId xmlns:a16="http://schemas.microsoft.com/office/drawing/2014/main" id="{ECB20D2B-C0B6-4E61-E82D-D4B55B24234C}"/>
              </a:ext>
            </a:extLst>
          </p:cNvPr>
          <p:cNvSpPr txBox="1"/>
          <p:nvPr/>
        </p:nvSpPr>
        <p:spPr>
          <a:xfrm>
            <a:off x="6626618" y="3400759"/>
            <a:ext cx="2518040" cy="422768"/>
          </a:xfrm>
          <a:prstGeom prst="rect">
            <a:avLst/>
          </a:prstGeom>
          <a:noFill/>
        </p:spPr>
        <p:txBody>
          <a:bodyPr wrap="square" lIns="0" tIns="0" rIns="0" bIns="0" rtlCol="0" anchor="t">
            <a:noAutofit/>
          </a:bodyPr>
          <a:lstStyle/>
          <a:p>
            <a:pPr algn="ctr"/>
            <a:r>
              <a:rPr lang="en-US" sz="1400" b="1" dirty="0"/>
              <a:t>Surplus (pre fees) =  £454k</a:t>
            </a:r>
            <a:endParaRPr lang="en-GB" sz="1400" b="1" dirty="0">
              <a:ea typeface="Calibri"/>
              <a:cs typeface="Calibri"/>
            </a:endParaRPr>
          </a:p>
        </p:txBody>
      </p:sp>
      <p:sp>
        <p:nvSpPr>
          <p:cNvPr id="20" name="TextBox 19">
            <a:extLst>
              <a:ext uri="{FF2B5EF4-FFF2-40B4-BE49-F238E27FC236}">
                <a16:creationId xmlns:a16="http://schemas.microsoft.com/office/drawing/2014/main" id="{B66CB427-9845-5D61-A153-4D77C457FFBA}"/>
              </a:ext>
            </a:extLst>
          </p:cNvPr>
          <p:cNvSpPr txBox="1"/>
          <p:nvPr/>
        </p:nvSpPr>
        <p:spPr>
          <a:xfrm>
            <a:off x="1200703" y="5790076"/>
            <a:ext cx="1325741" cy="459490"/>
          </a:xfrm>
          <a:prstGeom prst="rect">
            <a:avLst/>
          </a:prstGeom>
          <a:noFill/>
        </p:spPr>
        <p:txBody>
          <a:bodyPr wrap="square" lIns="0" tIns="0" rIns="0" bIns="0" rtlCol="0" anchor="t">
            <a:noAutofit/>
          </a:bodyPr>
          <a:lstStyle/>
          <a:p>
            <a:pPr algn="l"/>
            <a:r>
              <a:rPr lang="en-US" sz="1400" i="1" dirty="0"/>
              <a:t>Build for £900k</a:t>
            </a:r>
            <a:endParaRPr lang="en-GB" sz="1400" i="1" dirty="0">
              <a:ea typeface="Calibri"/>
              <a:cs typeface="Calibri"/>
            </a:endParaRPr>
          </a:p>
        </p:txBody>
      </p:sp>
      <p:sp>
        <p:nvSpPr>
          <p:cNvPr id="22" name="TextBox 21">
            <a:extLst>
              <a:ext uri="{FF2B5EF4-FFF2-40B4-BE49-F238E27FC236}">
                <a16:creationId xmlns:a16="http://schemas.microsoft.com/office/drawing/2014/main" id="{8857121B-9AF4-3F1A-BBF2-3948489BC3E5}"/>
              </a:ext>
            </a:extLst>
          </p:cNvPr>
          <p:cNvSpPr txBox="1"/>
          <p:nvPr/>
        </p:nvSpPr>
        <p:spPr>
          <a:xfrm>
            <a:off x="3865486" y="5711288"/>
            <a:ext cx="1417167" cy="285057"/>
          </a:xfrm>
          <a:prstGeom prst="rect">
            <a:avLst/>
          </a:prstGeom>
          <a:noFill/>
        </p:spPr>
        <p:txBody>
          <a:bodyPr wrap="square" lIns="0" tIns="0" rIns="0" bIns="0" rtlCol="0" anchor="t">
            <a:noAutofit/>
          </a:bodyPr>
          <a:lstStyle/>
          <a:p>
            <a:pPr algn="l"/>
            <a:r>
              <a:rPr lang="en-US" sz="1400" i="1" dirty="0"/>
              <a:t>Sell for £904k</a:t>
            </a:r>
            <a:endParaRPr lang="en-GB" sz="1400" i="1" dirty="0">
              <a:ea typeface="Calibri"/>
              <a:cs typeface="Calibri"/>
            </a:endParaRPr>
          </a:p>
        </p:txBody>
      </p:sp>
      <p:sp>
        <p:nvSpPr>
          <p:cNvPr id="23" name="TextBox 22">
            <a:extLst>
              <a:ext uri="{FF2B5EF4-FFF2-40B4-BE49-F238E27FC236}">
                <a16:creationId xmlns:a16="http://schemas.microsoft.com/office/drawing/2014/main" id="{1A208E1A-1445-82FE-3017-879C58C6E975}"/>
              </a:ext>
            </a:extLst>
          </p:cNvPr>
          <p:cNvSpPr txBox="1"/>
          <p:nvPr/>
        </p:nvSpPr>
        <p:spPr>
          <a:xfrm>
            <a:off x="5001906" y="5721313"/>
            <a:ext cx="1169289" cy="279462"/>
          </a:xfrm>
          <a:prstGeom prst="rect">
            <a:avLst/>
          </a:prstGeom>
          <a:noFill/>
        </p:spPr>
        <p:txBody>
          <a:bodyPr wrap="square" lIns="0" tIns="0" rIns="0" bIns="0" rtlCol="0" anchor="t">
            <a:noAutofit/>
          </a:bodyPr>
          <a:lstStyle/>
          <a:p>
            <a:pPr algn="l"/>
            <a:r>
              <a:rPr lang="en-US" sz="1400" i="1" dirty="0"/>
              <a:t>Sell for £157k</a:t>
            </a:r>
            <a:endParaRPr lang="en-GB" sz="1400" i="1" dirty="0">
              <a:ea typeface="Calibri"/>
              <a:cs typeface="Calibri"/>
            </a:endParaRPr>
          </a:p>
        </p:txBody>
      </p:sp>
      <p:sp>
        <p:nvSpPr>
          <p:cNvPr id="24" name="TextBox 23">
            <a:extLst>
              <a:ext uri="{FF2B5EF4-FFF2-40B4-BE49-F238E27FC236}">
                <a16:creationId xmlns:a16="http://schemas.microsoft.com/office/drawing/2014/main" id="{6FA31679-B59B-DB47-D1E3-193A07FD1CD5}"/>
              </a:ext>
            </a:extLst>
          </p:cNvPr>
          <p:cNvSpPr txBox="1"/>
          <p:nvPr/>
        </p:nvSpPr>
        <p:spPr>
          <a:xfrm>
            <a:off x="6555180" y="5233629"/>
            <a:ext cx="2536402" cy="303418"/>
          </a:xfrm>
          <a:prstGeom prst="rect">
            <a:avLst/>
          </a:prstGeom>
          <a:noFill/>
        </p:spPr>
        <p:txBody>
          <a:bodyPr wrap="square" lIns="0" tIns="0" rIns="0" bIns="0" rtlCol="0" anchor="t">
            <a:noAutofit/>
          </a:bodyPr>
          <a:lstStyle/>
          <a:p>
            <a:pPr algn="ctr"/>
            <a:r>
              <a:rPr lang="en-US" sz="1400" b="1" dirty="0"/>
              <a:t>Surplus (pre fees) = £161k</a:t>
            </a:r>
            <a:endParaRPr lang="en-GB" sz="1400" b="1" dirty="0">
              <a:ea typeface="Calibri"/>
              <a:cs typeface="Calibri"/>
            </a:endParaRPr>
          </a:p>
        </p:txBody>
      </p:sp>
      <p:sp>
        <p:nvSpPr>
          <p:cNvPr id="25" name="Equals 24">
            <a:extLst>
              <a:ext uri="{FF2B5EF4-FFF2-40B4-BE49-F238E27FC236}">
                <a16:creationId xmlns:a16="http://schemas.microsoft.com/office/drawing/2014/main" id="{F303C627-AB88-1207-53F1-7645ACA0E17E}"/>
              </a:ext>
            </a:extLst>
          </p:cNvPr>
          <p:cNvSpPr/>
          <p:nvPr/>
        </p:nvSpPr>
        <p:spPr>
          <a:xfrm>
            <a:off x="6061337" y="3302704"/>
            <a:ext cx="546919" cy="459490"/>
          </a:xfrm>
          <a:prstGeom prst="mathEqual">
            <a:avLst/>
          </a:prstGeom>
          <a:solidFill>
            <a:srgbClr val="002060"/>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endParaRPr>
          </a:p>
        </p:txBody>
      </p:sp>
      <p:sp>
        <p:nvSpPr>
          <p:cNvPr id="26" name="Equals 25">
            <a:extLst>
              <a:ext uri="{FF2B5EF4-FFF2-40B4-BE49-F238E27FC236}">
                <a16:creationId xmlns:a16="http://schemas.microsoft.com/office/drawing/2014/main" id="{491371EF-81EB-BEED-8BF6-81E378DC804C}"/>
              </a:ext>
            </a:extLst>
          </p:cNvPr>
          <p:cNvSpPr/>
          <p:nvPr/>
        </p:nvSpPr>
        <p:spPr>
          <a:xfrm>
            <a:off x="6036262" y="5120682"/>
            <a:ext cx="590356" cy="420643"/>
          </a:xfrm>
          <a:prstGeom prst="mathEqual">
            <a:avLst/>
          </a:prstGeom>
          <a:solidFill>
            <a:schemeClr val="bg2"/>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tx1"/>
              </a:solidFill>
            </a:endParaRPr>
          </a:p>
        </p:txBody>
      </p:sp>
      <p:sp>
        <p:nvSpPr>
          <p:cNvPr id="31" name="Arrow: Down 30">
            <a:extLst>
              <a:ext uri="{FF2B5EF4-FFF2-40B4-BE49-F238E27FC236}">
                <a16:creationId xmlns:a16="http://schemas.microsoft.com/office/drawing/2014/main" id="{D7D874BE-B82C-450D-16D7-3C586CAEAA2E}"/>
              </a:ext>
            </a:extLst>
          </p:cNvPr>
          <p:cNvSpPr/>
          <p:nvPr/>
        </p:nvSpPr>
        <p:spPr>
          <a:xfrm>
            <a:off x="2063113" y="4160094"/>
            <a:ext cx="223110" cy="566928"/>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accent4"/>
              </a:solidFill>
            </a:endParaRPr>
          </a:p>
        </p:txBody>
      </p:sp>
      <p:sp>
        <p:nvSpPr>
          <p:cNvPr id="32" name="TextBox 31">
            <a:extLst>
              <a:ext uri="{FF2B5EF4-FFF2-40B4-BE49-F238E27FC236}">
                <a16:creationId xmlns:a16="http://schemas.microsoft.com/office/drawing/2014/main" id="{2F704A52-07E1-E4E9-AFC7-98C84EA2F49F}"/>
              </a:ext>
            </a:extLst>
          </p:cNvPr>
          <p:cNvSpPr txBox="1"/>
          <p:nvPr/>
        </p:nvSpPr>
        <p:spPr>
          <a:xfrm>
            <a:off x="2467290" y="4220540"/>
            <a:ext cx="1912588" cy="438488"/>
          </a:xfrm>
          <a:prstGeom prst="rect">
            <a:avLst/>
          </a:prstGeom>
          <a:noFill/>
          <a:ln>
            <a:solidFill>
              <a:schemeClr val="accent1"/>
            </a:solidFill>
          </a:ln>
        </p:spPr>
        <p:txBody>
          <a:bodyPr wrap="square" lIns="0" tIns="0" rIns="0" bIns="0" rtlCol="0" anchor="ctr">
            <a:noAutofit/>
          </a:bodyPr>
          <a:lstStyle/>
          <a:p>
            <a:pPr algn="ctr"/>
            <a:r>
              <a:rPr lang="en-US" sz="1200"/>
              <a:t>Affordable Housing Provision @50% affordable </a:t>
            </a:r>
            <a:endParaRPr lang="en-GB" sz="1200" err="1"/>
          </a:p>
        </p:txBody>
      </p:sp>
      <p:sp>
        <p:nvSpPr>
          <p:cNvPr id="33" name="Arrow: Down 32">
            <a:extLst>
              <a:ext uri="{FF2B5EF4-FFF2-40B4-BE49-F238E27FC236}">
                <a16:creationId xmlns:a16="http://schemas.microsoft.com/office/drawing/2014/main" id="{A60F21B5-FD10-6C07-B9A0-3ED3E3D3DC0C}"/>
              </a:ext>
            </a:extLst>
          </p:cNvPr>
          <p:cNvSpPr/>
          <p:nvPr/>
        </p:nvSpPr>
        <p:spPr>
          <a:xfrm>
            <a:off x="4529913" y="4193542"/>
            <a:ext cx="223110" cy="566928"/>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GB" sz="1200">
              <a:solidFill>
                <a:schemeClr val="accent4"/>
              </a:solidFill>
            </a:endParaRPr>
          </a:p>
        </p:txBody>
      </p:sp>
      <p:graphicFrame>
        <p:nvGraphicFramePr>
          <p:cNvPr id="36" name="Table 35">
            <a:extLst>
              <a:ext uri="{FF2B5EF4-FFF2-40B4-BE49-F238E27FC236}">
                <a16:creationId xmlns:a16="http://schemas.microsoft.com/office/drawing/2014/main" id="{DBA2CF77-0F21-FABC-CA90-8448E6CE010C}"/>
              </a:ext>
            </a:extLst>
          </p:cNvPr>
          <p:cNvGraphicFramePr>
            <a:graphicFrameLocks noGrp="1"/>
          </p:cNvGraphicFramePr>
          <p:nvPr/>
        </p:nvGraphicFramePr>
        <p:xfrm>
          <a:off x="713009" y="25198"/>
          <a:ext cx="9419281" cy="491637"/>
        </p:xfrm>
        <a:graphic>
          <a:graphicData uri="http://schemas.openxmlformats.org/drawingml/2006/table">
            <a:tbl>
              <a:tblPr firstRow="1" bandRow="1">
                <a:tableStyleId>{5C22544A-7EE6-4342-B048-85BDC9FD1C3A}</a:tableStyleId>
              </a:tblPr>
              <a:tblGrid>
                <a:gridCol w="1677383">
                  <a:extLst>
                    <a:ext uri="{9D8B030D-6E8A-4147-A177-3AD203B41FA5}">
                      <a16:colId xmlns:a16="http://schemas.microsoft.com/office/drawing/2014/main" val="4037696293"/>
                    </a:ext>
                  </a:extLst>
                </a:gridCol>
                <a:gridCol w="1997209">
                  <a:extLst>
                    <a:ext uri="{9D8B030D-6E8A-4147-A177-3AD203B41FA5}">
                      <a16:colId xmlns:a16="http://schemas.microsoft.com/office/drawing/2014/main" val="3256340152"/>
                    </a:ext>
                  </a:extLst>
                </a:gridCol>
                <a:gridCol w="1935181">
                  <a:extLst>
                    <a:ext uri="{9D8B030D-6E8A-4147-A177-3AD203B41FA5}">
                      <a16:colId xmlns:a16="http://schemas.microsoft.com/office/drawing/2014/main" val="1061318391"/>
                    </a:ext>
                  </a:extLst>
                </a:gridCol>
                <a:gridCol w="1937737">
                  <a:extLst>
                    <a:ext uri="{9D8B030D-6E8A-4147-A177-3AD203B41FA5}">
                      <a16:colId xmlns:a16="http://schemas.microsoft.com/office/drawing/2014/main" val="2442782968"/>
                    </a:ext>
                  </a:extLst>
                </a:gridCol>
                <a:gridCol w="1871771">
                  <a:extLst>
                    <a:ext uri="{9D8B030D-6E8A-4147-A177-3AD203B41FA5}">
                      <a16:colId xmlns:a16="http://schemas.microsoft.com/office/drawing/2014/main" val="4116729015"/>
                    </a:ext>
                  </a:extLst>
                </a:gridCol>
              </a:tblGrid>
              <a:tr h="491637">
                <a:tc>
                  <a:txBody>
                    <a:bodyPr/>
                    <a:lstStyle/>
                    <a:p>
                      <a:pPr algn="ctr"/>
                      <a:r>
                        <a:rPr lang="en-US"/>
                        <a:t>Introduction</a:t>
                      </a:r>
                      <a:endParaRPr lang="en-GB"/>
                    </a:p>
                  </a:txBody>
                  <a:tcPr anchor="ctr">
                    <a:solidFill>
                      <a:schemeClr val="accent4"/>
                    </a:solidFill>
                  </a:tcPr>
                </a:tc>
                <a:tc>
                  <a:txBody>
                    <a:bodyPr/>
                    <a:lstStyle/>
                    <a:p>
                      <a:pPr algn="ctr"/>
                      <a:r>
                        <a:rPr lang="en-US"/>
                        <a:t>How we got here</a:t>
                      </a:r>
                      <a:endParaRPr lang="en-GB"/>
                    </a:p>
                  </a:txBody>
                  <a:tcPr anchor="ctr">
                    <a:solidFill>
                      <a:schemeClr val="tx1"/>
                    </a:solidFill>
                  </a:tcPr>
                </a:tc>
                <a:tc>
                  <a:txBody>
                    <a:bodyPr/>
                    <a:lstStyle/>
                    <a:p>
                      <a:pPr algn="ctr"/>
                      <a:r>
                        <a:rPr lang="en-US"/>
                        <a:t>Tenure viability</a:t>
                      </a:r>
                      <a:endParaRPr lang="en-GB"/>
                    </a:p>
                  </a:txBody>
                  <a:tcPr anchor="ctr">
                    <a:solidFill>
                      <a:schemeClr val="tx2"/>
                    </a:solidFill>
                  </a:tcPr>
                </a:tc>
                <a:tc>
                  <a:txBody>
                    <a:bodyPr/>
                    <a:lstStyle/>
                    <a:p>
                      <a:pPr algn="ctr"/>
                      <a:r>
                        <a:rPr lang="en-US"/>
                        <a:t>Delivery routes</a:t>
                      </a:r>
                      <a:endParaRPr lang="en-GB"/>
                    </a:p>
                  </a:txBody>
                  <a:tcPr anchor="ctr">
                    <a:solidFill>
                      <a:schemeClr val="accent4"/>
                    </a:solidFill>
                  </a:tcPr>
                </a:tc>
                <a:tc>
                  <a:txBody>
                    <a:bodyPr/>
                    <a:lstStyle/>
                    <a:p>
                      <a:pPr algn="ctr"/>
                      <a:r>
                        <a:rPr lang="en-US"/>
                        <a:t>Discussion</a:t>
                      </a:r>
                      <a:endParaRPr lang="en-GB"/>
                    </a:p>
                  </a:txBody>
                  <a:tcPr anchor="ctr">
                    <a:solidFill>
                      <a:schemeClr val="accent4"/>
                    </a:solidFill>
                  </a:tcPr>
                </a:tc>
                <a:extLst>
                  <a:ext uri="{0D108BD9-81ED-4DB2-BD59-A6C34878D82A}">
                    <a16:rowId xmlns:a16="http://schemas.microsoft.com/office/drawing/2014/main" val="4137714117"/>
                  </a:ext>
                </a:extLst>
              </a:tr>
            </a:tbl>
          </a:graphicData>
        </a:graphic>
      </p:graphicFrame>
      <p:pic>
        <p:nvPicPr>
          <p:cNvPr id="3" name="Graphic 2" descr="House with solid fill">
            <a:extLst>
              <a:ext uri="{FF2B5EF4-FFF2-40B4-BE49-F238E27FC236}">
                <a16:creationId xmlns:a16="http://schemas.microsoft.com/office/drawing/2014/main" id="{68A33C94-7C6D-A41C-19B6-599B86D2C9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8037" y="4425843"/>
            <a:ext cx="479582" cy="479582"/>
          </a:xfrm>
          <a:prstGeom prst="rect">
            <a:avLst/>
          </a:prstGeom>
        </p:spPr>
      </p:pic>
      <p:pic>
        <p:nvPicPr>
          <p:cNvPr id="4" name="Graphic 3" descr="House with solid fill">
            <a:extLst>
              <a:ext uri="{FF2B5EF4-FFF2-40B4-BE49-F238E27FC236}">
                <a16:creationId xmlns:a16="http://schemas.microsoft.com/office/drawing/2014/main" id="{89F28499-367B-F7BB-7829-E96CE488D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4710" y="3800272"/>
            <a:ext cx="522909" cy="477319"/>
          </a:xfrm>
          <a:prstGeom prst="rect">
            <a:avLst/>
          </a:prstGeom>
        </p:spPr>
      </p:pic>
      <p:sp>
        <p:nvSpPr>
          <p:cNvPr id="5" name="TextBox 4">
            <a:extLst>
              <a:ext uri="{FF2B5EF4-FFF2-40B4-BE49-F238E27FC236}">
                <a16:creationId xmlns:a16="http://schemas.microsoft.com/office/drawing/2014/main" id="{61C8D892-A9F7-E082-57E4-4EA8712C72AB}"/>
              </a:ext>
            </a:extLst>
          </p:cNvPr>
          <p:cNvSpPr txBox="1"/>
          <p:nvPr/>
        </p:nvSpPr>
        <p:spPr>
          <a:xfrm>
            <a:off x="10351447" y="3947470"/>
            <a:ext cx="1200150" cy="352756"/>
          </a:xfrm>
          <a:prstGeom prst="rect">
            <a:avLst/>
          </a:prstGeom>
          <a:noFill/>
        </p:spPr>
        <p:txBody>
          <a:bodyPr wrap="square" lIns="0" tIns="0" rIns="0" bIns="0" rtlCol="0">
            <a:noAutofit/>
          </a:bodyPr>
          <a:lstStyle/>
          <a:p>
            <a:pPr algn="l"/>
            <a:r>
              <a:rPr lang="en-US" sz="1200" dirty="0"/>
              <a:t>Private home</a:t>
            </a:r>
            <a:endParaRPr lang="en-GB" sz="1200" dirty="0"/>
          </a:p>
        </p:txBody>
      </p:sp>
      <p:sp>
        <p:nvSpPr>
          <p:cNvPr id="16" name="TextBox 15">
            <a:extLst>
              <a:ext uri="{FF2B5EF4-FFF2-40B4-BE49-F238E27FC236}">
                <a16:creationId xmlns:a16="http://schemas.microsoft.com/office/drawing/2014/main" id="{9242C339-98AB-5125-352D-A885259791AA}"/>
              </a:ext>
            </a:extLst>
          </p:cNvPr>
          <p:cNvSpPr txBox="1"/>
          <p:nvPr/>
        </p:nvSpPr>
        <p:spPr>
          <a:xfrm>
            <a:off x="10351447" y="4592665"/>
            <a:ext cx="1200150" cy="352756"/>
          </a:xfrm>
          <a:prstGeom prst="rect">
            <a:avLst/>
          </a:prstGeom>
          <a:noFill/>
        </p:spPr>
        <p:txBody>
          <a:bodyPr wrap="square" lIns="0" tIns="0" rIns="0" bIns="0" rtlCol="0">
            <a:noAutofit/>
          </a:bodyPr>
          <a:lstStyle/>
          <a:p>
            <a:pPr algn="l"/>
            <a:r>
              <a:rPr lang="en-US" sz="1200" dirty="0"/>
              <a:t>Affordable home</a:t>
            </a:r>
            <a:endParaRPr lang="en-GB" sz="1200" dirty="0"/>
          </a:p>
        </p:txBody>
      </p:sp>
      <p:pic>
        <p:nvPicPr>
          <p:cNvPr id="21" name="Graphic 20" descr="House with solid fill">
            <a:extLst>
              <a:ext uri="{FF2B5EF4-FFF2-40B4-BE49-F238E27FC236}">
                <a16:creationId xmlns:a16="http://schemas.microsoft.com/office/drawing/2014/main" id="{29F367D9-FBDB-9814-3001-DC03AB750A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2321" y="4814778"/>
            <a:ext cx="975298" cy="975298"/>
          </a:xfrm>
          <a:prstGeom prst="rect">
            <a:avLst/>
          </a:prstGeom>
        </p:spPr>
      </p:pic>
    </p:spTree>
    <p:extLst>
      <p:ext uri="{BB962C8B-B14F-4D97-AF65-F5344CB8AC3E}">
        <p14:creationId xmlns:p14="http://schemas.microsoft.com/office/powerpoint/2010/main" val="3016378442"/>
      </p:ext>
    </p:extLst>
  </p:cSld>
  <p:clrMapOvr>
    <a:masterClrMapping/>
  </p:clrMapOvr>
</p:sld>
</file>

<file path=ppt/theme/theme1.xml><?xml version="1.0" encoding="utf-8"?>
<a:theme xmlns:a="http://schemas.openxmlformats.org/drawingml/2006/main" name="NewBridge - GS">
  <a:themeElements>
    <a:clrScheme name="Custom 6">
      <a:dk1>
        <a:srgbClr val="190134"/>
      </a:dk1>
      <a:lt1>
        <a:sysClr val="window" lastClr="FFFFFF"/>
      </a:lt1>
      <a:dk2>
        <a:srgbClr val="00C383"/>
      </a:dk2>
      <a:lt2>
        <a:srgbClr val="EF8674"/>
      </a:lt2>
      <a:accent1>
        <a:srgbClr val="045C3F"/>
      </a:accent1>
      <a:accent2>
        <a:srgbClr val="F4C894"/>
      </a:accent2>
      <a:accent3>
        <a:srgbClr val="C6C69A"/>
      </a:accent3>
      <a:accent4>
        <a:srgbClr val="190134"/>
      </a:accent4>
      <a:accent5>
        <a:srgbClr val="00C383"/>
      </a:accent5>
      <a:accent6>
        <a:srgbClr val="EF8674"/>
      </a:accent6>
      <a:hlink>
        <a:srgbClr val="7D9DC1"/>
      </a:hlink>
      <a:folHlink>
        <a:srgbClr val="7D9D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rgbClr val="E3E3E3"/>
          </a:solidFill>
        </a:ln>
      </a:spPr>
      <a:bodyPr lIns="0" tIns="0" rIns="0" bIns="0" rtlCol="0" anchor="t"/>
      <a:lstStyle>
        <a:defPPr algn="l">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defPPr>
      </a:lstStyle>
    </a:txDef>
  </a:objectDefaults>
  <a:extraClrSchemeLst/>
  <a:extLst>
    <a:ext uri="{05A4C25C-085E-4340-85A3-A5531E510DB2}">
      <thm15:themeFamily xmlns:thm15="http://schemas.microsoft.com/office/thememl/2012/main" name="NewBridge - GS" id="{BA4C5AE2-9551-4B48-B481-D66C6DE968EB}" vid="{800F2CCB-684A-4C4B-A4C9-83CAAA92051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NewBridge - GS">
  <a:themeElements>
    <a:clrScheme name="Custom 6">
      <a:dk1>
        <a:srgbClr val="190134"/>
      </a:dk1>
      <a:lt1>
        <a:sysClr val="window" lastClr="FFFFFF"/>
      </a:lt1>
      <a:dk2>
        <a:srgbClr val="00C383"/>
      </a:dk2>
      <a:lt2>
        <a:srgbClr val="EF8674"/>
      </a:lt2>
      <a:accent1>
        <a:srgbClr val="045C3F"/>
      </a:accent1>
      <a:accent2>
        <a:srgbClr val="F4C894"/>
      </a:accent2>
      <a:accent3>
        <a:srgbClr val="C6C69A"/>
      </a:accent3>
      <a:accent4>
        <a:srgbClr val="190134"/>
      </a:accent4>
      <a:accent5>
        <a:srgbClr val="00C383"/>
      </a:accent5>
      <a:accent6>
        <a:srgbClr val="EF8674"/>
      </a:accent6>
      <a:hlink>
        <a:srgbClr val="7D9DC1"/>
      </a:hlink>
      <a:folHlink>
        <a:srgbClr val="7D9D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rgbClr val="E3E3E3"/>
          </a:solidFill>
        </a:ln>
      </a:spPr>
      <a:bodyPr lIns="0" tIns="0" rIns="0" bIns="0" rtlCol="0" anchor="t"/>
      <a:lstStyle>
        <a:defPPr algn="l">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defPPr>
      </a:lstStyle>
    </a:txDef>
  </a:objectDefaults>
  <a:extraClrSchemeLst/>
  <a:extLst>
    <a:ext uri="{05A4C25C-085E-4340-85A3-A5531E510DB2}">
      <thm15:themeFamily xmlns:thm15="http://schemas.microsoft.com/office/thememl/2012/main" name="NewBridge - GS" id="{BA4C5AE2-9551-4B48-B481-D66C6DE968EB}" vid="{800F2CCB-684A-4C4B-A4C9-83CAAA9205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BA186DEF1C724A82957AD51F3759CC" ma:contentTypeVersion="6" ma:contentTypeDescription="Create a new document." ma:contentTypeScope="" ma:versionID="d7e57a7e7de778b98ddb84fb6ce306ab">
  <xsd:schema xmlns:xsd="http://www.w3.org/2001/XMLSchema" xmlns:xs="http://www.w3.org/2001/XMLSchema" xmlns:p="http://schemas.microsoft.com/office/2006/metadata/properties" xmlns:ns3="90ed8a6c-d566-498e-88b2-355aec7b7c66" targetNamespace="http://schemas.microsoft.com/office/2006/metadata/properties" ma:root="true" ma:fieldsID="1bc91fdfcb59d5043c108ccb737cbe1d" ns3:_="">
    <xsd:import namespace="90ed8a6c-d566-498e-88b2-355aec7b7c66"/>
    <xsd:element name="properties">
      <xsd:complexType>
        <xsd:sequence>
          <xsd:element name="documentManagement">
            <xsd:complexType>
              <xsd:all>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8a6c-d566-498e-88b2-355aec7b7c6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0ed8a6c-d566-498e-88b2-355aec7b7c66" xsi:nil="true"/>
  </documentManagement>
</p:properties>
</file>

<file path=customXml/itemProps1.xml><?xml version="1.0" encoding="utf-8"?>
<ds:datastoreItem xmlns:ds="http://schemas.openxmlformats.org/officeDocument/2006/customXml" ds:itemID="{815A020A-42E7-4B9E-9FD3-4612A775C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8a6c-d566-498e-88b2-355aec7b7c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A8F19-B3D0-464F-9440-5D1E26A12B05}">
  <ds:schemaRefs>
    <ds:schemaRef ds:uri="http://schemas.microsoft.com/sharepoint/v3/contenttype/forms"/>
  </ds:schemaRefs>
</ds:datastoreItem>
</file>

<file path=customXml/itemProps3.xml><?xml version="1.0" encoding="utf-8"?>
<ds:datastoreItem xmlns:ds="http://schemas.openxmlformats.org/officeDocument/2006/customXml" ds:itemID="{D040A5C5-C31F-4EEC-B031-627AA6AAABC1}">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90ed8a6c-d566-498e-88b2-355aec7b7c66"/>
    <ds:schemaRef ds:uri="http://schemas.microsoft.com/office/2006/metadata/properties"/>
    <ds:schemaRef ds:uri="http://purl.org/dc/dcmitype/"/>
    <ds:schemaRef ds:uri="http://purl.org/dc/terms/"/>
  </ds:schemaRefs>
</ds:datastoreItem>
</file>

<file path=docMetadata/LabelInfo.xml><?xml version="1.0" encoding="utf-8"?>
<clbl:labelList xmlns:clbl="http://schemas.microsoft.com/office/2020/mipLabelMetadata">
  <clbl:label id="{afb64bb2-d36c-4ab4-aca5-c8d68550cb70}" enabled="0" method="" siteId="{afb64bb2-d36c-4ab4-aca5-c8d68550cb70}" removed="1"/>
</clbl:labelList>
</file>

<file path=docProps/app.xml><?xml version="1.0" encoding="utf-8"?>
<Properties xmlns="http://schemas.openxmlformats.org/officeDocument/2006/extended-properties" xmlns:vt="http://schemas.openxmlformats.org/officeDocument/2006/docPropsVTypes">
  <Template>NewBridge - GS</Template>
  <TotalTime>5205</TotalTime>
  <Words>3583</Words>
  <Application>Microsoft Office PowerPoint</Application>
  <PresentationFormat>Widescreen</PresentationFormat>
  <Paragraphs>473</Paragraphs>
  <Slides>20</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Aptos</vt:lpstr>
      <vt:lpstr>Aptos Display</vt:lpstr>
      <vt:lpstr>Arial</vt:lpstr>
      <vt:lpstr>Arial,Sans-Serif</vt:lpstr>
      <vt:lpstr>Calibri</vt:lpstr>
      <vt:lpstr>Courier New</vt:lpstr>
      <vt:lpstr>Times New Roman</vt:lpstr>
      <vt:lpstr>Wingdings</vt:lpstr>
      <vt:lpstr>NewBridge - GS</vt:lpstr>
      <vt:lpstr>Custom Design</vt:lpstr>
      <vt:lpstr>1_NewBridge - GS</vt:lpstr>
      <vt:lpstr>Camden Housing Taskforce</vt:lpstr>
      <vt:lpstr>Contents</vt:lpstr>
      <vt:lpstr>Current state of play</vt:lpstr>
      <vt:lpstr>Increases in cost of finance – personal, business and public borrowing</vt:lpstr>
      <vt:lpstr>Market Commentary </vt:lpstr>
      <vt:lpstr>Reduction in delivery by Registered Providers</vt:lpstr>
      <vt:lpstr>GLA Emergency Measures</vt:lpstr>
      <vt:lpstr>PowerPoint Presentation</vt:lpstr>
      <vt:lpstr>Principle of cross subsidy </vt:lpstr>
      <vt:lpstr>Evidence of need of delivering affordable housing</vt:lpstr>
      <vt:lpstr>Evidence of impact of the intermediate income cap</vt:lpstr>
      <vt:lpstr>Capital value vs income payable</vt:lpstr>
      <vt:lpstr>Viability of schemes at intermediate tenures</vt:lpstr>
      <vt:lpstr>Co-Living Viability and tradeoffs </vt:lpstr>
      <vt:lpstr>PowerPoint Presentation</vt:lpstr>
      <vt:lpstr>Camden Delivery Vehicles </vt:lpstr>
      <vt:lpstr>Camden Delivery Vehicles </vt:lpstr>
      <vt:lpstr>What do we collectively mean by ‘Joint Ventures’?</vt:lpstr>
      <vt:lpstr>Discussion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 Treasury Advisory Tender</dc:title>
  <dc:creator>Gows Shugumaran</dc:creator>
  <cp:lastModifiedBy>Helen West</cp:lastModifiedBy>
  <cp:revision>32</cp:revision>
  <cp:lastPrinted>2025-10-01T21:50:10Z</cp:lastPrinted>
  <dcterms:created xsi:type="dcterms:W3CDTF">2025-01-15T11:22:08Z</dcterms:created>
  <dcterms:modified xsi:type="dcterms:W3CDTF">2026-02-19T06:41:25Z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0x010100F4BA186DEF1C724A82957AD51F3759CC</vt:lpwstr>
  </property>
</Properties>
</file>