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 id="2147483685" r:id="rId5"/>
    <p:sldMasterId id="2147483687" r:id="rId6"/>
  </p:sldMasterIdLst>
  <p:sldIdLst>
    <p:sldId id="272" r:id="rId7"/>
    <p:sldId id="368" r:id="rId8"/>
    <p:sldId id="285" r:id="rId9"/>
    <p:sldId id="299" r:id="rId10"/>
    <p:sldId id="314" r:id="rId11"/>
    <p:sldId id="366" r:id="rId12"/>
    <p:sldId id="373" r:id="rId13"/>
    <p:sldId id="310" r:id="rId14"/>
    <p:sldId id="313" r:id="rId15"/>
    <p:sldId id="311" r:id="rId16"/>
    <p:sldId id="364" r:id="rId17"/>
    <p:sldId id="312" r:id="rId18"/>
    <p:sldId id="329" r:id="rId19"/>
    <p:sldId id="371" r:id="rId20"/>
    <p:sldId id="317" r:id="rId21"/>
    <p:sldId id="357" r:id="rId22"/>
    <p:sldId id="343" r:id="rId23"/>
    <p:sldId id="341" r:id="rId24"/>
    <p:sldId id="360" r:id="rId25"/>
    <p:sldId id="351" r:id="rId26"/>
    <p:sldId id="362" r:id="rId27"/>
    <p:sldId id="350" r:id="rId28"/>
    <p:sldId id="367" r:id="rId29"/>
    <p:sldId id="372" r:id="rId30"/>
  </p:sldIdLst>
  <p:sldSz cx="12192000" cy="6858000"/>
  <p:notesSz cx="6858000" cy="9144000"/>
  <p:defaultTextStyle>
    <a:defPPr>
      <a:defRPr lang="en-US"/>
    </a:defPPr>
    <a:lvl1pPr marL="0" algn="l" defTabSz="382402" rtl="0" eaLnBrk="1" latinLnBrk="0" hangingPunct="1">
      <a:defRPr sz="1500" kern="1200">
        <a:solidFill>
          <a:schemeClr val="tx1"/>
        </a:solidFill>
        <a:latin typeface="+mn-lt"/>
        <a:ea typeface="+mn-ea"/>
        <a:cs typeface="+mn-cs"/>
      </a:defRPr>
    </a:lvl1pPr>
    <a:lvl2pPr marL="382402" algn="l" defTabSz="382402" rtl="0" eaLnBrk="1" latinLnBrk="0" hangingPunct="1">
      <a:defRPr sz="1500" kern="1200">
        <a:solidFill>
          <a:schemeClr val="tx1"/>
        </a:solidFill>
        <a:latin typeface="+mn-lt"/>
        <a:ea typeface="+mn-ea"/>
        <a:cs typeface="+mn-cs"/>
      </a:defRPr>
    </a:lvl2pPr>
    <a:lvl3pPr marL="764804" algn="l" defTabSz="382402" rtl="0" eaLnBrk="1" latinLnBrk="0" hangingPunct="1">
      <a:defRPr sz="1500" kern="1200">
        <a:solidFill>
          <a:schemeClr val="tx1"/>
        </a:solidFill>
        <a:latin typeface="+mn-lt"/>
        <a:ea typeface="+mn-ea"/>
        <a:cs typeface="+mn-cs"/>
      </a:defRPr>
    </a:lvl3pPr>
    <a:lvl4pPr marL="1147206" algn="l" defTabSz="382402" rtl="0" eaLnBrk="1" latinLnBrk="0" hangingPunct="1">
      <a:defRPr sz="1500" kern="1200">
        <a:solidFill>
          <a:schemeClr val="tx1"/>
        </a:solidFill>
        <a:latin typeface="+mn-lt"/>
        <a:ea typeface="+mn-ea"/>
        <a:cs typeface="+mn-cs"/>
      </a:defRPr>
    </a:lvl4pPr>
    <a:lvl5pPr marL="1529608" algn="l" defTabSz="382402" rtl="0" eaLnBrk="1" latinLnBrk="0" hangingPunct="1">
      <a:defRPr sz="1500" kern="1200">
        <a:solidFill>
          <a:schemeClr val="tx1"/>
        </a:solidFill>
        <a:latin typeface="+mn-lt"/>
        <a:ea typeface="+mn-ea"/>
        <a:cs typeface="+mn-cs"/>
      </a:defRPr>
    </a:lvl5pPr>
    <a:lvl6pPr marL="1912010" algn="l" defTabSz="382402" rtl="0" eaLnBrk="1" latinLnBrk="0" hangingPunct="1">
      <a:defRPr sz="1500" kern="1200">
        <a:solidFill>
          <a:schemeClr val="tx1"/>
        </a:solidFill>
        <a:latin typeface="+mn-lt"/>
        <a:ea typeface="+mn-ea"/>
        <a:cs typeface="+mn-cs"/>
      </a:defRPr>
    </a:lvl6pPr>
    <a:lvl7pPr marL="2294412" algn="l" defTabSz="382402" rtl="0" eaLnBrk="1" latinLnBrk="0" hangingPunct="1">
      <a:defRPr sz="1500" kern="1200">
        <a:solidFill>
          <a:schemeClr val="tx1"/>
        </a:solidFill>
        <a:latin typeface="+mn-lt"/>
        <a:ea typeface="+mn-ea"/>
        <a:cs typeface="+mn-cs"/>
      </a:defRPr>
    </a:lvl7pPr>
    <a:lvl8pPr marL="2676815" algn="l" defTabSz="382402" rtl="0" eaLnBrk="1" latinLnBrk="0" hangingPunct="1">
      <a:defRPr sz="1500" kern="1200">
        <a:solidFill>
          <a:schemeClr val="tx1"/>
        </a:solidFill>
        <a:latin typeface="+mn-lt"/>
        <a:ea typeface="+mn-ea"/>
        <a:cs typeface="+mn-cs"/>
      </a:defRPr>
    </a:lvl8pPr>
    <a:lvl9pPr marL="3059217" algn="l" defTabSz="382402"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ton, Charlotte" initials="AC" lastIdx="2" clrIdx="0">
    <p:extLst>
      <p:ext uri="{19B8F6BF-5375-455C-9EA6-DF929625EA0E}">
        <p15:presenceInfo xmlns:p15="http://schemas.microsoft.com/office/powerpoint/2012/main" userId="S-1-5-21-842925246-1214440339-725345543-71043" providerId="AD"/>
      </p:ext>
    </p:extLst>
  </p:cmAuthor>
  <p:cmAuthor id="2" name="Kwok, Polly" initials="KP" lastIdx="7" clrIdx="1">
    <p:extLst>
      <p:ext uri="{19B8F6BF-5375-455C-9EA6-DF929625EA0E}">
        <p15:presenceInfo xmlns:p15="http://schemas.microsoft.com/office/powerpoint/2012/main" userId="S-1-5-21-842925246-1214440339-725345543-248774" providerId="AD"/>
      </p:ext>
    </p:extLst>
  </p:cmAuthor>
  <p:cmAuthor id="3" name="Asquith, Helen" initials="AH" lastIdx="10" clrIdx="2">
    <p:extLst>
      <p:ext uri="{19B8F6BF-5375-455C-9EA6-DF929625EA0E}">
        <p15:presenceInfo xmlns:p15="http://schemas.microsoft.com/office/powerpoint/2012/main" userId="S-1-5-21-842925246-1214440339-725345543-262712" providerId="AD"/>
      </p:ext>
    </p:extLst>
  </p:cmAuthor>
  <p:cmAuthor id="4" name="Lawrence, Danielle" initials="LD" lastIdx="4" clrIdx="3">
    <p:extLst>
      <p:ext uri="{19B8F6BF-5375-455C-9EA6-DF929625EA0E}">
        <p15:presenceInfo xmlns:p15="http://schemas.microsoft.com/office/powerpoint/2012/main" userId="S-1-5-21-842925246-1214440339-725345543-2687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BDF5B5"/>
    <a:srgbClr val="FCE7B4"/>
    <a:srgbClr val="99FF33"/>
    <a:srgbClr val="B3F4AA"/>
    <a:srgbClr val="1BA9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3" d="100"/>
          <a:sy n="53" d="100"/>
        </p:scale>
        <p:origin x="782"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bleStyles" Target="tableStyles.xml"/><Relationship Id="rId8"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464" y="2906718"/>
            <a:ext cx="10363200" cy="1022353"/>
          </a:xfrm>
        </p:spPr>
        <p:txBody>
          <a:bodyPr/>
          <a:lstStyle>
            <a:lvl1pPr marL="0" indent="0">
              <a:buNone/>
              <a:defRPr sz="3000" b="1" cap="all" baseline="0">
                <a:solidFill>
                  <a:schemeClr val="accent1"/>
                </a:solidFill>
                <a:latin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5" name="Text Placeholder 4"/>
          <p:cNvSpPr>
            <a:spLocks noGrp="1"/>
          </p:cNvSpPr>
          <p:nvPr>
            <p:ph type="body" sz="quarter" idx="10"/>
          </p:nvPr>
        </p:nvSpPr>
        <p:spPr>
          <a:xfrm>
            <a:off x="952464" y="3929068"/>
            <a:ext cx="10363200" cy="2071687"/>
          </a:xfrm>
        </p:spPr>
        <p:txBody>
          <a:bodyPr/>
          <a:lstStyle>
            <a:lvl1pPr marL="0" indent="0">
              <a:buNone/>
              <a:defRPr sz="2400" b="0"/>
            </a:lvl1pPr>
            <a:lvl2pPr>
              <a:buFont typeface="Wingdings" pitchFamily="2" charset="2"/>
              <a:buChar char="§"/>
              <a:defRPr sz="2000"/>
            </a:lvl2pPr>
            <a:lvl3pPr>
              <a:buFont typeface="Arial" pitchFamily="34" charset="0"/>
              <a:buChar char="•"/>
              <a:defRPr/>
            </a:lvl3pPr>
          </a:lstStyle>
          <a:p>
            <a:pPr lvl="0"/>
            <a:r>
              <a:rPr lang="en-US" smtClean="0"/>
              <a:t>Edit Master text styles</a:t>
            </a:r>
          </a:p>
          <a:p>
            <a:pPr lvl="1"/>
            <a:r>
              <a:rPr lang="en-US" smtClean="0"/>
              <a:t>Second level</a:t>
            </a:r>
          </a:p>
        </p:txBody>
      </p:sp>
      <p:sp>
        <p:nvSpPr>
          <p:cNvPr id="2" name="Slide Number Placeholder 1"/>
          <p:cNvSpPr>
            <a:spLocks noGrp="1"/>
          </p:cNvSpPr>
          <p:nvPr>
            <p:ph type="sldNum" sz="quarter" idx="11"/>
          </p:nvPr>
        </p:nvSpPr>
        <p:spPr/>
        <p:txBody>
          <a:bodyPr/>
          <a:lstStyle/>
          <a:p>
            <a:fld id="{9AC8282A-4C4A-45BE-A115-18D432069566}" type="slidenum">
              <a:rPr lang="en-GB" smtClean="0"/>
              <a:t>‹#›</a:t>
            </a:fld>
            <a:endParaRPr lang="en-GB" dirty="0"/>
          </a:p>
        </p:txBody>
      </p:sp>
    </p:spTree>
    <p:extLst>
      <p:ext uri="{BB962C8B-B14F-4D97-AF65-F5344CB8AC3E}">
        <p14:creationId xmlns:p14="http://schemas.microsoft.com/office/powerpoint/2010/main" val="23201497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957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5" name="Content Placeholder 2"/>
          <p:cNvSpPr>
            <a:spLocks noGrp="1"/>
          </p:cNvSpPr>
          <p:nvPr>
            <p:ph idx="1"/>
          </p:nvPr>
        </p:nvSpPr>
        <p:spPr>
          <a:xfrm>
            <a:off x="341934" y="1706880"/>
            <a:ext cx="11445715" cy="46744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Slide Number Placeholder 1"/>
          <p:cNvSpPr>
            <a:spLocks noGrp="1"/>
          </p:cNvSpPr>
          <p:nvPr>
            <p:ph type="sldNum" sz="quarter" idx="10"/>
          </p:nvPr>
        </p:nvSpPr>
        <p:spPr/>
        <p:txBody>
          <a:bodyPr/>
          <a:lstStyle/>
          <a:p>
            <a:fld id="{9AC8282A-4C4A-45BE-A115-18D432069566}" type="slidenum">
              <a:rPr lang="en-GB" smtClean="0"/>
              <a:t>‹#›</a:t>
            </a:fld>
            <a:endParaRPr lang="en-GB" dirty="0"/>
          </a:p>
        </p:txBody>
      </p:sp>
      <p:sp>
        <p:nvSpPr>
          <p:cNvPr id="3" name="Title 2"/>
          <p:cNvSpPr>
            <a:spLocks noGrp="1"/>
          </p:cNvSpPr>
          <p:nvPr>
            <p:ph type="title"/>
          </p:nvPr>
        </p:nvSpPr>
        <p:spPr>
          <a:xfrm>
            <a:off x="341934" y="805497"/>
            <a:ext cx="11443666" cy="804564"/>
          </a:xfrm>
        </p:spPr>
        <p:txBody>
          <a:bodyPr/>
          <a:lstStyle/>
          <a:p>
            <a:r>
              <a:rPr lang="en-US" smtClean="0"/>
              <a:t>Click to edit Master title style</a:t>
            </a:r>
            <a:endParaRPr lang="en-GB"/>
          </a:p>
        </p:txBody>
      </p:sp>
    </p:spTree>
    <p:extLst>
      <p:ext uri="{BB962C8B-B14F-4D97-AF65-F5344CB8AC3E}">
        <p14:creationId xmlns:p14="http://schemas.microsoft.com/office/powerpoint/2010/main" val="11703974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Graph &amp; Tex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519" y="1672046"/>
            <a:ext cx="3215132" cy="4781290"/>
          </a:xfrm>
        </p:spPr>
        <p:txBody>
          <a:bodyPr/>
          <a:lstStyle>
            <a:lvl1pPr marL="180975" indent="-180975">
              <a:spcAft>
                <a:spcPts val="300"/>
              </a:spcAft>
              <a:defRPr sz="1400" b="0">
                <a:latin typeface="Arial" pitchFamily="34" charset="0"/>
                <a:cs typeface="Arial" pitchFamily="34" charset="0"/>
              </a:defRPr>
            </a:lvl1pPr>
            <a:lvl2pPr marL="361950" indent="-180975">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8" name="Content Placeholder 2"/>
          <p:cNvSpPr>
            <a:spLocks noGrp="1"/>
          </p:cNvSpPr>
          <p:nvPr>
            <p:ph idx="10"/>
          </p:nvPr>
        </p:nvSpPr>
        <p:spPr>
          <a:xfrm>
            <a:off x="341934" y="1672046"/>
            <a:ext cx="8135331" cy="478129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Slide Number Placeholder 1"/>
          <p:cNvSpPr>
            <a:spLocks noGrp="1"/>
          </p:cNvSpPr>
          <p:nvPr>
            <p:ph type="sldNum" sz="quarter" idx="11"/>
          </p:nvPr>
        </p:nvSpPr>
        <p:spPr/>
        <p:txBody>
          <a:bodyPr/>
          <a:lstStyle/>
          <a:p>
            <a:fld id="{9AC8282A-4C4A-45BE-A115-18D432069566}" type="slidenum">
              <a:rPr lang="en-GB" smtClean="0"/>
              <a:t>‹#›</a:t>
            </a:fld>
            <a:endParaRPr lang="en-GB" dirty="0"/>
          </a:p>
        </p:txBody>
      </p:sp>
      <p:sp>
        <p:nvSpPr>
          <p:cNvPr id="4" name="Title 3"/>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5063072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1935" y="1689463"/>
            <a:ext cx="5568634" cy="4691865"/>
          </a:xfrm>
        </p:spPr>
        <p:txBody>
          <a:bodyPr/>
          <a:lstStyle>
            <a:lvl1pPr>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097122" y="1689463"/>
            <a:ext cx="5688479" cy="4691865"/>
          </a:xfrm>
        </p:spPr>
        <p:txBody>
          <a:bodyPr/>
          <a:lstStyle>
            <a:lvl1pPr>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Slide Number Placeholder 1"/>
          <p:cNvSpPr>
            <a:spLocks noGrp="1"/>
          </p:cNvSpPr>
          <p:nvPr>
            <p:ph type="sldNum" sz="quarter" idx="10"/>
          </p:nvPr>
        </p:nvSpPr>
        <p:spPr/>
        <p:txBody>
          <a:bodyPr/>
          <a:lstStyle/>
          <a:p>
            <a:fld id="{9AC8282A-4C4A-45BE-A115-18D432069566}" type="slidenum">
              <a:rPr lang="en-GB" smtClean="0"/>
              <a:t>‹#›</a:t>
            </a:fld>
            <a:endParaRPr lang="en-GB" dirty="0"/>
          </a:p>
        </p:txBody>
      </p:sp>
      <p:sp>
        <p:nvSpPr>
          <p:cNvPr id="5" name="Title 4"/>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0654520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9AC8282A-4C4A-45BE-A115-18D432069566}" type="slidenum">
              <a:rPr lang="en-GB" smtClean="0"/>
              <a:t>‹#›</a:t>
            </a:fld>
            <a:endParaRPr lang="en-GB" dirty="0"/>
          </a:p>
        </p:txBody>
      </p:sp>
      <p:sp>
        <p:nvSpPr>
          <p:cNvPr id="3" name="Title 2"/>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4743462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9AC8282A-4C4A-45BE-A115-18D432069566}" type="slidenum">
              <a:rPr lang="en-GB" smtClean="0"/>
              <a:t>‹#›</a:t>
            </a:fld>
            <a:endParaRPr lang="en-GB" dirty="0"/>
          </a:p>
        </p:txBody>
      </p:sp>
    </p:spTree>
    <p:extLst>
      <p:ext uri="{BB962C8B-B14F-4D97-AF65-F5344CB8AC3E}">
        <p14:creationId xmlns:p14="http://schemas.microsoft.com/office/powerpoint/2010/main" val="36446586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7" name="Slide Number Placeholder 6"/>
          <p:cNvSpPr>
            <a:spLocks noGrp="1"/>
          </p:cNvSpPr>
          <p:nvPr>
            <p:ph type="sldNum" sz="quarter" idx="10"/>
          </p:nvPr>
        </p:nvSpPr>
        <p:spPr/>
        <p:txBody>
          <a:bodyPr/>
          <a:lstStyle/>
          <a:p>
            <a:fld id="{9AC8282A-4C4A-45BE-A115-18D432069566}" type="slidenum">
              <a:rPr lang="en-GB" smtClean="0"/>
              <a:t>‹#›</a:t>
            </a:fld>
            <a:endParaRPr lang="en-GB" dirty="0"/>
          </a:p>
        </p:txBody>
      </p:sp>
    </p:spTree>
    <p:extLst>
      <p:ext uri="{BB962C8B-B14F-4D97-AF65-F5344CB8AC3E}">
        <p14:creationId xmlns:p14="http://schemas.microsoft.com/office/powerpoint/2010/main" val="3022271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312119" y="332656"/>
            <a:ext cx="11570086" cy="849600"/>
          </a:xfrm>
        </p:spPr>
        <p:txBody>
          <a:bodyPr/>
          <a:lstStyle>
            <a:lvl1pPr>
              <a:defRPr b="1"/>
            </a:lvl1pPr>
          </a:lstStyle>
          <a:p>
            <a:r>
              <a:rPr lang="en-US" smtClean="0"/>
              <a:t>Click to edit Master title style</a:t>
            </a:r>
            <a:endParaRPr lang="en-US" dirty="0"/>
          </a:p>
        </p:txBody>
      </p:sp>
      <p:sp>
        <p:nvSpPr>
          <p:cNvPr id="7" name="Content Placeholder 6"/>
          <p:cNvSpPr>
            <a:spLocks noGrp="1"/>
          </p:cNvSpPr>
          <p:nvPr>
            <p:ph sz="quarter" idx="10"/>
          </p:nvPr>
        </p:nvSpPr>
        <p:spPr>
          <a:xfrm>
            <a:off x="312616" y="1268761"/>
            <a:ext cx="11564816" cy="482406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25551407"/>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419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1026" name="Rectangle 14"/>
          <p:cNvSpPr>
            <a:spLocks noGrp="1" noChangeArrowheads="1"/>
          </p:cNvSpPr>
          <p:nvPr>
            <p:ph type="body" idx="1"/>
          </p:nvPr>
        </p:nvSpPr>
        <p:spPr bwMode="auto">
          <a:xfrm>
            <a:off x="335362" y="1698837"/>
            <a:ext cx="11450239" cy="4754499"/>
          </a:xfrm>
          <a:prstGeom prst="rect">
            <a:avLst/>
          </a:prstGeom>
          <a:noFill/>
          <a:ln w="9525">
            <a:noFill/>
            <a:miter lim="800000"/>
            <a:headEnd/>
            <a:tailEnd/>
          </a:ln>
        </p:spPr>
        <p:txBody>
          <a:bodyPr vert="horz" wrap="square" lIns="91440" tIns="82800" rIns="91440" bIns="8280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1031" name="Title Placeholder 11"/>
          <p:cNvSpPr>
            <a:spLocks noGrp="1"/>
          </p:cNvSpPr>
          <p:nvPr>
            <p:ph type="title"/>
          </p:nvPr>
        </p:nvSpPr>
        <p:spPr bwMode="auto">
          <a:xfrm>
            <a:off x="341935" y="805497"/>
            <a:ext cx="11443666" cy="8045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smtClean="0"/>
          </a:p>
        </p:txBody>
      </p:sp>
      <p:pic>
        <p:nvPicPr>
          <p:cNvPr id="7" name="Picture 8" descr="2294"/>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8543108" y="89743"/>
            <a:ext cx="3258909" cy="626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bwMode="auto">
          <a:xfrm>
            <a:off x="0" y="6542112"/>
            <a:ext cx="12192000" cy="310344"/>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en-GB" sz="1500" dirty="0" smtClean="0"/>
          </a:p>
        </p:txBody>
      </p:sp>
      <p:sp>
        <p:nvSpPr>
          <p:cNvPr id="4" name="Slide Number Placeholder 3"/>
          <p:cNvSpPr>
            <a:spLocks noGrp="1"/>
          </p:cNvSpPr>
          <p:nvPr>
            <p:ph type="sldNum" sz="quarter" idx="4"/>
          </p:nvPr>
        </p:nvSpPr>
        <p:spPr>
          <a:xfrm>
            <a:off x="5785812" y="6542112"/>
            <a:ext cx="620377" cy="315888"/>
          </a:xfrm>
          <a:prstGeom prst="rect">
            <a:avLst/>
          </a:prstGeom>
        </p:spPr>
        <p:txBody>
          <a:bodyPr vert="horz" lIns="91440" tIns="45720" rIns="91440" bIns="45720" rtlCol="0" anchor="ctr"/>
          <a:lstStyle>
            <a:lvl1pPr algn="ctr">
              <a:defRPr sz="1200">
                <a:solidFill>
                  <a:schemeClr val="bg1"/>
                </a:solidFill>
              </a:defRPr>
            </a:lvl1pPr>
          </a:lstStyle>
          <a:p>
            <a:fld id="{9AC8282A-4C4A-45BE-A115-18D432069566}" type="slidenum">
              <a:rPr lang="en-GB" smtClean="0"/>
              <a:t>‹#›</a:t>
            </a:fld>
            <a:endParaRPr lang="en-GB" dirty="0"/>
          </a:p>
        </p:txBody>
      </p:sp>
    </p:spTree>
    <p:extLst>
      <p:ext uri="{BB962C8B-B14F-4D97-AF65-F5344CB8AC3E}">
        <p14:creationId xmlns:p14="http://schemas.microsoft.com/office/powerpoint/2010/main" val="86037318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9" r:id="rId8"/>
  </p:sldLayoutIdLst>
  <p:timing>
    <p:tnLst>
      <p:par>
        <p:cTn id="1" dur="indefinite" restart="never" nodeType="tmRoot"/>
      </p:par>
    </p:tnLst>
  </p:timing>
  <p:txStyles>
    <p:titleStyle>
      <a:lvl1pPr algn="l" rtl="0" eaLnBrk="1" fontAlgn="base" hangingPunct="1">
        <a:spcBef>
          <a:spcPct val="0"/>
        </a:spcBef>
        <a:spcAft>
          <a:spcPct val="0"/>
        </a:spcAft>
        <a:defRPr sz="2800" b="1">
          <a:solidFill>
            <a:schemeClr val="accent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400" b="1">
          <a:solidFill>
            <a:schemeClr val="bg1"/>
          </a:solidFill>
          <a:latin typeface="Arial" charset="0"/>
        </a:defRPr>
      </a:lvl6pPr>
      <a:lvl7pPr marL="914400" algn="l" rtl="0" eaLnBrk="1" fontAlgn="base" hangingPunct="1">
        <a:spcBef>
          <a:spcPct val="0"/>
        </a:spcBef>
        <a:spcAft>
          <a:spcPct val="0"/>
        </a:spcAft>
        <a:defRPr sz="2400" b="1">
          <a:solidFill>
            <a:schemeClr val="bg1"/>
          </a:solidFill>
          <a:latin typeface="Arial" charset="0"/>
        </a:defRPr>
      </a:lvl7pPr>
      <a:lvl8pPr marL="1371600" algn="l" rtl="0" eaLnBrk="1" fontAlgn="base" hangingPunct="1">
        <a:spcBef>
          <a:spcPct val="0"/>
        </a:spcBef>
        <a:spcAft>
          <a:spcPct val="0"/>
        </a:spcAft>
        <a:defRPr sz="2400" b="1">
          <a:solidFill>
            <a:schemeClr val="bg1"/>
          </a:solidFill>
          <a:latin typeface="Arial" charset="0"/>
        </a:defRPr>
      </a:lvl8pPr>
      <a:lvl9pPr marL="1828800" algn="l" rtl="0" eaLnBrk="1" fontAlgn="base" hangingPunct="1">
        <a:spcBef>
          <a:spcPct val="0"/>
        </a:spcBef>
        <a:spcAft>
          <a:spcPct val="0"/>
        </a:spcAft>
        <a:defRPr sz="2400" b="1">
          <a:solidFill>
            <a:schemeClr val="bg1"/>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2864897"/>
      </p:ext>
    </p:extLst>
  </p:cSld>
  <p:clrMap bg1="lt1" tx1="dk1" bg2="lt2" tx2="dk2" accent1="accent1" accent2="accent2" accent3="accent3" accent4="accent4" accent5="accent5" accent6="accent6" hlink="hlink" folHlink="folHlink"/>
  <p:sldLayoutIdLst>
    <p:sldLayoutId id="2147483686" r:id="rId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7762048"/>
      </p:ext>
    </p:extLst>
  </p:cSld>
  <p:clrMap bg1="lt1" tx1="dk1" bg2="lt2" tx2="dk2" accent1="accent1" accent2="accent2" accent3="accent3" accent4="accent4" accent5="accent5" accent6="accent6" hlink="hlink" folHlink="folHlink"/>
  <p:sldLayoutIdLst>
    <p:sldLayoutId id="2147483688" r:id="rId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uidance/working-safely-during-coronavirus-covid-19" TargetMode="External"/><Relationship Id="rId2" Type="http://schemas.openxmlformats.org/officeDocument/2006/relationships/hyperlink" Target="https://www.gov.uk/government/publications/covid-19-decontamination-in-non-healthcare-settings/covid-19-decontamination-in-non-healthcare-setting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oronavirusresources.phe.gov.u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CIPHAdmin@islington.gov.u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hs.uk/ask-for-a-coronavirus-test" TargetMode="External"/><Relationship Id="rId2" Type="http://schemas.openxmlformats.org/officeDocument/2006/relationships/hyperlink" Target="https://www.nhs.uk/conditions/coronavirus-covid-19/" TargetMode="External"/><Relationship Id="rId1" Type="http://schemas.openxmlformats.org/officeDocument/2006/relationships/slideLayout" Target="../slideLayouts/slideLayout2.xml"/><Relationship Id="rId6" Type="http://schemas.openxmlformats.org/officeDocument/2006/relationships/hyperlink" Target="mailto:CIPHAdmin@islington.gov.uk" TargetMode="External"/><Relationship Id="rId5" Type="http://schemas.openxmlformats.org/officeDocument/2006/relationships/hyperlink" Target="https://www.gov.uk/government/publications/covid-19-decontamination-in-non-healthcare-settings/covid-19-decontamination-in-non-healthcare-settings" TargetMode="External"/><Relationship Id="rId4" Type="http://schemas.openxmlformats.org/officeDocument/2006/relationships/hyperlink" Target="https://www.gov.uk/apply-coronavirus-test-essential-workers"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mailto:CIPHadmin@islington.gov.u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CIPHAdmin@islington.gov.uk" TargetMode="External"/><Relationship Id="rId2" Type="http://schemas.openxmlformats.org/officeDocument/2006/relationships/hyperlink" Target="https://www.gov.uk/government/publications/covid-19-stay-at-home-guidance/stay-at-home-guidance-for-households-with-possible-coronavirus-covid-19-infection" TargetMode="External"/><Relationship Id="rId1" Type="http://schemas.openxmlformats.org/officeDocument/2006/relationships/slideLayout" Target="../slideLayouts/slideLayout2.xml"/><Relationship Id="rId4" Type="http://schemas.openxmlformats.org/officeDocument/2006/relationships/hyperlink" Target="mailto:CIPHadmin@islington.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v.uk/guidance/working-safely-during-coronavirus-covid-19"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nhs.uk/conditions/coronavirus-covid-19/people-at-higher-risk-from-coronavirus/whos-at-higher-risk-from-coronaviru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www.gov.uk/guidance/nhs-test-and-trace-how-it-works" TargetMode="External"/><Relationship Id="rId3" Type="http://schemas.openxmlformats.org/officeDocument/2006/relationships/hyperlink" Target="https://coronavirusresources.phe.gov.uk/" TargetMode="External"/><Relationship Id="rId7" Type="http://schemas.openxmlformats.org/officeDocument/2006/relationships/hyperlink" Target="https://www.nhs.uk/conditions/coronavirus-covid-19/testing-and-tracing/" TargetMode="External"/><Relationship Id="rId2" Type="http://schemas.openxmlformats.org/officeDocument/2006/relationships/hyperlink" Target="mailto:CIPHAdmin@islington.gov.uk" TargetMode="External"/><Relationship Id="rId1" Type="http://schemas.openxmlformats.org/officeDocument/2006/relationships/slideLayout" Target="../slideLayouts/slideLayout2.xml"/><Relationship Id="rId6" Type="http://schemas.openxmlformats.org/officeDocument/2006/relationships/hyperlink" Target="https://www.nhs.uk/conditions/coronavirus-covid-19/" TargetMode="External"/><Relationship Id="rId5" Type="http://schemas.openxmlformats.org/officeDocument/2006/relationships/hyperlink" Target="https://www.gov.uk/apply-coronavirus-test-essential-workers" TargetMode="External"/><Relationship Id="rId4" Type="http://schemas.openxmlformats.org/officeDocument/2006/relationships/hyperlink" Target="http://www.nhs.uk/ask-for-a-coronavirus-test" TargetMode="External"/><Relationship Id="rId9" Type="http://schemas.openxmlformats.org/officeDocument/2006/relationships/hyperlink" Target="https://www.gov.uk/government/publications/covid-19-decontamination-in-non-healthcare-settings/covid-19-decontamination-in-non-healthcare-settings"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mailto:CIPHadmin@islington.gov.uk"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hs.uk/conditions/coronavirus-covid-19/symptom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apply-coronavirus-test-essential-workers" TargetMode="External"/><Relationship Id="rId2" Type="http://schemas.openxmlformats.org/officeDocument/2006/relationships/hyperlink" Target="http://www.nhs.uk/ask-for-a-coronavirus-test" TargetMode="External"/><Relationship Id="rId1" Type="http://schemas.openxmlformats.org/officeDocument/2006/relationships/slideLayout" Target="../slideLayouts/slideLayout2.xml"/><Relationship Id="rId4" Type="http://schemas.openxmlformats.org/officeDocument/2006/relationships/hyperlink" Target="https://www.nhs.uk/contact-us/get-help-with-asking-for-a-coronavirus-tes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8656328" y="5233579"/>
            <a:ext cx="3158247" cy="1035843"/>
          </a:xfrm>
        </p:spPr>
        <p:txBody>
          <a:bodyPr/>
          <a:lstStyle/>
          <a:p>
            <a:pPr algn="r"/>
            <a:r>
              <a:rPr lang="en-GB" dirty="0" smtClean="0"/>
              <a:t>Public Health </a:t>
            </a:r>
          </a:p>
          <a:p>
            <a:pPr algn="r"/>
            <a:r>
              <a:rPr lang="en-GB" dirty="0" smtClean="0"/>
              <a:t>June 2020</a:t>
            </a:r>
            <a:endParaRPr lang="en-GB" dirty="0"/>
          </a:p>
        </p:txBody>
      </p:sp>
      <p:sp>
        <p:nvSpPr>
          <p:cNvPr id="3" name="Rectangle 2"/>
          <p:cNvSpPr/>
          <p:nvPr/>
        </p:nvSpPr>
        <p:spPr bwMode="auto">
          <a:xfrm>
            <a:off x="319722" y="4902740"/>
            <a:ext cx="7559681" cy="1366682"/>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2000" b="1" dirty="0" smtClean="0">
                <a:solidFill>
                  <a:schemeClr val="accent1">
                    <a:lumMod val="75000"/>
                  </a:schemeClr>
                </a:solidFill>
              </a:rPr>
              <a:t>The information in these slides was correct as of 18/06/20. </a:t>
            </a:r>
          </a:p>
          <a:p>
            <a:pPr algn="ctr"/>
            <a:r>
              <a:rPr lang="en-GB" sz="2000" b="1" dirty="0" smtClean="0">
                <a:solidFill>
                  <a:schemeClr val="accent1">
                    <a:lumMod val="75000"/>
                  </a:schemeClr>
                </a:solidFill>
              </a:rPr>
              <a:t>COVID-19 contact tracing is a rapidly evolving area and guidance is subject to change</a:t>
            </a:r>
          </a:p>
        </p:txBody>
      </p:sp>
      <p:sp>
        <p:nvSpPr>
          <p:cNvPr id="9" name="Title 1"/>
          <p:cNvSpPr txBox="1">
            <a:spLocks/>
          </p:cNvSpPr>
          <p:nvPr/>
        </p:nvSpPr>
        <p:spPr bwMode="auto">
          <a:xfrm>
            <a:off x="523032" y="-26052"/>
            <a:ext cx="9097623" cy="40244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a:solidFill>
                  <a:schemeClr val="accent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400" b="1">
                <a:solidFill>
                  <a:schemeClr val="bg1"/>
                </a:solidFill>
                <a:latin typeface="Arial" charset="0"/>
              </a:defRPr>
            </a:lvl6pPr>
            <a:lvl7pPr marL="914400" algn="l" rtl="0" eaLnBrk="1" fontAlgn="base" hangingPunct="1">
              <a:spcBef>
                <a:spcPct val="0"/>
              </a:spcBef>
              <a:spcAft>
                <a:spcPct val="0"/>
              </a:spcAft>
              <a:defRPr sz="2400" b="1">
                <a:solidFill>
                  <a:schemeClr val="bg1"/>
                </a:solidFill>
                <a:latin typeface="Arial" charset="0"/>
              </a:defRPr>
            </a:lvl7pPr>
            <a:lvl8pPr marL="1371600" algn="l" rtl="0" eaLnBrk="1" fontAlgn="base" hangingPunct="1">
              <a:spcBef>
                <a:spcPct val="0"/>
              </a:spcBef>
              <a:spcAft>
                <a:spcPct val="0"/>
              </a:spcAft>
              <a:defRPr sz="2400" b="1">
                <a:solidFill>
                  <a:schemeClr val="bg1"/>
                </a:solidFill>
                <a:latin typeface="Arial" charset="0"/>
              </a:defRPr>
            </a:lvl8pPr>
            <a:lvl9pPr marL="1828800" algn="l" rtl="0" eaLnBrk="1" fontAlgn="base" hangingPunct="1">
              <a:spcBef>
                <a:spcPct val="0"/>
              </a:spcBef>
              <a:spcAft>
                <a:spcPct val="0"/>
              </a:spcAft>
              <a:defRPr sz="2400" b="1">
                <a:solidFill>
                  <a:schemeClr val="bg1"/>
                </a:solidFill>
                <a:latin typeface="Arial" charset="0"/>
              </a:defRPr>
            </a:lvl9pPr>
          </a:lstStyle>
          <a:p>
            <a:pPr defTabSz="914400"/>
            <a:r>
              <a:rPr lang="en-GB" sz="5400" kern="0" dirty="0" smtClean="0"/>
              <a:t>NHS Test &amp; Trace</a:t>
            </a:r>
          </a:p>
          <a:p>
            <a:pPr defTabSz="914400"/>
            <a:endParaRPr lang="en-GB" sz="4000" kern="0" dirty="0" smtClean="0"/>
          </a:p>
          <a:p>
            <a:pPr defTabSz="914400"/>
            <a:r>
              <a:rPr lang="en-GB" sz="4000" kern="0" dirty="0" smtClean="0"/>
              <a:t>A guide for local organisations</a:t>
            </a:r>
            <a:endParaRPr lang="en-GB" sz="4000" kern="0" dirty="0"/>
          </a:p>
        </p:txBody>
      </p:sp>
    </p:spTree>
    <p:extLst>
      <p:ext uri="{BB962C8B-B14F-4D97-AF65-F5344CB8AC3E}">
        <p14:creationId xmlns:p14="http://schemas.microsoft.com/office/powerpoint/2010/main" val="2220519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1843047" y="3331887"/>
            <a:ext cx="2743905" cy="969596"/>
          </a:xfrm>
          <a:prstGeom prst="round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600" b="1" dirty="0" smtClean="0"/>
              <a:t>No further action required, </a:t>
            </a:r>
            <a:r>
              <a:rPr lang="en-GB" sz="1600" dirty="0" smtClean="0"/>
              <a:t>individual stops isolating</a:t>
            </a:r>
            <a:endParaRPr lang="en-GB" sz="1400" dirty="0" smtClean="0"/>
          </a:p>
        </p:txBody>
      </p:sp>
      <p:sp>
        <p:nvSpPr>
          <p:cNvPr id="10" name="Down Arrow 9"/>
          <p:cNvSpPr/>
          <p:nvPr/>
        </p:nvSpPr>
        <p:spPr bwMode="auto">
          <a:xfrm>
            <a:off x="5660238" y="941833"/>
            <a:ext cx="463485" cy="596428"/>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GB" dirty="0" smtClean="0"/>
          </a:p>
        </p:txBody>
      </p:sp>
      <p:sp>
        <p:nvSpPr>
          <p:cNvPr id="11" name="Down Arrow 10"/>
          <p:cNvSpPr/>
          <p:nvPr/>
        </p:nvSpPr>
        <p:spPr bwMode="auto">
          <a:xfrm rot="19254294">
            <a:off x="7032511" y="2323261"/>
            <a:ext cx="463485" cy="1065545"/>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GB" dirty="0" smtClean="0"/>
          </a:p>
        </p:txBody>
      </p:sp>
      <p:sp>
        <p:nvSpPr>
          <p:cNvPr id="12" name="Down Arrow 11"/>
          <p:cNvSpPr/>
          <p:nvPr/>
        </p:nvSpPr>
        <p:spPr bwMode="auto">
          <a:xfrm rot="2521235">
            <a:off x="4355210" y="2165885"/>
            <a:ext cx="463485" cy="1219789"/>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GB" dirty="0" smtClean="0"/>
          </a:p>
        </p:txBody>
      </p:sp>
      <p:sp>
        <p:nvSpPr>
          <p:cNvPr id="13" name="Rounded Rectangle 12"/>
          <p:cNvSpPr/>
          <p:nvPr/>
        </p:nvSpPr>
        <p:spPr bwMode="auto">
          <a:xfrm>
            <a:off x="1389404" y="2679865"/>
            <a:ext cx="2444481" cy="361231"/>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600" b="1" dirty="0" smtClean="0"/>
              <a:t>Negative for COVID-19</a:t>
            </a:r>
          </a:p>
        </p:txBody>
      </p:sp>
      <p:sp>
        <p:nvSpPr>
          <p:cNvPr id="14" name="Rounded Rectangle 13"/>
          <p:cNvSpPr/>
          <p:nvPr/>
        </p:nvSpPr>
        <p:spPr bwMode="auto">
          <a:xfrm>
            <a:off x="7780081" y="2754418"/>
            <a:ext cx="2476971" cy="361231"/>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600" b="1" dirty="0" smtClean="0"/>
              <a:t>Positive for COVID-19</a:t>
            </a:r>
          </a:p>
        </p:txBody>
      </p:sp>
      <p:sp>
        <p:nvSpPr>
          <p:cNvPr id="24" name="Rounded Rectangle 23"/>
          <p:cNvSpPr/>
          <p:nvPr/>
        </p:nvSpPr>
        <p:spPr bwMode="auto">
          <a:xfrm>
            <a:off x="7780081" y="740664"/>
            <a:ext cx="4077936" cy="1466514"/>
          </a:xfrm>
          <a:prstGeom prst="roundRect">
            <a:avLst/>
          </a:prstGeom>
          <a:solidFill>
            <a:srgbClr val="FFFF00"/>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600" b="1" dirty="0" smtClean="0"/>
              <a:t>Close contacts from the setting do </a:t>
            </a:r>
            <a:r>
              <a:rPr lang="en-GB" sz="1600" b="1" u="sng" dirty="0" smtClean="0"/>
              <a:t>NOT</a:t>
            </a:r>
            <a:r>
              <a:rPr lang="en-GB" sz="1600" b="1" dirty="0" smtClean="0"/>
              <a:t> need to take action until test result is available </a:t>
            </a:r>
          </a:p>
          <a:p>
            <a:pPr algn="ctr"/>
            <a:r>
              <a:rPr lang="en-GB" sz="1600" dirty="0" smtClean="0"/>
              <a:t>– if you have any questions email </a:t>
            </a:r>
            <a:r>
              <a:rPr lang="en-GB" sz="1600" dirty="0"/>
              <a:t>CIPHAdmin@islington.gov.uk</a:t>
            </a:r>
          </a:p>
          <a:p>
            <a:pPr algn="ctr"/>
            <a:endParaRPr lang="en-GB" sz="1600" b="1" dirty="0" smtClean="0"/>
          </a:p>
        </p:txBody>
      </p:sp>
      <p:sp>
        <p:nvSpPr>
          <p:cNvPr id="27" name="Down Arrow 26"/>
          <p:cNvSpPr/>
          <p:nvPr/>
        </p:nvSpPr>
        <p:spPr bwMode="auto">
          <a:xfrm>
            <a:off x="7457523" y="4692741"/>
            <a:ext cx="463485" cy="589750"/>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GB" dirty="0" smtClean="0"/>
          </a:p>
        </p:txBody>
      </p:sp>
      <p:sp>
        <p:nvSpPr>
          <p:cNvPr id="30" name="Rounded Rectangle 29"/>
          <p:cNvSpPr/>
          <p:nvPr/>
        </p:nvSpPr>
        <p:spPr bwMode="auto">
          <a:xfrm>
            <a:off x="4824136" y="5282491"/>
            <a:ext cx="7033880" cy="1117710"/>
          </a:xfrm>
          <a:prstGeom prst="round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r>
              <a:rPr lang="en-GB" sz="1600" b="1" dirty="0" smtClean="0"/>
              <a:t>LCRC &amp; Public Health Team gives ongoing support to setting with: </a:t>
            </a:r>
          </a:p>
          <a:p>
            <a:pPr marL="285750" indent="-285750">
              <a:buFont typeface="Arial" panose="020B0604020202020204" pitchFamily="34" charset="0"/>
              <a:buChar char="•"/>
            </a:pPr>
            <a:r>
              <a:rPr lang="en-GB" sz="1600" dirty="0" smtClean="0"/>
              <a:t>risk assessment, </a:t>
            </a:r>
          </a:p>
          <a:p>
            <a:pPr marL="285750" indent="-285750">
              <a:buFont typeface="Arial" panose="020B0604020202020204" pitchFamily="34" charset="0"/>
              <a:buChar char="•"/>
            </a:pPr>
            <a:r>
              <a:rPr lang="en-GB" sz="1600" dirty="0" smtClean="0"/>
              <a:t>infection prevention and control, and  </a:t>
            </a:r>
          </a:p>
          <a:p>
            <a:pPr marL="285750" indent="-285750">
              <a:buFont typeface="Arial" panose="020B0604020202020204" pitchFamily="34" charset="0"/>
              <a:buChar char="•"/>
            </a:pPr>
            <a:r>
              <a:rPr lang="en-GB" sz="1600" dirty="0" smtClean="0"/>
              <a:t>communications</a:t>
            </a:r>
          </a:p>
        </p:txBody>
      </p:sp>
      <p:cxnSp>
        <p:nvCxnSpPr>
          <p:cNvPr id="33" name="Straight Connector 32"/>
          <p:cNvCxnSpPr/>
          <p:nvPr/>
        </p:nvCxnSpPr>
        <p:spPr bwMode="auto">
          <a:xfrm flipV="1">
            <a:off x="7419203" y="1795144"/>
            <a:ext cx="360878" cy="180541"/>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Pentagon 18"/>
          <p:cNvSpPr/>
          <p:nvPr/>
        </p:nvSpPr>
        <p:spPr bwMode="auto">
          <a:xfrm>
            <a:off x="826" y="-18581"/>
            <a:ext cx="4707361" cy="1265049"/>
          </a:xfrm>
          <a:prstGeom prst="homePlate">
            <a:avLst/>
          </a:prstGeom>
          <a:solidFill>
            <a:schemeClr val="accent1"/>
          </a:solidFill>
          <a:ln w="9525" cap="flat" cmpd="sng" algn="ctr">
            <a:noFill/>
            <a:prstDash val="solid"/>
            <a:round/>
            <a:headEnd type="none" w="med" len="med"/>
            <a:tailEnd type="none" w="med" len="med"/>
          </a:ln>
          <a:effectLst/>
        </p:spPr>
        <p:txBody>
          <a:bodyPr vert="horz" wrap="square" lIns="288000" tIns="45720" rIns="91440" bIns="45720" numCol="1" rtlCol="0" anchor="ctr" anchorCtr="0" compatLnSpc="1">
            <a:prstTxWarp prst="textNoShape">
              <a:avLst/>
            </a:prstTxWarp>
          </a:bodyPr>
          <a:lstStyle/>
          <a:p>
            <a:r>
              <a:rPr lang="en-GB" sz="2400" b="1" dirty="0" smtClean="0">
                <a:solidFill>
                  <a:schemeClr val="bg1"/>
                </a:solidFill>
              </a:rPr>
              <a:t>What to do if </a:t>
            </a:r>
            <a:r>
              <a:rPr lang="en-GB" sz="2400" b="1" dirty="0" smtClean="0">
                <a:solidFill>
                  <a:srgbClr val="FFFF00"/>
                </a:solidFill>
              </a:rPr>
              <a:t>you are an organisation and someone has coronavirus</a:t>
            </a:r>
            <a:endParaRPr lang="en-GB" sz="2400" b="1" dirty="0">
              <a:solidFill>
                <a:srgbClr val="FFFF00"/>
              </a:solidFill>
            </a:endParaRPr>
          </a:p>
        </p:txBody>
      </p:sp>
      <p:sp>
        <p:nvSpPr>
          <p:cNvPr id="9" name="Rounded Rectangle 8"/>
          <p:cNvSpPr/>
          <p:nvPr/>
        </p:nvSpPr>
        <p:spPr bwMode="auto">
          <a:xfrm>
            <a:off x="5248655" y="3349565"/>
            <a:ext cx="6609361" cy="1551619"/>
          </a:xfrm>
          <a:prstGeom prst="round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r>
              <a:rPr lang="en-GB" sz="1400" dirty="0" smtClean="0"/>
              <a:t>If there are </a:t>
            </a:r>
            <a:r>
              <a:rPr lang="en-GB" sz="1400" u="sng" dirty="0" smtClean="0"/>
              <a:t>2 or more confirmed cases </a:t>
            </a:r>
            <a:r>
              <a:rPr lang="en-GB" sz="1400" dirty="0" smtClean="0"/>
              <a:t>in staff or service users:</a:t>
            </a:r>
          </a:p>
          <a:p>
            <a:pPr marL="342900" indent="-342900">
              <a:buFont typeface="+mj-lt"/>
              <a:buAutoNum type="arabicPeriod"/>
            </a:pPr>
            <a:r>
              <a:rPr lang="en-GB" sz="1400" b="1" dirty="0" smtClean="0"/>
              <a:t>Call </a:t>
            </a:r>
            <a:r>
              <a:rPr lang="en-GB" sz="1400" b="1" dirty="0"/>
              <a:t>PHE London Coronavirus Response Cell (LCRC) </a:t>
            </a:r>
            <a:r>
              <a:rPr lang="en-GB" sz="1400" dirty="0" smtClean="0"/>
              <a:t>– 0300  </a:t>
            </a:r>
            <a:r>
              <a:rPr lang="en-GB" sz="1400" dirty="0"/>
              <a:t>303 0450</a:t>
            </a:r>
          </a:p>
          <a:p>
            <a:endParaRPr lang="en-GB" sz="1400" dirty="0"/>
          </a:p>
          <a:p>
            <a:r>
              <a:rPr lang="en-GB" sz="1400" dirty="0"/>
              <a:t>If </a:t>
            </a:r>
            <a:r>
              <a:rPr lang="en-GB" sz="1400" dirty="0" smtClean="0"/>
              <a:t>any staff or service user </a:t>
            </a:r>
            <a:r>
              <a:rPr lang="en-GB" sz="1400" dirty="0"/>
              <a:t>is concerned that they were a close contact </a:t>
            </a:r>
            <a:r>
              <a:rPr lang="en-GB" sz="1400" dirty="0" smtClean="0"/>
              <a:t>of the confirmed case but </a:t>
            </a:r>
            <a:r>
              <a:rPr lang="en-GB" sz="1400" dirty="0"/>
              <a:t>has not been alerted by NHS Test and Trace: </a:t>
            </a:r>
            <a:endParaRPr lang="en-GB" sz="1400" dirty="0" smtClean="0"/>
          </a:p>
          <a:p>
            <a:pPr marL="342900" indent="-342900">
              <a:buFont typeface="+mj-lt"/>
              <a:buAutoNum type="arabicPeriod" startAt="2"/>
            </a:pPr>
            <a:r>
              <a:rPr lang="en-GB" sz="1400" b="1" dirty="0" smtClean="0">
                <a:solidFill>
                  <a:schemeClr val="bg1"/>
                </a:solidFill>
              </a:rPr>
              <a:t>email </a:t>
            </a:r>
            <a:r>
              <a:rPr lang="en-GB" sz="1400" b="1" dirty="0">
                <a:solidFill>
                  <a:schemeClr val="bg1"/>
                </a:solidFill>
              </a:rPr>
              <a:t>local Public Health Team </a:t>
            </a:r>
            <a:r>
              <a:rPr lang="en-GB" sz="1400" dirty="0" smtClean="0">
                <a:solidFill>
                  <a:schemeClr val="bg1"/>
                </a:solidFill>
              </a:rPr>
              <a:t>– CIPHAdmin@islington.gov.uk</a:t>
            </a:r>
            <a:endParaRPr lang="en-GB" sz="1400" dirty="0">
              <a:solidFill>
                <a:schemeClr val="bg1"/>
              </a:solidFill>
            </a:endParaRPr>
          </a:p>
          <a:p>
            <a:endParaRPr lang="en-GB" sz="1400" dirty="0" smtClean="0"/>
          </a:p>
        </p:txBody>
      </p:sp>
      <p:sp>
        <p:nvSpPr>
          <p:cNvPr id="6" name="Rounded Rectangle 5"/>
          <p:cNvSpPr/>
          <p:nvPr/>
        </p:nvSpPr>
        <p:spPr bwMode="auto">
          <a:xfrm>
            <a:off x="4499495" y="1587262"/>
            <a:ext cx="2957051" cy="919594"/>
          </a:xfrm>
          <a:prstGeom prst="round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600" b="1" dirty="0" smtClean="0"/>
              <a:t>Setting advises affected individual to isolate for 7 days and get tested</a:t>
            </a:r>
          </a:p>
        </p:txBody>
      </p:sp>
      <p:sp>
        <p:nvSpPr>
          <p:cNvPr id="7" name="Rounded Rectangle 6"/>
          <p:cNvSpPr/>
          <p:nvPr/>
        </p:nvSpPr>
        <p:spPr bwMode="auto">
          <a:xfrm>
            <a:off x="4824137" y="157048"/>
            <a:ext cx="2241749" cy="904915"/>
          </a:xfrm>
          <a:prstGeom prst="round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600" b="1" dirty="0" smtClean="0"/>
              <a:t>Setting is informed that an individual has symptoms</a:t>
            </a:r>
          </a:p>
        </p:txBody>
      </p:sp>
    </p:spTree>
    <p:extLst>
      <p:ext uri="{BB962C8B-B14F-4D97-AF65-F5344CB8AC3E}">
        <p14:creationId xmlns:p14="http://schemas.microsoft.com/office/powerpoint/2010/main" val="844365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472" y="211383"/>
            <a:ext cx="8004550" cy="1061433"/>
          </a:xfrm>
        </p:spPr>
        <p:txBody>
          <a:bodyPr/>
          <a:lstStyle/>
          <a:p>
            <a:r>
              <a:rPr lang="en-GB" dirty="0" smtClean="0"/>
              <a:t>What do </a:t>
            </a:r>
            <a:r>
              <a:rPr lang="en-GB" dirty="0"/>
              <a:t>local public health </a:t>
            </a:r>
            <a:r>
              <a:rPr lang="en-GB" dirty="0" smtClean="0"/>
              <a:t>and PHE do to support organisations?</a:t>
            </a:r>
            <a:endParaRPr lang="en-GB" dirty="0"/>
          </a:p>
        </p:txBody>
      </p:sp>
      <p:sp>
        <p:nvSpPr>
          <p:cNvPr id="3" name="Content Placeholder 2"/>
          <p:cNvSpPr>
            <a:spLocks noGrp="1"/>
          </p:cNvSpPr>
          <p:nvPr>
            <p:ph sz="quarter" idx="10"/>
          </p:nvPr>
        </p:nvSpPr>
        <p:spPr>
          <a:xfrm>
            <a:off x="241268" y="1052120"/>
            <a:ext cx="11564816" cy="4574922"/>
          </a:xfrm>
        </p:spPr>
        <p:txBody>
          <a:bodyPr/>
          <a:lstStyle/>
          <a:p>
            <a:pPr marL="0" indent="0">
              <a:buNone/>
            </a:pPr>
            <a:endParaRPr lang="en-GB" sz="1600" b="1" dirty="0" smtClean="0">
              <a:solidFill>
                <a:schemeClr val="accent1"/>
              </a:solidFill>
            </a:endParaRPr>
          </a:p>
          <a:p>
            <a:pPr marL="0" indent="0">
              <a:buNone/>
            </a:pPr>
            <a:endParaRPr lang="en-GB" sz="1600" b="1" dirty="0">
              <a:solidFill>
                <a:schemeClr val="accent1"/>
              </a:solidFill>
            </a:endParaRPr>
          </a:p>
          <a:p>
            <a:pPr marL="0" indent="0">
              <a:buNone/>
            </a:pPr>
            <a:endParaRPr lang="en-GB" sz="1600" b="1" dirty="0" smtClean="0">
              <a:solidFill>
                <a:schemeClr val="accent1"/>
              </a:solidFill>
            </a:endParaRPr>
          </a:p>
          <a:p>
            <a:pPr marL="0" indent="0">
              <a:buNone/>
            </a:pPr>
            <a:endParaRPr lang="en-GB" sz="1600" b="1" dirty="0">
              <a:solidFill>
                <a:schemeClr val="accent1"/>
              </a:solidFill>
            </a:endParaRPr>
          </a:p>
          <a:p>
            <a:pPr marL="0" indent="0">
              <a:buNone/>
            </a:pPr>
            <a:r>
              <a:rPr lang="en-GB" sz="1600" b="1" dirty="0" smtClean="0">
                <a:solidFill>
                  <a:schemeClr val="accent1"/>
                </a:solidFill>
              </a:rPr>
              <a:t>			</a:t>
            </a:r>
            <a:r>
              <a:rPr lang="en-GB" sz="1600" b="1" dirty="0">
                <a:solidFill>
                  <a:schemeClr val="accent1"/>
                </a:solidFill>
              </a:rPr>
              <a:t> </a:t>
            </a:r>
            <a:r>
              <a:rPr lang="en-GB" sz="1600" b="1" dirty="0" smtClean="0">
                <a:solidFill>
                  <a:schemeClr val="accent1"/>
                </a:solidFill>
              </a:rPr>
              <a:t>      email CIPHAdmin@Islington.gov.uk</a:t>
            </a:r>
            <a:endParaRPr lang="en-GB" sz="1400" b="1" dirty="0" smtClean="0">
              <a:solidFill>
                <a:schemeClr val="accent1"/>
              </a:solidFill>
            </a:endParaRPr>
          </a:p>
          <a:p>
            <a:pPr>
              <a:buFont typeface="Arial" panose="020B0604020202020204" pitchFamily="34" charset="0"/>
              <a:buChar char="•"/>
            </a:pPr>
            <a:r>
              <a:rPr lang="en-GB" sz="1400" dirty="0" smtClean="0"/>
              <a:t>Responds to enquiries </a:t>
            </a:r>
          </a:p>
          <a:p>
            <a:pPr>
              <a:buFont typeface="Arial" panose="020B0604020202020204" pitchFamily="34" charset="0"/>
              <a:buChar char="•"/>
            </a:pPr>
            <a:r>
              <a:rPr lang="en-GB" sz="1400" dirty="0" smtClean="0"/>
              <a:t>Gives advice to organisations if there are suspected coronavirus cases (i.e. before test result back)</a:t>
            </a:r>
          </a:p>
          <a:p>
            <a:pPr>
              <a:buFont typeface="Arial" panose="020B0604020202020204" pitchFamily="34" charset="0"/>
              <a:buChar char="•"/>
            </a:pPr>
            <a:r>
              <a:rPr lang="en-GB" sz="1400" dirty="0" smtClean="0"/>
              <a:t>Gives ongoing support to settings managing outbreaks</a:t>
            </a:r>
            <a:endParaRPr lang="en-GB" sz="1400" dirty="0"/>
          </a:p>
          <a:p>
            <a:pPr marL="0" indent="0">
              <a:buNone/>
            </a:pPr>
            <a:endParaRPr lang="en-GB" sz="1400" dirty="0" smtClean="0"/>
          </a:p>
          <a:p>
            <a:pPr marL="0" indent="0">
              <a:buNone/>
            </a:pPr>
            <a:endParaRPr lang="en-GB" sz="1400" dirty="0"/>
          </a:p>
          <a:p>
            <a:pPr marL="0" indent="0">
              <a:buNone/>
            </a:pPr>
            <a:r>
              <a:rPr lang="en-GB" sz="1800" b="1" dirty="0" smtClean="0">
                <a:solidFill>
                  <a:schemeClr val="accent1"/>
                </a:solidFill>
              </a:rPr>
              <a:t>					      </a:t>
            </a:r>
            <a:r>
              <a:rPr lang="en-GB" sz="1600" b="1" dirty="0" smtClean="0">
                <a:solidFill>
                  <a:schemeClr val="accent1"/>
                </a:solidFill>
              </a:rPr>
              <a:t>call </a:t>
            </a:r>
            <a:r>
              <a:rPr lang="en-GB" sz="1600" b="1" dirty="0">
                <a:solidFill>
                  <a:schemeClr val="accent1"/>
                </a:solidFill>
              </a:rPr>
              <a:t>0300  303 0450 </a:t>
            </a:r>
            <a:endParaRPr lang="en-GB" sz="1800" b="1" dirty="0" smtClean="0">
              <a:solidFill>
                <a:schemeClr val="accent1"/>
              </a:solidFill>
            </a:endParaRPr>
          </a:p>
          <a:p>
            <a:pPr>
              <a:buFont typeface="Arial" panose="020B0604020202020204" pitchFamily="34" charset="0"/>
              <a:buChar char="•"/>
            </a:pPr>
            <a:r>
              <a:rPr lang="en-GB" sz="1400" dirty="0"/>
              <a:t>Gives initial advice </a:t>
            </a:r>
            <a:r>
              <a:rPr lang="en-GB" sz="1400" dirty="0" smtClean="0"/>
              <a:t>to organisations when there is a person with confirmed coronavirus in a high risk setting</a:t>
            </a:r>
            <a:endParaRPr lang="en-GB" sz="1400" dirty="0"/>
          </a:p>
          <a:p>
            <a:pPr>
              <a:buFont typeface="Arial" panose="020B0604020202020204" pitchFamily="34" charset="0"/>
              <a:buChar char="•"/>
            </a:pPr>
            <a:r>
              <a:rPr lang="en-GB" sz="1400" dirty="0" smtClean="0"/>
              <a:t>Wants organisations to notify them of all confirmed (test positive) cases in high risk local settings</a:t>
            </a:r>
          </a:p>
          <a:p>
            <a:pPr>
              <a:buFont typeface="Arial" panose="020B0604020202020204" pitchFamily="34" charset="0"/>
              <a:buChar char="•"/>
            </a:pPr>
            <a:r>
              <a:rPr lang="en-GB" sz="1400" dirty="0" smtClean="0"/>
              <a:t>If PHE confirm that there is an outbreak in any setting, they will still: </a:t>
            </a:r>
            <a:endParaRPr lang="en-GB" sz="1400" dirty="0"/>
          </a:p>
          <a:p>
            <a:pPr lvl="1"/>
            <a:r>
              <a:rPr lang="en-GB" sz="1400" dirty="0"/>
              <a:t>Support setting to complete a risk assessment</a:t>
            </a:r>
          </a:p>
          <a:p>
            <a:pPr lvl="1"/>
            <a:r>
              <a:rPr lang="en-GB" sz="1400" dirty="0"/>
              <a:t>Run through infection prevention and control check list</a:t>
            </a:r>
          </a:p>
          <a:p>
            <a:pPr lvl="1"/>
            <a:r>
              <a:rPr lang="en-GB" sz="1400" dirty="0"/>
              <a:t>Support with communications, if needed</a:t>
            </a:r>
          </a:p>
          <a:p>
            <a:pPr lvl="1"/>
            <a:r>
              <a:rPr lang="en-GB" sz="1400" dirty="0"/>
              <a:t>Alert local authority public health who will provide ongoing support.</a:t>
            </a:r>
          </a:p>
          <a:p>
            <a:pPr marL="382402" lvl="1" indent="0">
              <a:buNone/>
            </a:pPr>
            <a:endParaRPr lang="en-GB" dirty="0"/>
          </a:p>
        </p:txBody>
      </p:sp>
      <p:sp>
        <p:nvSpPr>
          <p:cNvPr id="4" name="Pentagon 3"/>
          <p:cNvSpPr/>
          <p:nvPr/>
        </p:nvSpPr>
        <p:spPr bwMode="auto">
          <a:xfrm>
            <a:off x="1" y="1921767"/>
            <a:ext cx="3392424" cy="426720"/>
          </a:xfrm>
          <a:prstGeom prst="homePlate">
            <a:avLst/>
          </a:prstGeom>
          <a:solidFill>
            <a:schemeClr val="accent1"/>
          </a:solidFill>
          <a:ln w="9525" cap="flat" cmpd="sng" algn="ctr">
            <a:noFill/>
            <a:prstDash val="solid"/>
            <a:round/>
            <a:headEnd type="none" w="med" len="med"/>
            <a:tailEnd type="none" w="med" len="med"/>
          </a:ln>
          <a:effectLst/>
        </p:spPr>
        <p:txBody>
          <a:bodyPr vert="horz" wrap="square" lIns="216000" tIns="45720" rIns="91440" bIns="45720" numCol="1" rtlCol="0" anchor="ctr" anchorCtr="0" compatLnSpc="1">
            <a:prstTxWarp prst="textNoShape">
              <a:avLst/>
            </a:prstTxWarp>
          </a:bodyPr>
          <a:lstStyle/>
          <a:p>
            <a:r>
              <a:rPr lang="en-GB" sz="1600" b="1" dirty="0">
                <a:solidFill>
                  <a:schemeClr val="bg1"/>
                </a:solidFill>
              </a:rPr>
              <a:t>Local authority public health </a:t>
            </a:r>
          </a:p>
        </p:txBody>
      </p:sp>
      <p:sp>
        <p:nvSpPr>
          <p:cNvPr id="5" name="Pentagon 4"/>
          <p:cNvSpPr/>
          <p:nvPr/>
        </p:nvSpPr>
        <p:spPr bwMode="auto">
          <a:xfrm>
            <a:off x="0" y="3541699"/>
            <a:ext cx="5240137" cy="426720"/>
          </a:xfrm>
          <a:prstGeom prst="homePlate">
            <a:avLst/>
          </a:prstGeom>
          <a:solidFill>
            <a:schemeClr val="accent1"/>
          </a:solidFill>
          <a:ln w="9525" cap="flat" cmpd="sng" algn="ctr">
            <a:noFill/>
            <a:prstDash val="solid"/>
            <a:round/>
            <a:headEnd type="none" w="med" len="med"/>
            <a:tailEnd type="none" w="med" len="med"/>
          </a:ln>
          <a:effectLst/>
        </p:spPr>
        <p:txBody>
          <a:bodyPr vert="horz" wrap="square" lIns="216000" tIns="45720" rIns="91440" bIns="45720" numCol="1" rtlCol="0" anchor="ctr" anchorCtr="0" compatLnSpc="1">
            <a:prstTxWarp prst="textNoShape">
              <a:avLst/>
            </a:prstTxWarp>
          </a:bodyPr>
          <a:lstStyle/>
          <a:p>
            <a:r>
              <a:rPr lang="en-GB" sz="1600" b="1" dirty="0">
                <a:solidFill>
                  <a:schemeClr val="bg1"/>
                </a:solidFill>
              </a:rPr>
              <a:t>PHE London Coronavirus Response Cell (LCRC) </a:t>
            </a:r>
          </a:p>
        </p:txBody>
      </p:sp>
    </p:spTree>
    <p:extLst>
      <p:ext uri="{BB962C8B-B14F-4D97-AF65-F5344CB8AC3E}">
        <p14:creationId xmlns:p14="http://schemas.microsoft.com/office/powerpoint/2010/main" val="3295992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lstStyle/>
          <a:p>
            <a:r>
              <a:rPr lang="en-GB" sz="4400" dirty="0" smtClean="0"/>
              <a:t>Actions for local organisations in response to NHS Test &amp; Trace</a:t>
            </a:r>
            <a:endParaRPr lang="en-GB" sz="4400" dirty="0"/>
          </a:p>
        </p:txBody>
      </p:sp>
    </p:spTree>
    <p:extLst>
      <p:ext uri="{BB962C8B-B14F-4D97-AF65-F5344CB8AC3E}">
        <p14:creationId xmlns:p14="http://schemas.microsoft.com/office/powerpoint/2010/main" val="2926288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1934" y="1361872"/>
            <a:ext cx="11445715" cy="4970818"/>
          </a:xfrm>
        </p:spPr>
        <p:txBody>
          <a:bodyPr/>
          <a:lstStyle/>
          <a:p>
            <a:pPr marL="0" indent="0">
              <a:spcBef>
                <a:spcPts val="600"/>
              </a:spcBef>
              <a:spcAft>
                <a:spcPts val="600"/>
              </a:spcAft>
              <a:buNone/>
            </a:pPr>
            <a:r>
              <a:rPr lang="en-GB" b="1" dirty="0" smtClean="0">
                <a:solidFill>
                  <a:schemeClr val="accent2">
                    <a:lumMod val="75000"/>
                  </a:schemeClr>
                </a:solidFill>
              </a:rPr>
              <a:t>Keep your staff and service users safe</a:t>
            </a:r>
          </a:p>
          <a:p>
            <a:pPr marL="0" indent="0">
              <a:spcBef>
                <a:spcPts val="600"/>
              </a:spcBef>
              <a:spcAft>
                <a:spcPts val="600"/>
              </a:spcAft>
              <a:buNone/>
            </a:pPr>
            <a:r>
              <a:rPr lang="en-GB" sz="1700" dirty="0" smtClean="0"/>
              <a:t>All settings have a responsibility to keep their staff safe at work and service users safe. This includes:</a:t>
            </a:r>
          </a:p>
          <a:p>
            <a:pPr lvl="1">
              <a:spcBef>
                <a:spcPts val="600"/>
              </a:spcBef>
              <a:spcAft>
                <a:spcPts val="600"/>
              </a:spcAft>
              <a:buFont typeface="Arial" panose="020B0604020202020204" pitchFamily="34" charset="0"/>
              <a:buChar char="•"/>
            </a:pPr>
            <a:r>
              <a:rPr lang="en-GB" sz="1700" dirty="0" smtClean="0"/>
              <a:t>Carrying out a COVID-19 risk assessment.</a:t>
            </a:r>
          </a:p>
          <a:p>
            <a:pPr lvl="1">
              <a:spcBef>
                <a:spcPts val="600"/>
              </a:spcBef>
              <a:spcAft>
                <a:spcPts val="600"/>
              </a:spcAft>
              <a:buFont typeface="Arial" panose="020B0604020202020204" pitchFamily="34" charset="0"/>
              <a:buChar char="•"/>
            </a:pPr>
            <a:r>
              <a:rPr lang="en-GB" sz="1700" dirty="0" smtClean="0"/>
              <a:t>Developing cleaning, handwashing, hygiene and cleaning procedures.</a:t>
            </a:r>
          </a:p>
          <a:p>
            <a:pPr lvl="1">
              <a:spcBef>
                <a:spcPts val="600"/>
              </a:spcBef>
              <a:spcAft>
                <a:spcPts val="600"/>
              </a:spcAft>
              <a:buFont typeface="Arial" panose="020B0604020202020204" pitchFamily="34" charset="0"/>
              <a:buChar char="•"/>
            </a:pPr>
            <a:r>
              <a:rPr lang="en-GB" sz="1700" dirty="0" smtClean="0"/>
              <a:t>Helping people to work from home, where practical</a:t>
            </a:r>
          </a:p>
          <a:p>
            <a:pPr lvl="1">
              <a:spcBef>
                <a:spcPts val="600"/>
              </a:spcBef>
              <a:spcAft>
                <a:spcPts val="600"/>
              </a:spcAft>
              <a:buFont typeface="Arial" panose="020B0604020202020204" pitchFamily="34" charset="0"/>
              <a:buChar char="•"/>
            </a:pPr>
            <a:r>
              <a:rPr lang="en-GB" sz="1700" dirty="0" smtClean="0"/>
              <a:t>Maintaining 2m social distancing, where possible.</a:t>
            </a:r>
          </a:p>
          <a:p>
            <a:pPr lvl="1">
              <a:spcBef>
                <a:spcPts val="600"/>
              </a:spcBef>
              <a:spcAft>
                <a:spcPts val="600"/>
              </a:spcAft>
              <a:buFont typeface="Arial" panose="020B0604020202020204" pitchFamily="34" charset="0"/>
              <a:buChar char="•"/>
            </a:pPr>
            <a:r>
              <a:rPr lang="en-GB" sz="1700" dirty="0"/>
              <a:t>In addition to existing cleaning measures, there are </a:t>
            </a:r>
            <a:r>
              <a:rPr lang="en-GB" sz="1700" dirty="0">
                <a:hlinkClick r:id="rId2"/>
              </a:rPr>
              <a:t>extra precautions </a:t>
            </a:r>
            <a:r>
              <a:rPr lang="en-GB" sz="1700" dirty="0"/>
              <a:t>to take to clean areas where someone with suspected or confirmed COVID-19 has been. </a:t>
            </a:r>
            <a:endParaRPr lang="en-GB" sz="1700" dirty="0" smtClean="0"/>
          </a:p>
          <a:p>
            <a:pPr marL="0" indent="0" defTabSz="914400">
              <a:spcBef>
                <a:spcPts val="1800"/>
              </a:spcBef>
              <a:spcAft>
                <a:spcPts val="600"/>
              </a:spcAft>
              <a:buNone/>
            </a:pPr>
            <a:r>
              <a:rPr lang="en-GB" b="1" dirty="0" smtClean="0">
                <a:solidFill>
                  <a:schemeClr val="accent2">
                    <a:lumMod val="75000"/>
                  </a:schemeClr>
                </a:solidFill>
              </a:rPr>
              <a:t>Self-isolation after exposure to a confirmed case of COVID-19 can be avoided entirely if social distancing of 2 meters is applied</a:t>
            </a:r>
          </a:p>
          <a:p>
            <a:pPr>
              <a:spcBef>
                <a:spcPts val="600"/>
              </a:spcBef>
              <a:spcAft>
                <a:spcPts val="600"/>
              </a:spcAft>
              <a:buFont typeface="Arial" panose="020B0604020202020204" pitchFamily="34" charset="0"/>
              <a:buChar char="•"/>
            </a:pPr>
            <a:r>
              <a:rPr lang="en-GB" sz="1700" dirty="0" smtClean="0"/>
              <a:t>National guidance </a:t>
            </a:r>
            <a:r>
              <a:rPr lang="en-GB" sz="1700" dirty="0"/>
              <a:t>on </a:t>
            </a:r>
            <a:r>
              <a:rPr lang="en-GB" sz="1700" dirty="0">
                <a:hlinkClick r:id="rId3"/>
              </a:rPr>
              <a:t>working safely during COVID-19 </a:t>
            </a:r>
            <a:r>
              <a:rPr lang="en-GB" sz="1700" dirty="0"/>
              <a:t>has been developed to support office and community settings make adjustments to how they operate as they begin to reopen.  This guidance provides practical steps that can be taken to support social distancing and reduce the risk of COVID-19 transmission</a:t>
            </a:r>
            <a:r>
              <a:rPr lang="en-GB" sz="1700" dirty="0" smtClean="0"/>
              <a:t>.</a:t>
            </a:r>
          </a:p>
          <a:p>
            <a:pPr lvl="1">
              <a:spcBef>
                <a:spcPts val="600"/>
              </a:spcBef>
              <a:spcAft>
                <a:spcPts val="600"/>
              </a:spcAft>
              <a:buFont typeface="Arial" panose="020B0604020202020204" pitchFamily="34" charset="0"/>
              <a:buChar char="•"/>
            </a:pPr>
            <a:endParaRPr lang="en-GB" sz="1700" dirty="0" smtClean="0"/>
          </a:p>
        </p:txBody>
      </p:sp>
      <p:sp>
        <p:nvSpPr>
          <p:cNvPr id="3" name="Title 2"/>
          <p:cNvSpPr>
            <a:spLocks noGrp="1"/>
          </p:cNvSpPr>
          <p:nvPr>
            <p:ph type="title"/>
          </p:nvPr>
        </p:nvSpPr>
        <p:spPr>
          <a:xfrm>
            <a:off x="341934" y="414665"/>
            <a:ext cx="11443666" cy="804564"/>
          </a:xfrm>
        </p:spPr>
        <p:txBody>
          <a:bodyPr/>
          <a:lstStyle/>
          <a:p>
            <a:r>
              <a:rPr lang="en-GB" dirty="0" smtClean="0"/>
              <a:t>Actions to reduce COVID-19 risk in your setting</a:t>
            </a:r>
            <a:endParaRPr lang="en-GB" dirty="0"/>
          </a:p>
        </p:txBody>
      </p:sp>
    </p:spTree>
    <p:extLst>
      <p:ext uri="{BB962C8B-B14F-4D97-AF65-F5344CB8AC3E}">
        <p14:creationId xmlns:p14="http://schemas.microsoft.com/office/powerpoint/2010/main" val="1282521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1934" y="1226329"/>
            <a:ext cx="7994670" cy="5116101"/>
          </a:xfrm>
        </p:spPr>
        <p:txBody>
          <a:bodyPr/>
          <a:lstStyle/>
          <a:p>
            <a:pPr marL="0" indent="0">
              <a:spcBef>
                <a:spcPts val="0"/>
              </a:spcBef>
              <a:spcAft>
                <a:spcPts val="1200"/>
              </a:spcAft>
              <a:buNone/>
            </a:pPr>
            <a:r>
              <a:rPr lang="en-GB" b="1" dirty="0" smtClean="0">
                <a:solidFill>
                  <a:schemeClr val="accent2">
                    <a:lumMod val="75000"/>
                  </a:schemeClr>
                </a:solidFill>
              </a:rPr>
              <a:t>Talk to your staff and service users about NHS Test and Trace. </a:t>
            </a:r>
          </a:p>
          <a:p>
            <a:pPr>
              <a:spcBef>
                <a:spcPts val="0"/>
              </a:spcBef>
              <a:spcAft>
                <a:spcPts val="600"/>
              </a:spcAft>
              <a:buFont typeface="Arial" panose="020B0604020202020204" pitchFamily="34" charset="0"/>
              <a:buChar char="•"/>
            </a:pPr>
            <a:r>
              <a:rPr lang="en-GB" sz="1700" dirty="0" smtClean="0"/>
              <a:t>Make sure they know what to do</a:t>
            </a:r>
          </a:p>
          <a:p>
            <a:pPr lvl="1">
              <a:spcBef>
                <a:spcPts val="0"/>
              </a:spcBef>
              <a:spcAft>
                <a:spcPts val="600"/>
              </a:spcAft>
              <a:buFont typeface="Calibri" panose="020F0502020204030204" pitchFamily="34" charset="0"/>
              <a:buChar char="-"/>
            </a:pPr>
            <a:r>
              <a:rPr lang="en-GB" sz="1700" dirty="0" smtClean="0"/>
              <a:t>if they get symptoms</a:t>
            </a:r>
          </a:p>
          <a:p>
            <a:pPr lvl="1">
              <a:spcBef>
                <a:spcPts val="0"/>
              </a:spcBef>
              <a:spcAft>
                <a:spcPts val="600"/>
              </a:spcAft>
              <a:buFont typeface="Calibri" panose="020F0502020204030204" pitchFamily="34" charset="0"/>
              <a:buChar char="-"/>
            </a:pPr>
            <a:r>
              <a:rPr lang="en-GB" sz="1700" dirty="0"/>
              <a:t>i</a:t>
            </a:r>
            <a:r>
              <a:rPr lang="en-GB" sz="1700" dirty="0" smtClean="0"/>
              <a:t>f someone in their household gets symptoms </a:t>
            </a:r>
            <a:endParaRPr lang="en-GB" sz="1700" dirty="0"/>
          </a:p>
          <a:p>
            <a:pPr lvl="1">
              <a:spcBef>
                <a:spcPts val="0"/>
              </a:spcBef>
              <a:spcAft>
                <a:spcPts val="600"/>
              </a:spcAft>
              <a:buFont typeface="Calibri" panose="020F0502020204030204" pitchFamily="34" charset="0"/>
              <a:buChar char="-"/>
            </a:pPr>
            <a:r>
              <a:rPr lang="en-GB" sz="1700" dirty="0"/>
              <a:t>i</a:t>
            </a:r>
            <a:r>
              <a:rPr lang="en-GB" sz="1700" dirty="0" smtClean="0"/>
              <a:t>f they are asked to self-isolate by NHS Test &amp; Trace</a:t>
            </a:r>
          </a:p>
          <a:p>
            <a:pPr>
              <a:spcBef>
                <a:spcPts val="1200"/>
              </a:spcBef>
              <a:spcAft>
                <a:spcPts val="600"/>
              </a:spcAft>
              <a:buFont typeface="Arial" panose="020B0604020202020204" pitchFamily="34" charset="0"/>
              <a:buChar char="•"/>
            </a:pPr>
            <a:r>
              <a:rPr lang="en-GB" sz="1700" dirty="0" smtClean="0"/>
              <a:t>Find posters and other communications resources at the </a:t>
            </a:r>
            <a:r>
              <a:rPr lang="en-GB" sz="1700" dirty="0" smtClean="0">
                <a:hlinkClick r:id="rId2"/>
              </a:rPr>
              <a:t>PHE campaign resource centre</a:t>
            </a:r>
            <a:endParaRPr lang="en-GB" sz="1700" dirty="0" smtClean="0"/>
          </a:p>
          <a:p>
            <a:pPr>
              <a:spcBef>
                <a:spcPts val="1200"/>
              </a:spcBef>
              <a:spcAft>
                <a:spcPts val="600"/>
              </a:spcAft>
              <a:buFont typeface="Arial" panose="020B0604020202020204" pitchFamily="34" charset="0"/>
              <a:buChar char="•"/>
            </a:pPr>
            <a:r>
              <a:rPr lang="en-GB" sz="1700" dirty="0" smtClean="0"/>
              <a:t>The </a:t>
            </a:r>
            <a:r>
              <a:rPr lang="en-GB" sz="1700" dirty="0"/>
              <a:t>setting should support staff members that need to self-isolate and must not ask them to attend the setting. </a:t>
            </a:r>
            <a:endParaRPr lang="en-GB" sz="1700" dirty="0" smtClean="0"/>
          </a:p>
          <a:p>
            <a:pPr>
              <a:spcBef>
                <a:spcPts val="1200"/>
              </a:spcBef>
              <a:spcAft>
                <a:spcPts val="600"/>
              </a:spcAft>
              <a:buFont typeface="Arial" panose="020B0604020202020204" pitchFamily="34" charset="0"/>
              <a:buChar char="•"/>
            </a:pPr>
            <a:endParaRPr lang="en-GB" sz="1700" dirty="0"/>
          </a:p>
          <a:p>
            <a:pPr marL="0" indent="0">
              <a:spcBef>
                <a:spcPts val="1200"/>
              </a:spcBef>
              <a:spcAft>
                <a:spcPts val="600"/>
              </a:spcAft>
              <a:buNone/>
            </a:pPr>
            <a:endParaRPr lang="en-GB" sz="1700" dirty="0"/>
          </a:p>
          <a:p>
            <a:pPr marL="0" indent="0">
              <a:spcBef>
                <a:spcPts val="1200"/>
              </a:spcBef>
              <a:spcAft>
                <a:spcPts val="600"/>
              </a:spcAft>
              <a:buNone/>
            </a:pPr>
            <a:endParaRPr lang="en-GB" sz="1700" dirty="0"/>
          </a:p>
          <a:p>
            <a:pPr>
              <a:spcBef>
                <a:spcPts val="0"/>
              </a:spcBef>
              <a:spcAft>
                <a:spcPts val="600"/>
              </a:spcAft>
              <a:buFont typeface="Arial" panose="020B0604020202020204" pitchFamily="34" charset="0"/>
              <a:buChar char="•"/>
            </a:pPr>
            <a:r>
              <a:rPr lang="en-GB" sz="1700" dirty="0" smtClean="0"/>
              <a:t>If help is needed, signpost them to the </a:t>
            </a:r>
            <a:r>
              <a:rPr lang="en-GB" sz="1700" dirty="0"/>
              <a:t>local Council </a:t>
            </a:r>
            <a:r>
              <a:rPr lang="en-GB" sz="1700" dirty="0" smtClean="0"/>
              <a:t>to get support</a:t>
            </a:r>
            <a:endParaRPr lang="en-GB" sz="1700" dirty="0"/>
          </a:p>
          <a:p>
            <a:pPr>
              <a:spcAft>
                <a:spcPts val="1200"/>
              </a:spcAft>
              <a:buFont typeface="Arial" panose="020B0604020202020204" pitchFamily="34" charset="0"/>
              <a:buChar char="•"/>
            </a:pPr>
            <a:endParaRPr lang="en-GB" sz="1700" dirty="0" smtClean="0"/>
          </a:p>
          <a:p>
            <a:pPr>
              <a:spcAft>
                <a:spcPts val="1200"/>
              </a:spcAft>
              <a:buFont typeface="Arial" panose="020B0604020202020204" pitchFamily="34" charset="0"/>
              <a:buChar char="•"/>
            </a:pPr>
            <a:endParaRPr lang="en-GB" sz="1700" dirty="0"/>
          </a:p>
        </p:txBody>
      </p:sp>
      <p:sp>
        <p:nvSpPr>
          <p:cNvPr id="3" name="Title 2"/>
          <p:cNvSpPr>
            <a:spLocks noGrp="1"/>
          </p:cNvSpPr>
          <p:nvPr>
            <p:ph type="title"/>
          </p:nvPr>
        </p:nvSpPr>
        <p:spPr>
          <a:xfrm>
            <a:off x="341934" y="259019"/>
            <a:ext cx="11443666" cy="804564"/>
          </a:xfrm>
        </p:spPr>
        <p:txBody>
          <a:bodyPr/>
          <a:lstStyle/>
          <a:p>
            <a:r>
              <a:rPr lang="en-GB" dirty="0" smtClean="0"/>
              <a:t>Inform your staff and service users</a:t>
            </a:r>
            <a:endParaRPr lang="en-GB" dirty="0"/>
          </a:p>
        </p:txBody>
      </p:sp>
      <p:pic>
        <p:nvPicPr>
          <p:cNvPr id="4" name="Picture 3"/>
          <p:cNvPicPr>
            <a:picLocks noChangeAspect="1"/>
          </p:cNvPicPr>
          <p:nvPr/>
        </p:nvPicPr>
        <p:blipFill rotWithShape="1">
          <a:blip r:embed="rId3"/>
          <a:srcRect l="11346" t="8413" r="70862" b="63556"/>
          <a:stretch/>
        </p:blipFill>
        <p:spPr>
          <a:xfrm>
            <a:off x="9283431" y="1402307"/>
            <a:ext cx="2908569" cy="5144408"/>
          </a:xfrm>
          <a:prstGeom prst="rect">
            <a:avLst/>
          </a:prstGeom>
        </p:spPr>
      </p:pic>
      <p:sp>
        <p:nvSpPr>
          <p:cNvPr id="6" name="Pentagon 5"/>
          <p:cNvSpPr/>
          <p:nvPr/>
        </p:nvSpPr>
        <p:spPr bwMode="auto">
          <a:xfrm>
            <a:off x="0" y="4805463"/>
            <a:ext cx="7490298" cy="1031133"/>
          </a:xfrm>
          <a:prstGeom prst="homePlate">
            <a:avLst/>
          </a:prstGeom>
          <a:solidFill>
            <a:schemeClr val="accent1"/>
          </a:solidFill>
          <a:ln w="9525" cap="flat" cmpd="sng" algn="ctr">
            <a:noFill/>
            <a:prstDash val="solid"/>
            <a:round/>
            <a:headEnd type="none" w="med" len="med"/>
            <a:tailEnd type="none" w="med" len="med"/>
          </a:ln>
          <a:effectLst/>
        </p:spPr>
        <p:txBody>
          <a:bodyPr vert="horz" wrap="square" lIns="216000" tIns="45720" rIns="91440" bIns="45720" numCol="1" rtlCol="0" anchor="ctr" anchorCtr="0" compatLnSpc="1">
            <a:prstTxWarp prst="textNoShape">
              <a:avLst/>
            </a:prstTxWarp>
          </a:bodyPr>
          <a:lstStyle/>
          <a:p>
            <a:r>
              <a:rPr lang="en-GB" sz="1800" b="1" dirty="0" smtClean="0">
                <a:solidFill>
                  <a:schemeClr val="bg1"/>
                </a:solidFill>
              </a:rPr>
              <a:t>Think about whether any staff or service users will struggle if they are asked to self-isolate</a:t>
            </a:r>
            <a:endParaRPr lang="en-GB" sz="1800" b="1" dirty="0">
              <a:solidFill>
                <a:schemeClr val="bg1"/>
              </a:solidFill>
            </a:endParaRPr>
          </a:p>
        </p:txBody>
      </p:sp>
    </p:spTree>
    <p:extLst>
      <p:ext uri="{BB962C8B-B14F-4D97-AF65-F5344CB8AC3E}">
        <p14:creationId xmlns:p14="http://schemas.microsoft.com/office/powerpoint/2010/main" val="3070486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5172" y="1475135"/>
            <a:ext cx="11342477" cy="4803252"/>
          </a:xfrm>
        </p:spPr>
        <p:txBody>
          <a:bodyPr/>
          <a:lstStyle/>
          <a:p>
            <a:pPr marL="0" indent="0">
              <a:buNone/>
            </a:pPr>
            <a:r>
              <a:rPr lang="en-GB" sz="1800" dirty="0" smtClean="0">
                <a:solidFill>
                  <a:schemeClr val="accent2">
                    <a:lumMod val="75000"/>
                  </a:schemeClr>
                </a:solidFill>
              </a:rPr>
              <a:t>There may be times where several staff members are required to self-isolate at the same time as a result of being a close contact of a COVID-19 positive individual from either inside or outside the organisation. </a:t>
            </a:r>
          </a:p>
          <a:p>
            <a:pPr>
              <a:buFont typeface="Arial" panose="020B0604020202020204" pitchFamily="34" charset="0"/>
              <a:buChar char="•"/>
            </a:pPr>
            <a:endParaRPr lang="en-GB" sz="1600" dirty="0" smtClean="0"/>
          </a:p>
          <a:p>
            <a:pPr marL="0" indent="0">
              <a:buNone/>
            </a:pPr>
            <a:r>
              <a:rPr lang="en-GB" sz="1800" b="1" dirty="0" smtClean="0">
                <a:solidFill>
                  <a:schemeClr val="accent1"/>
                </a:solidFill>
              </a:rPr>
              <a:t>Organisations can prevent staff absence by facilitating social distancing</a:t>
            </a:r>
          </a:p>
          <a:p>
            <a:pPr marL="360363" lvl="1">
              <a:buFont typeface="Arial" panose="020B0604020202020204" pitchFamily="34" charset="0"/>
              <a:buChar char="•"/>
            </a:pPr>
            <a:r>
              <a:rPr lang="en-GB" sz="1600" dirty="0"/>
              <a:t>Communicate the importance of social distancing to staff</a:t>
            </a:r>
          </a:p>
          <a:p>
            <a:pPr marL="360363" lvl="1">
              <a:buFont typeface="Arial" panose="020B0604020202020204" pitchFamily="34" charset="0"/>
              <a:buChar char="•"/>
            </a:pPr>
            <a:r>
              <a:rPr lang="en-GB" sz="1600" dirty="0" smtClean="0"/>
              <a:t>Be aware of circumstances where staff may become relaxed around social distancing – e.g. during informal time such as tea breaks. </a:t>
            </a:r>
          </a:p>
          <a:p>
            <a:pPr marL="360363" lvl="1">
              <a:buFont typeface="Arial" panose="020B0604020202020204" pitchFamily="34" charset="0"/>
              <a:buChar char="•"/>
            </a:pPr>
            <a:r>
              <a:rPr lang="en-GB" sz="1600" dirty="0" smtClean="0"/>
              <a:t>Try to take action to reduce staff </a:t>
            </a:r>
            <a:r>
              <a:rPr lang="en-GB" sz="1600" dirty="0"/>
              <a:t>unnecessarily being in close contact with each other  - e.g. staggered breaks, work stations being more than 2m </a:t>
            </a:r>
            <a:r>
              <a:rPr lang="en-GB" sz="1600" dirty="0" smtClean="0"/>
              <a:t>apart.</a:t>
            </a:r>
          </a:p>
          <a:p>
            <a:pPr>
              <a:buFont typeface="Arial" panose="020B0604020202020204" pitchFamily="34" charset="0"/>
              <a:buChar char="•"/>
            </a:pPr>
            <a:endParaRPr lang="en-GB" sz="1600" dirty="0" smtClean="0"/>
          </a:p>
          <a:p>
            <a:pPr marL="0" indent="0">
              <a:buNone/>
            </a:pPr>
            <a:r>
              <a:rPr lang="en-GB" sz="1800" b="1" dirty="0" smtClean="0">
                <a:solidFill>
                  <a:schemeClr val="accent1"/>
                </a:solidFill>
              </a:rPr>
              <a:t>Organisations should ensure their Business </a:t>
            </a:r>
            <a:r>
              <a:rPr lang="en-GB" sz="1800" b="1" dirty="0">
                <a:solidFill>
                  <a:schemeClr val="accent1"/>
                </a:solidFill>
              </a:rPr>
              <a:t>Continuity Plans </a:t>
            </a:r>
            <a:r>
              <a:rPr lang="en-GB" sz="1800" b="1" dirty="0" smtClean="0">
                <a:solidFill>
                  <a:schemeClr val="accent1"/>
                </a:solidFill>
              </a:rPr>
              <a:t>are up to date </a:t>
            </a:r>
          </a:p>
          <a:p>
            <a:pPr>
              <a:buFont typeface="Arial" panose="020B0604020202020204" pitchFamily="34" charset="0"/>
              <a:buChar char="•"/>
            </a:pPr>
            <a:r>
              <a:rPr lang="en-GB" sz="1600" dirty="0" smtClean="0"/>
              <a:t>Consider plans to support staff to work from home where practical, or rearrange staffing as needed. </a:t>
            </a:r>
          </a:p>
          <a:p>
            <a:pPr>
              <a:buFont typeface="Arial" panose="020B0604020202020204" pitchFamily="34" charset="0"/>
              <a:buChar char="•"/>
            </a:pPr>
            <a:r>
              <a:rPr lang="en-GB" sz="1600" dirty="0" smtClean="0"/>
              <a:t>Consider how to manage if a large number of staff are required to self-isolate.</a:t>
            </a:r>
          </a:p>
          <a:p>
            <a:pPr lvl="1">
              <a:buFont typeface="Arial" panose="020B0604020202020204" pitchFamily="34" charset="0"/>
              <a:buChar char="•"/>
            </a:pPr>
            <a:endParaRPr lang="en-GB" sz="1600" dirty="0"/>
          </a:p>
          <a:p>
            <a:pPr>
              <a:buFont typeface="Arial" panose="020B0604020202020204" pitchFamily="34" charset="0"/>
              <a:buChar char="•"/>
            </a:pPr>
            <a:endParaRPr lang="en-GB" sz="1600" dirty="0"/>
          </a:p>
        </p:txBody>
      </p:sp>
      <p:sp>
        <p:nvSpPr>
          <p:cNvPr id="3" name="Title 2"/>
          <p:cNvSpPr>
            <a:spLocks noGrp="1"/>
          </p:cNvSpPr>
          <p:nvPr>
            <p:ph type="title"/>
          </p:nvPr>
        </p:nvSpPr>
        <p:spPr>
          <a:xfrm>
            <a:off x="445172" y="499237"/>
            <a:ext cx="11443666" cy="804564"/>
          </a:xfrm>
        </p:spPr>
        <p:txBody>
          <a:bodyPr/>
          <a:lstStyle/>
          <a:p>
            <a:r>
              <a:rPr lang="en-GB" dirty="0" smtClean="0"/>
              <a:t>Think about potential impacts on staffing and capacity</a:t>
            </a:r>
            <a:endParaRPr lang="en-GB" dirty="0"/>
          </a:p>
        </p:txBody>
      </p:sp>
    </p:spTree>
    <p:extLst>
      <p:ext uri="{BB962C8B-B14F-4D97-AF65-F5344CB8AC3E}">
        <p14:creationId xmlns:p14="http://schemas.microsoft.com/office/powerpoint/2010/main" val="3927265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7744" y="298752"/>
            <a:ext cx="11443666" cy="804564"/>
          </a:xfrm>
        </p:spPr>
        <p:txBody>
          <a:bodyPr/>
          <a:lstStyle/>
          <a:p>
            <a:r>
              <a:rPr lang="en-GB" dirty="0" smtClean="0"/>
              <a:t>Advice for managers </a:t>
            </a:r>
            <a:endParaRPr lang="en-GB" dirty="0">
              <a:solidFill>
                <a:schemeClr val="accent6">
                  <a:lumMod val="50000"/>
                </a:schemeClr>
              </a:solidFill>
            </a:endParaRPr>
          </a:p>
        </p:txBody>
      </p:sp>
      <p:sp>
        <p:nvSpPr>
          <p:cNvPr id="5" name="Content Placeholder 1"/>
          <p:cNvSpPr txBox="1">
            <a:spLocks/>
          </p:cNvSpPr>
          <p:nvPr/>
        </p:nvSpPr>
        <p:spPr bwMode="auto">
          <a:xfrm>
            <a:off x="413114" y="1103317"/>
            <a:ext cx="11445715" cy="5233510"/>
          </a:xfrm>
          <a:prstGeom prst="rect">
            <a:avLst/>
          </a:prstGeom>
          <a:noFill/>
          <a:ln w="9525">
            <a:noFill/>
            <a:miter lim="800000"/>
            <a:headEnd/>
            <a:tailEnd/>
          </a:ln>
        </p:spPr>
        <p:txBody>
          <a:bodyPr vert="horz" wrap="square" lIns="91440" tIns="82800" rIns="91440" bIns="8280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defTabSz="914400">
              <a:spcAft>
                <a:spcPts val="1200"/>
              </a:spcAft>
              <a:buFont typeface="Wingdings" pitchFamily="2" charset="2"/>
              <a:buNone/>
            </a:pPr>
            <a:r>
              <a:rPr lang="en-GB" b="1" kern="0" dirty="0" smtClean="0">
                <a:solidFill>
                  <a:schemeClr val="accent2">
                    <a:lumMod val="75000"/>
                  </a:schemeClr>
                </a:solidFill>
              </a:rPr>
              <a:t>What to advise a staff member with symptoms</a:t>
            </a:r>
          </a:p>
          <a:p>
            <a:pPr marL="0" indent="0" defTabSz="914400">
              <a:buFont typeface="Wingdings" pitchFamily="2" charset="2"/>
              <a:buNone/>
            </a:pPr>
            <a:r>
              <a:rPr lang="en-GB" sz="1500" b="1" kern="0" dirty="0" smtClean="0"/>
              <a:t>When someone first develops symptoms they should be advised to self-isolate immediately and to arrange a test</a:t>
            </a:r>
          </a:p>
          <a:p>
            <a:pPr defTabSz="914400">
              <a:buFont typeface="Arial" panose="020B0604020202020204" pitchFamily="34" charset="0"/>
              <a:buChar char="•"/>
            </a:pPr>
            <a:r>
              <a:rPr lang="en-GB" sz="1400" u="sng" kern="0" dirty="0" smtClean="0"/>
              <a:t>If the test is positive</a:t>
            </a:r>
            <a:r>
              <a:rPr lang="en-GB" sz="1400" kern="0" dirty="0" smtClean="0"/>
              <a:t>, they should log onto the NHS Test and Trace system to identify their close contacts in the 48 hours before becoming unwell. </a:t>
            </a:r>
          </a:p>
          <a:p>
            <a:pPr defTabSz="914400">
              <a:buFont typeface="Arial" panose="020B0604020202020204" pitchFamily="34" charset="0"/>
              <a:buChar char="•"/>
            </a:pPr>
            <a:r>
              <a:rPr lang="en-GB" sz="1400" u="sng" kern="0" dirty="0" smtClean="0"/>
              <a:t>If the test is negative</a:t>
            </a:r>
            <a:r>
              <a:rPr lang="en-GB" sz="1400" kern="0" dirty="0" smtClean="0"/>
              <a:t>, no action needs to be taken by others and the unwell member of staff can return to work when they feel well enough. </a:t>
            </a:r>
          </a:p>
          <a:p>
            <a:pPr defTabSz="914400">
              <a:buFont typeface="Arial" panose="020B0604020202020204" pitchFamily="34" charset="0"/>
              <a:buChar char="•"/>
            </a:pPr>
            <a:r>
              <a:rPr lang="en-GB" sz="1400" kern="0" dirty="0"/>
              <a:t>While waiting for the </a:t>
            </a:r>
            <a:r>
              <a:rPr lang="en-GB" sz="1400" kern="0" dirty="0" smtClean="0"/>
              <a:t>test result, </a:t>
            </a:r>
            <a:r>
              <a:rPr lang="en-GB" sz="1400" kern="0" dirty="0"/>
              <a:t>no one else in the organisation needs to </a:t>
            </a:r>
            <a:r>
              <a:rPr lang="en-GB" sz="1400" kern="0" dirty="0" smtClean="0"/>
              <a:t>self-isolate</a:t>
            </a:r>
          </a:p>
          <a:p>
            <a:pPr marL="0" indent="0" defTabSz="914400">
              <a:buFont typeface="Wingdings" pitchFamily="2" charset="2"/>
              <a:buNone/>
            </a:pPr>
            <a:endParaRPr lang="en-GB" sz="1600" b="1" kern="0" dirty="0" smtClean="0"/>
          </a:p>
          <a:p>
            <a:pPr marL="0" indent="0" defTabSz="914400">
              <a:spcAft>
                <a:spcPts val="1200"/>
              </a:spcAft>
              <a:buFont typeface="Wingdings" pitchFamily="2" charset="2"/>
              <a:buNone/>
            </a:pPr>
            <a:r>
              <a:rPr lang="en-GB" b="1" kern="0" dirty="0" smtClean="0">
                <a:solidFill>
                  <a:schemeClr val="accent2">
                    <a:lumMod val="75000"/>
                  </a:schemeClr>
                </a:solidFill>
              </a:rPr>
              <a:t>What to advise staff who think they may be a close contact of a person with symptoms</a:t>
            </a:r>
          </a:p>
          <a:p>
            <a:pPr marL="0" indent="0" defTabSz="914400">
              <a:buNone/>
            </a:pPr>
            <a:r>
              <a:rPr lang="en-GB" sz="1500" b="1" kern="0" dirty="0" smtClean="0"/>
              <a:t>Staff who believe that they may be close contacts of a person with symptoms do not need to self-isolate unless they are told to do so by the NHS Test and Trace system following a positive test result.</a:t>
            </a:r>
            <a:r>
              <a:rPr lang="en-GB" sz="1500" kern="0" dirty="0" smtClean="0"/>
              <a:t> </a:t>
            </a:r>
          </a:p>
          <a:p>
            <a:pPr defTabSz="914400">
              <a:buFont typeface="Arial" panose="020B0604020202020204" pitchFamily="34" charset="0"/>
              <a:buChar char="•"/>
            </a:pPr>
            <a:r>
              <a:rPr lang="en-GB" sz="1400" kern="0" dirty="0" smtClean="0"/>
              <a:t>If there are concerns that the unwell person has not been tested and/or has not given information on their close contacts to NHS Test and Trace, staff members should contact their managers. Managers should contact </a:t>
            </a:r>
            <a:r>
              <a:rPr lang="en-GB" sz="1400" u="sng" kern="0" dirty="0" smtClean="0">
                <a:solidFill>
                  <a:srgbClr val="FF0000"/>
                </a:solidFill>
                <a:hlinkClick r:id="rId2"/>
              </a:rPr>
              <a:t>CIPHAdmin@islington.gov.uk</a:t>
            </a:r>
            <a:r>
              <a:rPr lang="en-GB" sz="1400" kern="0" dirty="0" smtClean="0">
                <a:solidFill>
                  <a:srgbClr val="FF0000"/>
                </a:solidFill>
              </a:rPr>
              <a:t> </a:t>
            </a:r>
            <a:r>
              <a:rPr lang="en-GB" sz="1400" kern="0" dirty="0" smtClean="0"/>
              <a:t>for advice. </a:t>
            </a:r>
          </a:p>
          <a:p>
            <a:pPr defTabSz="914400">
              <a:buFont typeface="Arial" panose="020B0604020202020204" pitchFamily="34" charset="0"/>
              <a:buChar char="•"/>
            </a:pPr>
            <a:r>
              <a:rPr lang="en-GB" sz="1400" kern="0" dirty="0" smtClean="0"/>
              <a:t>Any staff member who believes themselves to have been exposed to possible COVID-19 but is waiting to hear whether the test result is positive can be advised to:</a:t>
            </a:r>
          </a:p>
          <a:p>
            <a:pPr lvl="1" defTabSz="914400">
              <a:buFont typeface="Calibri" panose="020F0502020204030204" pitchFamily="34" charset="0"/>
              <a:buChar char="-"/>
            </a:pPr>
            <a:r>
              <a:rPr lang="en-GB" sz="1400" kern="0" dirty="0" smtClean="0"/>
              <a:t>avoid individuals who are at high-risk of contracting COVID-19, for example, because they have pre-existing medical conditions, such as respiratory issues</a:t>
            </a:r>
          </a:p>
          <a:p>
            <a:pPr lvl="1" defTabSz="914400">
              <a:buFont typeface="Calibri" panose="020F0502020204030204" pitchFamily="34" charset="0"/>
              <a:buChar char="-"/>
            </a:pPr>
            <a:r>
              <a:rPr lang="en-GB" sz="1400" kern="0" dirty="0" smtClean="0"/>
              <a:t>take extra care in practicing social distancing and good hygiene and in watching out for symptoms.</a:t>
            </a:r>
          </a:p>
          <a:p>
            <a:pPr lvl="1" defTabSz="914400">
              <a:buFont typeface="Calibri" panose="020F0502020204030204" pitchFamily="34" charset="0"/>
              <a:buChar char="-"/>
            </a:pPr>
            <a:r>
              <a:rPr lang="en-GB" sz="1400" kern="0" dirty="0" smtClean="0"/>
              <a:t>be aware that they may receive a notification from the NHS test and trace service advising they need to self-isolate.</a:t>
            </a:r>
          </a:p>
          <a:p>
            <a:pPr marL="0" indent="0" defTabSz="914400">
              <a:buFont typeface="Wingdings" pitchFamily="2" charset="2"/>
              <a:buNone/>
            </a:pPr>
            <a:endParaRPr lang="en-GB" sz="1400" kern="0" dirty="0"/>
          </a:p>
        </p:txBody>
      </p:sp>
    </p:spTree>
    <p:extLst>
      <p:ext uri="{BB962C8B-B14F-4D97-AF65-F5344CB8AC3E}">
        <p14:creationId xmlns:p14="http://schemas.microsoft.com/office/powerpoint/2010/main" val="2130066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6981" y="210434"/>
            <a:ext cx="11443666" cy="804564"/>
          </a:xfrm>
        </p:spPr>
        <p:txBody>
          <a:bodyPr/>
          <a:lstStyle/>
          <a:p>
            <a:r>
              <a:rPr lang="en-GB" dirty="0" smtClean="0"/>
              <a:t>Summary of </a:t>
            </a:r>
            <a:r>
              <a:rPr lang="en-GB" dirty="0"/>
              <a:t>actions </a:t>
            </a:r>
            <a:r>
              <a:rPr lang="en-GB" dirty="0" smtClean="0"/>
              <a:t>for organisations</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533853169"/>
              </p:ext>
            </p:extLst>
          </p:nvPr>
        </p:nvGraphicFramePr>
        <p:xfrm>
          <a:off x="3939701" y="1065032"/>
          <a:ext cx="3988147" cy="5363436"/>
        </p:xfrm>
        <a:graphic>
          <a:graphicData uri="http://schemas.openxmlformats.org/drawingml/2006/table">
            <a:tbl>
              <a:tblPr firstRow="1" bandRow="1">
                <a:tableStyleId>{93296810-A885-4BE3-A3E7-6D5BEEA58F35}</a:tableStyleId>
              </a:tblPr>
              <a:tblGrid>
                <a:gridCol w="3988147">
                  <a:extLst>
                    <a:ext uri="{9D8B030D-6E8A-4147-A177-3AD203B41FA5}">
                      <a16:colId xmlns:a16="http://schemas.microsoft.com/office/drawing/2014/main" val="3424691724"/>
                    </a:ext>
                  </a:extLst>
                </a:gridCol>
              </a:tblGrid>
              <a:tr h="553393">
                <a:tc>
                  <a:txBody>
                    <a:bodyPr/>
                    <a:lstStyle/>
                    <a:p>
                      <a:r>
                        <a:rPr lang="en-GB" dirty="0" smtClean="0"/>
                        <a:t>If </a:t>
                      </a:r>
                      <a:r>
                        <a:rPr lang="en-GB" baseline="0" dirty="0" smtClean="0"/>
                        <a:t>a person has symptoms</a:t>
                      </a:r>
                      <a:endParaRPr lang="en-GB" dirty="0"/>
                    </a:p>
                  </a:txBody>
                  <a:tcPr/>
                </a:tc>
                <a:extLst>
                  <a:ext uri="{0D108BD9-81ED-4DB2-BD59-A6C34878D82A}">
                    <a16:rowId xmlns:a16="http://schemas.microsoft.com/office/drawing/2014/main" val="2939583500"/>
                  </a:ext>
                </a:extLst>
              </a:tr>
              <a:tr h="1506186">
                <a:tc>
                  <a:txBody>
                    <a:bodyPr/>
                    <a:lstStyle/>
                    <a:p>
                      <a:r>
                        <a:rPr lang="en-GB" sz="1200" b="1" dirty="0" smtClean="0"/>
                        <a:t>Advise person with symptoms to get tested and to self-isolate</a:t>
                      </a:r>
                      <a:r>
                        <a:rPr lang="en-GB" sz="1200" b="1" baseline="0" dirty="0" smtClean="0"/>
                        <a:t> for 7 days </a:t>
                      </a:r>
                      <a:r>
                        <a:rPr lang="en-GB" sz="1200" baseline="0" dirty="0" smtClean="0"/>
                        <a:t>(the rest of their household isolates for 14 days).</a:t>
                      </a:r>
                    </a:p>
                    <a:p>
                      <a:pPr>
                        <a:spcBef>
                          <a:spcPts val="0"/>
                        </a:spcBef>
                        <a:spcAft>
                          <a:spcPts val="0"/>
                        </a:spcAft>
                      </a:pPr>
                      <a:r>
                        <a:rPr lang="en-GB" sz="1200" baseline="0" dirty="0" smtClean="0"/>
                        <a:t>Signpost staff to the </a:t>
                      </a:r>
                      <a:r>
                        <a:rPr lang="en-GB" sz="1200" baseline="0" dirty="0" smtClean="0">
                          <a:hlinkClick r:id="rId2"/>
                        </a:rPr>
                        <a:t>NHS coronavirus website</a:t>
                      </a:r>
                      <a:endParaRPr lang="en-GB" sz="1200" baseline="0" dirty="0" smtClean="0"/>
                    </a:p>
                    <a:p>
                      <a:pPr marL="0" indent="0">
                        <a:spcBef>
                          <a:spcPts val="0"/>
                        </a:spcBef>
                        <a:spcAft>
                          <a:spcPts val="0"/>
                        </a:spcAft>
                        <a:buNone/>
                      </a:pPr>
                      <a:r>
                        <a:rPr lang="en-GB" sz="1200" dirty="0" smtClean="0"/>
                        <a:t>Book </a:t>
                      </a:r>
                      <a:r>
                        <a:rPr lang="en-GB" sz="1200" dirty="0" smtClean="0">
                          <a:hlinkClick r:id="rId3"/>
                        </a:rPr>
                        <a:t>tests for the general public</a:t>
                      </a:r>
                      <a:endParaRPr lang="en-GB" sz="1200" dirty="0" smtClean="0"/>
                    </a:p>
                    <a:p>
                      <a:pPr marL="0" indent="0">
                        <a:spcBef>
                          <a:spcPts val="0"/>
                        </a:spcBef>
                        <a:spcAft>
                          <a:spcPts val="0"/>
                        </a:spcAft>
                        <a:buNone/>
                      </a:pPr>
                      <a:r>
                        <a:rPr lang="en-GB" sz="1200" dirty="0" smtClean="0"/>
                        <a:t>Book </a:t>
                      </a:r>
                      <a:r>
                        <a:rPr lang="en-GB" sz="1200" dirty="0" smtClean="0">
                          <a:hlinkClick r:id="rId4"/>
                        </a:rPr>
                        <a:t>tests for essential workers</a:t>
                      </a:r>
                      <a:endParaRPr lang="en-GB" sz="1200" dirty="0" smtClean="0"/>
                    </a:p>
                    <a:p>
                      <a:pPr marL="0" indent="0">
                        <a:spcBef>
                          <a:spcPts val="0"/>
                        </a:spcBef>
                        <a:spcAft>
                          <a:spcPts val="0"/>
                        </a:spcAft>
                        <a:buNone/>
                      </a:pPr>
                      <a:r>
                        <a:rPr lang="en-GB" sz="1200" dirty="0" smtClean="0"/>
                        <a:t>Testing </a:t>
                      </a:r>
                      <a:r>
                        <a:rPr lang="en-GB" sz="1200" baseline="0" dirty="0" smtClean="0"/>
                        <a:t>MUST happen within the first 5 days of symptoms starting.</a:t>
                      </a:r>
                      <a:endParaRPr lang="en-GB" sz="1200" dirty="0" smtClean="0"/>
                    </a:p>
                  </a:txBody>
                  <a:tcPr/>
                </a:tc>
                <a:extLst>
                  <a:ext uri="{0D108BD9-81ED-4DB2-BD59-A6C34878D82A}">
                    <a16:rowId xmlns:a16="http://schemas.microsoft.com/office/drawing/2014/main" val="1350573658"/>
                  </a:ext>
                </a:extLst>
              </a:tr>
              <a:tr h="685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Advise any contacts at the setting that they do </a:t>
                      </a:r>
                      <a:r>
                        <a:rPr lang="en-GB" sz="1200" b="1" u="sng" dirty="0" smtClean="0"/>
                        <a:t>not</a:t>
                      </a:r>
                      <a:r>
                        <a:rPr lang="en-GB" sz="1200" b="1" dirty="0" smtClean="0"/>
                        <a:t> need to self-isolate</a:t>
                      </a:r>
                      <a:r>
                        <a:rPr lang="en-GB" sz="1200" b="1" baseline="0" dirty="0" smtClean="0"/>
                        <a:t> </a:t>
                      </a:r>
                      <a:r>
                        <a:rPr lang="en-GB" sz="1200" baseline="0" dirty="0" smtClean="0"/>
                        <a:t>until a test result comes back positive.</a:t>
                      </a:r>
                    </a:p>
                  </a:txBody>
                  <a:tcPr/>
                </a:tc>
                <a:extLst>
                  <a:ext uri="{0D108BD9-81ED-4DB2-BD59-A6C34878D82A}">
                    <a16:rowId xmlns:a16="http://schemas.microsoft.com/office/drawing/2014/main" val="2428163024"/>
                  </a:ext>
                </a:extLst>
              </a:tr>
              <a:tr h="1065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Allay</a:t>
                      </a:r>
                      <a:r>
                        <a:rPr lang="en-GB" sz="1200" b="1" baseline="0" dirty="0" smtClean="0"/>
                        <a:t> any anxiety among staff and service users. </a:t>
                      </a:r>
                      <a:r>
                        <a:rPr lang="en-GB" sz="1200" b="0" baseline="0" dirty="0" smtClean="0"/>
                        <a:t>No one needs to self-isolate unless the test comes back positive. The majority of results are negative. Any close </a:t>
                      </a:r>
                      <a:r>
                        <a:rPr lang="en-GB" sz="1200" baseline="0" dirty="0" smtClean="0"/>
                        <a:t>contacts will be alerted by NHS Test and Trace and asked to self-isolate if necessary.</a:t>
                      </a:r>
                      <a:endParaRPr lang="en-GB" sz="1200" dirty="0" smtClean="0"/>
                    </a:p>
                  </a:txBody>
                  <a:tcPr/>
                </a:tc>
                <a:extLst>
                  <a:ext uri="{0D108BD9-81ED-4DB2-BD59-A6C34878D82A}">
                    <a16:rowId xmlns:a16="http://schemas.microsoft.com/office/drawing/2014/main" val="226628204"/>
                  </a:ext>
                </a:extLst>
              </a:tr>
              <a:tr h="804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Clean</a:t>
                      </a:r>
                      <a:r>
                        <a:rPr lang="en-GB" sz="1200" b="1" baseline="0" dirty="0" smtClean="0"/>
                        <a:t> </a:t>
                      </a:r>
                      <a:r>
                        <a:rPr lang="en-GB" sz="1200" b="1" dirty="0" smtClean="0"/>
                        <a:t>areas where a symptomatic</a:t>
                      </a:r>
                      <a:r>
                        <a:rPr lang="en-GB" sz="1200" b="1" baseline="0" dirty="0" smtClean="0"/>
                        <a:t> or COVID-19 positive individual has spent time </a:t>
                      </a:r>
                      <a:r>
                        <a:rPr lang="en-GB" sz="1200" baseline="0" dirty="0" smtClean="0"/>
                        <a:t>taking additional precautions (including the use of PPE where necessary) as set out </a:t>
                      </a:r>
                      <a:r>
                        <a:rPr lang="en-GB" sz="1200" baseline="0" dirty="0" smtClean="0">
                          <a:hlinkClick r:id="rId5"/>
                        </a:rPr>
                        <a:t>here</a:t>
                      </a:r>
                      <a:r>
                        <a:rPr lang="en-GB" sz="1200" baseline="0" dirty="0" smtClean="0"/>
                        <a:t>. </a:t>
                      </a:r>
                      <a:endParaRPr lang="en-GB" sz="1200" dirty="0" smtClean="0"/>
                    </a:p>
                  </a:txBody>
                  <a:tcPr/>
                </a:tc>
                <a:extLst>
                  <a:ext uri="{0D108BD9-81ED-4DB2-BD59-A6C34878D82A}">
                    <a16:rowId xmlns:a16="http://schemas.microsoft.com/office/drawing/2014/main" val="1463674376"/>
                  </a:ext>
                </a:extLst>
              </a:tr>
              <a:tr h="6815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For</a:t>
                      </a:r>
                      <a:r>
                        <a:rPr lang="en-GB" sz="1200" b="1" baseline="0" dirty="0" smtClean="0"/>
                        <a:t> any enquiries</a:t>
                      </a:r>
                      <a:r>
                        <a:rPr lang="en-GB" sz="1200" baseline="0" dirty="0" smtClean="0"/>
                        <a:t>, </a:t>
                      </a:r>
                      <a:r>
                        <a:rPr lang="en-GB" sz="1200" dirty="0" smtClean="0"/>
                        <a:t>email Public Health</a:t>
                      </a:r>
                      <a:r>
                        <a:rPr lang="en-GB" sz="1200" baseline="0" dirty="0" smtClean="0"/>
                        <a:t>: </a:t>
                      </a:r>
                      <a:r>
                        <a:rPr lang="en-GB" sz="1200" dirty="0" smtClean="0"/>
                        <a:t>CIPHAdmin@islington.gov.uk</a:t>
                      </a:r>
                    </a:p>
                  </a:txBody>
                  <a:tcPr/>
                </a:tc>
                <a:extLst>
                  <a:ext uri="{0D108BD9-81ED-4DB2-BD59-A6C34878D82A}">
                    <a16:rowId xmlns:a16="http://schemas.microsoft.com/office/drawing/2014/main" val="90432119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231403882"/>
              </p:ext>
            </p:extLst>
          </p:nvPr>
        </p:nvGraphicFramePr>
        <p:xfrm>
          <a:off x="176981" y="1065031"/>
          <a:ext cx="3626533" cy="5296890"/>
        </p:xfrm>
        <a:graphic>
          <a:graphicData uri="http://schemas.openxmlformats.org/drawingml/2006/table">
            <a:tbl>
              <a:tblPr firstRow="1" bandRow="1">
                <a:tableStyleId>{5C22544A-7EE6-4342-B048-85BDC9FD1C3A}</a:tableStyleId>
              </a:tblPr>
              <a:tblGrid>
                <a:gridCol w="3626533">
                  <a:extLst>
                    <a:ext uri="{9D8B030D-6E8A-4147-A177-3AD203B41FA5}">
                      <a16:colId xmlns:a16="http://schemas.microsoft.com/office/drawing/2014/main" val="1618066010"/>
                    </a:ext>
                  </a:extLst>
                </a:gridCol>
              </a:tblGrid>
              <a:tr h="578943">
                <a:tc>
                  <a:txBody>
                    <a:bodyPr/>
                    <a:lstStyle/>
                    <a:p>
                      <a:r>
                        <a:rPr lang="en-GB" dirty="0" smtClean="0"/>
                        <a:t>Preparation</a:t>
                      </a:r>
                      <a:endParaRPr lang="en-GB" dirty="0"/>
                    </a:p>
                  </a:txBody>
                  <a:tcPr/>
                </a:tc>
                <a:extLst>
                  <a:ext uri="{0D108BD9-81ED-4DB2-BD59-A6C34878D82A}">
                    <a16:rowId xmlns:a16="http://schemas.microsoft.com/office/drawing/2014/main" val="2188478507"/>
                  </a:ext>
                </a:extLst>
              </a:tr>
              <a:tr h="1600245">
                <a:tc>
                  <a:txBody>
                    <a:bodyPr/>
                    <a:lstStyle/>
                    <a:p>
                      <a:r>
                        <a:rPr lang="en-GB" sz="1200" dirty="0" smtClean="0"/>
                        <a:t>Ensure general </a:t>
                      </a:r>
                      <a:r>
                        <a:rPr lang="en-GB" sz="1200" b="1" dirty="0" smtClean="0"/>
                        <a:t>infection </a:t>
                      </a:r>
                      <a:r>
                        <a:rPr lang="en-GB" sz="1200" b="1" baseline="0" dirty="0" smtClean="0"/>
                        <a:t>prevention measures</a:t>
                      </a:r>
                      <a:r>
                        <a:rPr lang="en-GB" sz="1200" baseline="0" dirty="0" smtClean="0"/>
                        <a:t> are in place </a:t>
                      </a:r>
                    </a:p>
                    <a:p>
                      <a:pPr marL="171450" indent="-171450">
                        <a:buFont typeface="Arial" panose="020B0604020202020204" pitchFamily="34" charset="0"/>
                        <a:buChar char="•"/>
                      </a:pPr>
                      <a:r>
                        <a:rPr lang="en-GB" sz="1200" baseline="0" dirty="0" smtClean="0"/>
                        <a:t>risk assessment for safe working</a:t>
                      </a:r>
                    </a:p>
                    <a:p>
                      <a:pPr marL="171450" indent="-171450">
                        <a:buFont typeface="Arial" panose="020B0604020202020204" pitchFamily="34" charset="0"/>
                        <a:buChar char="•"/>
                      </a:pPr>
                      <a:r>
                        <a:rPr lang="en-GB" sz="1200" baseline="0" dirty="0" smtClean="0"/>
                        <a:t>social distancing</a:t>
                      </a:r>
                    </a:p>
                    <a:p>
                      <a:pPr marL="171450" indent="-171450">
                        <a:buFont typeface="Arial" panose="020B0604020202020204" pitchFamily="34" charset="0"/>
                        <a:buChar char="•"/>
                      </a:pPr>
                      <a:r>
                        <a:rPr lang="en-GB" sz="1200" baseline="0" dirty="0" smtClean="0"/>
                        <a:t>handwashing</a:t>
                      </a:r>
                    </a:p>
                    <a:p>
                      <a:pPr marL="171450" indent="-171450">
                        <a:buFont typeface="Arial" panose="020B0604020202020204" pitchFamily="34" charset="0"/>
                        <a:buChar char="•"/>
                      </a:pPr>
                      <a:r>
                        <a:rPr lang="en-GB" sz="1200" baseline="0" dirty="0" smtClean="0"/>
                        <a:t>enhanced cleaning</a:t>
                      </a:r>
                    </a:p>
                    <a:p>
                      <a:pPr marL="171450" indent="-171450">
                        <a:buFont typeface="Arial" panose="020B0604020202020204" pitchFamily="34" charset="0"/>
                        <a:buChar char="•"/>
                      </a:pPr>
                      <a:r>
                        <a:rPr lang="en-GB" sz="1200" baseline="0" dirty="0" smtClean="0"/>
                        <a:t>workplace hygiene</a:t>
                      </a:r>
                    </a:p>
                    <a:p>
                      <a:pPr marL="0" indent="0">
                        <a:buFont typeface="Arial" panose="020B0604020202020204" pitchFamily="34" charset="0"/>
                        <a:buNone/>
                      </a:pPr>
                      <a:endParaRPr lang="en-GB" sz="1200" dirty="0"/>
                    </a:p>
                  </a:txBody>
                  <a:tcPr/>
                </a:tc>
                <a:extLst>
                  <a:ext uri="{0D108BD9-81ED-4DB2-BD59-A6C34878D82A}">
                    <a16:rowId xmlns:a16="http://schemas.microsoft.com/office/drawing/2014/main" val="339666148"/>
                  </a:ext>
                </a:extLst>
              </a:tr>
              <a:tr h="7336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Ensure staffing</a:t>
                      </a:r>
                      <a:r>
                        <a:rPr lang="en-GB" sz="1200" b="1" baseline="0" dirty="0" smtClean="0"/>
                        <a:t> resilience and business continuity plans </a:t>
                      </a:r>
                      <a:r>
                        <a:rPr lang="en-GB" sz="1200" baseline="0" dirty="0" smtClean="0"/>
                        <a:t>are in place in case staff members are required to self-isolate.</a:t>
                      </a:r>
                    </a:p>
                  </a:txBody>
                  <a:tcPr/>
                </a:tc>
                <a:extLst>
                  <a:ext uri="{0D108BD9-81ED-4DB2-BD59-A6C34878D82A}">
                    <a16:rowId xmlns:a16="http://schemas.microsoft.com/office/drawing/2014/main" val="2409518955"/>
                  </a:ext>
                </a:extLst>
              </a:tr>
              <a:tr h="6118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Communicate</a:t>
                      </a:r>
                      <a:r>
                        <a:rPr lang="en-GB" sz="1200" b="1" baseline="0" dirty="0" smtClean="0"/>
                        <a:t> to staff what NHS Test &amp; Trace is</a:t>
                      </a:r>
                      <a:r>
                        <a:rPr lang="en-GB" sz="1200" baseline="0" dirty="0" smtClean="0"/>
                        <a:t> and how it might affect them</a:t>
                      </a:r>
                      <a:endParaRPr lang="en-GB" sz="1200" dirty="0" smtClean="0"/>
                    </a:p>
                  </a:txBody>
                  <a:tcPr/>
                </a:tc>
                <a:extLst>
                  <a:ext uri="{0D108BD9-81ED-4DB2-BD59-A6C34878D82A}">
                    <a16:rowId xmlns:a16="http://schemas.microsoft.com/office/drawing/2014/main" val="2311796622"/>
                  </a:ext>
                </a:extLst>
              </a:tr>
              <a:tr h="543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Strong</a:t>
                      </a:r>
                      <a:r>
                        <a:rPr lang="en-GB" sz="1200" b="1" baseline="0" dirty="0" smtClean="0"/>
                        <a:t> messages to staff around social distancing &amp; hygiene</a:t>
                      </a:r>
                      <a:endParaRPr lang="en-GB" sz="1200" b="1" dirty="0" smtClean="0"/>
                    </a:p>
                  </a:txBody>
                  <a:tcPr/>
                </a:tc>
                <a:extLst>
                  <a:ext uri="{0D108BD9-81ED-4DB2-BD59-A6C34878D82A}">
                    <a16:rowId xmlns:a16="http://schemas.microsoft.com/office/drawing/2014/main" val="219329627"/>
                  </a:ext>
                </a:extLst>
              </a:tr>
              <a:tr h="7575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solidFill>
                            <a:schemeClr val="tx1"/>
                          </a:solidFill>
                        </a:rPr>
                        <a:t>Consider whether any staff or service users would struggle if asked to self-isolate.</a:t>
                      </a:r>
                      <a:r>
                        <a:rPr lang="en-GB" sz="1200" b="1" baseline="0" dirty="0" smtClean="0">
                          <a:solidFill>
                            <a:schemeClr val="tx1"/>
                          </a:solidFill>
                        </a:rPr>
                        <a:t> </a:t>
                      </a:r>
                      <a:r>
                        <a:rPr lang="en-GB" sz="1200" b="0" baseline="0" dirty="0" smtClean="0">
                          <a:solidFill>
                            <a:schemeClr val="tx1"/>
                          </a:solidFill>
                        </a:rPr>
                        <a:t>Signpost them to Council support.</a:t>
                      </a:r>
                      <a:endParaRPr lang="en-GB" sz="1200" b="0" dirty="0" smtClean="0">
                        <a:solidFill>
                          <a:schemeClr val="tx1"/>
                        </a:solidFill>
                      </a:endParaRPr>
                    </a:p>
                  </a:txBody>
                  <a:tcPr/>
                </a:tc>
                <a:extLst>
                  <a:ext uri="{0D108BD9-81ED-4DB2-BD59-A6C34878D82A}">
                    <a16:rowId xmlns:a16="http://schemas.microsoft.com/office/drawing/2014/main" val="392268795"/>
                  </a:ext>
                </a:extLst>
              </a:tr>
              <a:tr h="4706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For</a:t>
                      </a:r>
                      <a:r>
                        <a:rPr lang="en-GB" sz="1200" b="1" baseline="0" dirty="0" smtClean="0"/>
                        <a:t> any enquiries</a:t>
                      </a:r>
                      <a:r>
                        <a:rPr lang="en-GB" sz="1200" baseline="0" dirty="0" smtClean="0"/>
                        <a:t>, </a:t>
                      </a:r>
                      <a:r>
                        <a:rPr lang="en-GB" sz="1200" dirty="0" smtClean="0"/>
                        <a:t>email Public Health</a:t>
                      </a:r>
                      <a:r>
                        <a:rPr lang="en-GB" sz="1200" baseline="0" dirty="0" smtClean="0"/>
                        <a:t>: </a:t>
                      </a:r>
                      <a:r>
                        <a:rPr lang="en-GB" sz="1200" dirty="0" smtClean="0"/>
                        <a:t>CIPHAdmin@islington.gov.uk</a:t>
                      </a:r>
                    </a:p>
                  </a:txBody>
                  <a:tcPr/>
                </a:tc>
                <a:extLst>
                  <a:ext uri="{0D108BD9-81ED-4DB2-BD59-A6C34878D82A}">
                    <a16:rowId xmlns:a16="http://schemas.microsoft.com/office/drawing/2014/main" val="196886358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29710509"/>
              </p:ext>
            </p:extLst>
          </p:nvPr>
        </p:nvGraphicFramePr>
        <p:xfrm>
          <a:off x="8046720" y="1070044"/>
          <a:ext cx="4010086" cy="5380393"/>
        </p:xfrm>
        <a:graphic>
          <a:graphicData uri="http://schemas.openxmlformats.org/drawingml/2006/table">
            <a:tbl>
              <a:tblPr firstRow="1" bandRow="1">
                <a:tableStyleId>{F5AB1C69-6EDB-4FF4-983F-18BD219EF322}</a:tableStyleId>
              </a:tblPr>
              <a:tblGrid>
                <a:gridCol w="4010086">
                  <a:extLst>
                    <a:ext uri="{9D8B030D-6E8A-4147-A177-3AD203B41FA5}">
                      <a16:colId xmlns:a16="http://schemas.microsoft.com/office/drawing/2014/main" val="24954500"/>
                    </a:ext>
                  </a:extLst>
                </a:gridCol>
              </a:tblGrid>
              <a:tr h="600111">
                <a:tc>
                  <a:txBody>
                    <a:bodyPr/>
                    <a:lstStyle/>
                    <a:p>
                      <a:r>
                        <a:rPr lang="en-GB" dirty="0" smtClean="0"/>
                        <a:t>If </a:t>
                      </a:r>
                      <a:r>
                        <a:rPr lang="en-GB" baseline="0" dirty="0" smtClean="0"/>
                        <a:t>a person has confirmed COVID-19</a:t>
                      </a:r>
                      <a:endParaRPr lang="en-GB" dirty="0"/>
                    </a:p>
                  </a:txBody>
                  <a:tcPr/>
                </a:tc>
                <a:extLst>
                  <a:ext uri="{0D108BD9-81ED-4DB2-BD59-A6C34878D82A}">
                    <a16:rowId xmlns:a16="http://schemas.microsoft.com/office/drawing/2014/main" val="4030829981"/>
                  </a:ext>
                </a:extLst>
              </a:tr>
              <a:tr h="8805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Ensure the person with symptoms is self-isolating for 7 days</a:t>
                      </a:r>
                      <a:r>
                        <a:rPr lang="en-GB" sz="1200" baseline="0" dirty="0" smtClean="0">
                          <a:solidFill>
                            <a:schemeClr val="tx1"/>
                          </a:solidFill>
                        </a:rPr>
                        <a:t> and has </a:t>
                      </a:r>
                      <a:r>
                        <a:rPr lang="en-GB" sz="1200" b="1" baseline="0" dirty="0" smtClean="0">
                          <a:solidFill>
                            <a:schemeClr val="tx1"/>
                          </a:solidFill>
                        </a:rPr>
                        <a:t>logged onto NHS Tests &amp; Trace to share their close contacts</a:t>
                      </a:r>
                      <a:endParaRPr lang="en-GB" sz="1200" b="0"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solidFill>
                      </a:endParaRPr>
                    </a:p>
                  </a:txBody>
                  <a:tcPr/>
                </a:tc>
                <a:extLst>
                  <a:ext uri="{0D108BD9-81ED-4DB2-BD59-A6C34878D82A}">
                    <a16:rowId xmlns:a16="http://schemas.microsoft.com/office/drawing/2014/main" val="4075613786"/>
                  </a:ext>
                </a:extLst>
              </a:tr>
              <a:tr h="867232">
                <a:tc>
                  <a:txBody>
                    <a:bodyPr/>
                    <a:lstStyle/>
                    <a:p>
                      <a:r>
                        <a:rPr lang="en-GB" sz="1200" b="1" dirty="0" smtClean="0">
                          <a:solidFill>
                            <a:schemeClr val="tx1"/>
                          </a:solidFill>
                        </a:rPr>
                        <a:t>If there are </a:t>
                      </a:r>
                      <a:r>
                        <a:rPr lang="en-GB" sz="1200" b="1" u="sng" dirty="0" smtClean="0">
                          <a:solidFill>
                            <a:schemeClr val="tx1"/>
                          </a:solidFill>
                        </a:rPr>
                        <a:t>2 or more confirmed cases </a:t>
                      </a:r>
                      <a:r>
                        <a:rPr lang="en-GB" sz="1200" b="0" dirty="0" smtClean="0">
                          <a:solidFill>
                            <a:schemeClr val="tx1"/>
                          </a:solidFill>
                        </a:rPr>
                        <a:t>in staff or service users</a:t>
                      </a:r>
                      <a:r>
                        <a:rPr lang="en-GB" sz="1200" b="0" baseline="0" dirty="0" smtClean="0">
                          <a:solidFill>
                            <a:schemeClr val="tx1"/>
                          </a:solidFill>
                        </a:rPr>
                        <a:t> </a:t>
                      </a:r>
                      <a:r>
                        <a:rPr lang="en-GB" sz="1200" b="1" baseline="0" dirty="0" smtClean="0">
                          <a:solidFill>
                            <a:schemeClr val="tx1"/>
                          </a:solidFill>
                        </a:rPr>
                        <a:t>c</a:t>
                      </a:r>
                      <a:r>
                        <a:rPr lang="en-GB" sz="1200" b="1" dirty="0" smtClean="0">
                          <a:solidFill>
                            <a:schemeClr val="tx1"/>
                          </a:solidFill>
                        </a:rPr>
                        <a:t>all PHE London Coronavirus Response Cell (LCRC) </a:t>
                      </a:r>
                      <a:r>
                        <a:rPr lang="en-GB" sz="1200" dirty="0" smtClean="0">
                          <a:solidFill>
                            <a:schemeClr val="tx1"/>
                          </a:solidFill>
                        </a:rPr>
                        <a:t>– 0300  303 0450</a:t>
                      </a:r>
                      <a:endParaRPr lang="en-GB" sz="1200" dirty="0">
                        <a:solidFill>
                          <a:schemeClr val="tx1"/>
                        </a:solidFill>
                      </a:endParaRPr>
                    </a:p>
                  </a:txBody>
                  <a:tcPr/>
                </a:tc>
                <a:extLst>
                  <a:ext uri="{0D108BD9-81ED-4DB2-BD59-A6C34878D82A}">
                    <a16:rowId xmlns:a16="http://schemas.microsoft.com/office/drawing/2014/main" val="4274228026"/>
                  </a:ext>
                </a:extLst>
              </a:tr>
              <a:tr h="20545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solidFill>
                            <a:schemeClr val="tx1"/>
                          </a:solidFill>
                        </a:rPr>
                        <a:t>Self-isolation for any close contacts from the setting</a:t>
                      </a:r>
                      <a:r>
                        <a:rPr lang="en-GB" sz="1200" b="0" dirty="0" smtClean="0">
                          <a:solidFill>
                            <a:schemeClr val="tx1"/>
                          </a:solidFill>
                        </a:rPr>
                        <a:t>.</a:t>
                      </a:r>
                      <a:r>
                        <a:rPr lang="en-GB" sz="1200" b="0" baseline="0" dirty="0" smtClean="0">
                          <a:solidFill>
                            <a:schemeClr val="tx1"/>
                          </a:solidFill>
                        </a:rPr>
                        <a:t> </a:t>
                      </a:r>
                      <a:endParaRPr lang="en-GB" sz="1200" dirty="0" smtClean="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smtClean="0">
                          <a:solidFill>
                            <a:schemeClr val="tx1"/>
                          </a:solidFill>
                        </a:rPr>
                        <a:t>In most settings, the only people who need to self-isolate will have been contacted by NHS Test and Trace to them to do so.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smtClean="0">
                          <a:solidFill>
                            <a:schemeClr val="tx1"/>
                          </a:solidFill>
                        </a:rPr>
                        <a:t>If anyone is concerned that they were a close contact but has not been alerted by NHS Test and Trace, email </a:t>
                      </a:r>
                      <a:r>
                        <a:rPr lang="en-GB" sz="1200" baseline="0" dirty="0" smtClean="0">
                          <a:solidFill>
                            <a:schemeClr val="tx1"/>
                          </a:solidFill>
                          <a:hlinkClick r:id="rId6"/>
                        </a:rPr>
                        <a:t>CIPHAdmin@islington.gov.uk</a:t>
                      </a:r>
                      <a:r>
                        <a:rPr lang="en-GB" sz="1200" baseline="0" dirty="0" smtClean="0">
                          <a:solidFill>
                            <a:schemeClr val="tx1"/>
                          </a:solidFill>
                        </a:rPr>
                        <a:t> for advice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smtClean="0">
                          <a:solidFill>
                            <a:schemeClr val="tx1"/>
                          </a:solidFill>
                        </a:rPr>
                        <a:t>Only the identified ‘close contacts’ of the unwell person must self-isolate for 14 days (see slides 5 &amp; 6)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aseline="0" dirty="0" smtClean="0">
                        <a:solidFill>
                          <a:schemeClr val="tx1"/>
                        </a:solidFill>
                      </a:endParaRPr>
                    </a:p>
                  </a:txBody>
                  <a:tcPr/>
                </a:tc>
                <a:extLst>
                  <a:ext uri="{0D108BD9-81ED-4DB2-BD59-A6C34878D82A}">
                    <a16:rowId xmlns:a16="http://schemas.microsoft.com/office/drawing/2014/main" val="1958702009"/>
                  </a:ext>
                </a:extLst>
              </a:tr>
              <a:tr h="8894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Support staff and service users to self-isolate</a:t>
                      </a:r>
                      <a:r>
                        <a:rPr lang="en-GB" sz="1200" dirty="0" smtClean="0"/>
                        <a:t>,</a:t>
                      </a:r>
                      <a:r>
                        <a:rPr lang="en-GB" sz="1200" baseline="0" dirty="0" smtClean="0"/>
                        <a:t> including accommodating work/activity from home where possible and signposting to Council support services. </a:t>
                      </a:r>
                    </a:p>
                  </a:txBody>
                  <a:tcPr/>
                </a:tc>
                <a:extLst>
                  <a:ext uri="{0D108BD9-81ED-4DB2-BD59-A6C34878D82A}">
                    <a16:rowId xmlns:a16="http://schemas.microsoft.com/office/drawing/2014/main" val="3672235754"/>
                  </a:ext>
                </a:extLst>
              </a:tr>
            </a:tbl>
          </a:graphicData>
        </a:graphic>
      </p:graphicFrame>
    </p:spTree>
    <p:extLst>
      <p:ext uri="{BB962C8B-B14F-4D97-AF65-F5344CB8AC3E}">
        <p14:creationId xmlns:p14="http://schemas.microsoft.com/office/powerpoint/2010/main" val="2526728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3051" y="196735"/>
            <a:ext cx="11443666" cy="804564"/>
          </a:xfrm>
        </p:spPr>
        <p:txBody>
          <a:bodyPr/>
          <a:lstStyle/>
          <a:p>
            <a:r>
              <a:rPr lang="en-GB" dirty="0" smtClean="0"/>
              <a:t>FAQs – Managers</a:t>
            </a:r>
            <a:endParaRPr lang="en-GB" dirty="0"/>
          </a:p>
        </p:txBody>
      </p:sp>
      <p:sp>
        <p:nvSpPr>
          <p:cNvPr id="4" name="Rectangle 3"/>
          <p:cNvSpPr/>
          <p:nvPr/>
        </p:nvSpPr>
        <p:spPr bwMode="auto">
          <a:xfrm>
            <a:off x="423051" y="1079117"/>
            <a:ext cx="11443666" cy="778865"/>
          </a:xfrm>
          <a:prstGeom prst="rect">
            <a:avLst/>
          </a:prstGeom>
          <a:solidFill>
            <a:schemeClr val="accent2"/>
          </a:solidFill>
          <a:ln w="9525" cap="flat" cmpd="sng" algn="ctr">
            <a:noFill/>
            <a:prstDash val="solid"/>
            <a:round/>
            <a:headEnd type="none" w="med" len="med"/>
            <a:tailEnd type="none" w="med" len="med"/>
          </a:ln>
          <a:effectLst/>
        </p:spPr>
        <p:txBody>
          <a:bodyPr vert="horz" wrap="square" lIns="180000" tIns="180000" rIns="180000" bIns="180000" numCol="1" rtlCol="0" anchor="t" anchorCtr="0" compatLnSpc="1">
            <a:prstTxWarp prst="textNoShape">
              <a:avLst/>
            </a:prstTxWarp>
          </a:bodyPr>
          <a:lstStyle/>
          <a:p>
            <a:pPr>
              <a:spcAft>
                <a:spcPts val="600"/>
              </a:spcAft>
            </a:pPr>
            <a:r>
              <a:rPr lang="en-GB" sz="1200" b="1" dirty="0"/>
              <a:t>What if I can’t get a hold of </a:t>
            </a:r>
            <a:r>
              <a:rPr lang="en-GB" sz="1200" b="1" dirty="0" smtClean="0"/>
              <a:t>PHE London Coronavirus Response Cell (LCRC)?</a:t>
            </a:r>
            <a:endParaRPr lang="en-GB" sz="1200" b="1" dirty="0"/>
          </a:p>
          <a:p>
            <a:pPr marL="171450" indent="-171450">
              <a:spcAft>
                <a:spcPts val="600"/>
              </a:spcAft>
              <a:buFont typeface="Arial" panose="020B0604020202020204" pitchFamily="34" charset="0"/>
              <a:buChar char="•"/>
            </a:pPr>
            <a:r>
              <a:rPr lang="en-GB" sz="1200" dirty="0"/>
              <a:t>C</a:t>
            </a:r>
            <a:r>
              <a:rPr lang="en-GB" sz="1200" dirty="0" smtClean="0"/>
              <a:t>ontact </a:t>
            </a:r>
            <a:r>
              <a:rPr lang="en-GB" sz="1200" dirty="0"/>
              <a:t>Public Health Team at </a:t>
            </a:r>
            <a:r>
              <a:rPr lang="en-GB" sz="1200" dirty="0" smtClean="0">
                <a:hlinkClick r:id="rId2"/>
              </a:rPr>
              <a:t>CIPHadmin@islington.gov.uk</a:t>
            </a:r>
            <a:r>
              <a:rPr lang="en-GB" sz="1200" dirty="0" smtClean="0"/>
              <a:t>. The </a:t>
            </a:r>
            <a:r>
              <a:rPr lang="en-GB" sz="1200" dirty="0"/>
              <a:t>Public Health Team will monitor the inbox within working hours and through the weekend</a:t>
            </a:r>
          </a:p>
          <a:p>
            <a:pPr algn="ctr">
              <a:spcAft>
                <a:spcPts val="600"/>
              </a:spcAft>
            </a:pPr>
            <a:endParaRPr lang="en-GB" sz="1200" dirty="0" smtClean="0"/>
          </a:p>
        </p:txBody>
      </p:sp>
      <p:sp>
        <p:nvSpPr>
          <p:cNvPr id="5" name="Rectangle 4"/>
          <p:cNvSpPr/>
          <p:nvPr/>
        </p:nvSpPr>
        <p:spPr bwMode="auto">
          <a:xfrm>
            <a:off x="423051" y="1945528"/>
            <a:ext cx="11443666" cy="1828803"/>
          </a:xfrm>
          <a:prstGeom prst="rect">
            <a:avLst/>
          </a:prstGeom>
          <a:solidFill>
            <a:schemeClr val="accent2"/>
          </a:solidFill>
          <a:ln w="9525" cap="flat" cmpd="sng" algn="ctr">
            <a:noFill/>
            <a:prstDash val="solid"/>
            <a:round/>
            <a:headEnd type="none" w="med" len="med"/>
            <a:tailEnd type="none" w="med" len="med"/>
          </a:ln>
          <a:effectLst/>
        </p:spPr>
        <p:txBody>
          <a:bodyPr vert="horz" wrap="square" lIns="180000" tIns="180000" rIns="180000" bIns="180000" numCol="1" rtlCol="0" anchor="t" anchorCtr="0" compatLnSpc="1">
            <a:prstTxWarp prst="textNoShape">
              <a:avLst/>
            </a:prstTxWarp>
          </a:bodyPr>
          <a:lstStyle/>
          <a:p>
            <a:pPr>
              <a:spcAft>
                <a:spcPts val="600"/>
              </a:spcAft>
            </a:pPr>
            <a:r>
              <a:rPr lang="en-GB" sz="1200" b="1" dirty="0"/>
              <a:t>What </a:t>
            </a:r>
            <a:r>
              <a:rPr lang="en-GB" sz="1200" b="1" dirty="0" smtClean="0"/>
              <a:t>if a test result is delayed?</a:t>
            </a:r>
            <a:endParaRPr lang="en-GB" sz="1200" b="1" dirty="0"/>
          </a:p>
          <a:p>
            <a:pPr marL="171450" indent="-171450" fontAlgn="ctr">
              <a:spcAft>
                <a:spcPts val="600"/>
              </a:spcAft>
              <a:buFont typeface="Arial" panose="020B0604020202020204" pitchFamily="34" charset="0"/>
              <a:buChar char="•"/>
            </a:pPr>
            <a:r>
              <a:rPr lang="en-GB" sz="1200" dirty="0"/>
              <a:t>The government has advised that 90% of test results are provided within 48 hours and they aim to return all test results within 72 hours</a:t>
            </a:r>
            <a:r>
              <a:rPr lang="en-GB" sz="1200" dirty="0" smtClean="0"/>
              <a:t>. However, there will be instances when there has been delays in a person getting tested or in receiving their result. </a:t>
            </a:r>
          </a:p>
          <a:p>
            <a:pPr marL="171450" indent="-171450" fontAlgn="ctr">
              <a:spcAft>
                <a:spcPts val="600"/>
              </a:spcAft>
              <a:buFont typeface="Arial" panose="020B0604020202020204" pitchFamily="34" charset="0"/>
              <a:buChar char="•"/>
            </a:pPr>
            <a:r>
              <a:rPr lang="en-GB" sz="1200" dirty="0" smtClean="0"/>
              <a:t>If a test result is delayed then, other than household contacts, none of the contacts need to self-isolate until the test result comes back. If someone develops symptoms, they must isolate for 7 days.</a:t>
            </a:r>
          </a:p>
          <a:p>
            <a:pPr marL="171450" indent="-171450" fontAlgn="ctr">
              <a:spcAft>
                <a:spcPts val="600"/>
              </a:spcAft>
              <a:buFont typeface="Arial" panose="020B0604020202020204" pitchFamily="34" charset="0"/>
              <a:buChar char="•"/>
            </a:pPr>
            <a:r>
              <a:rPr lang="en-GB" sz="1200" dirty="0" smtClean="0"/>
              <a:t>The reason that a delay does not change the advice is that the majority of test results are negative. Isolating contacts before test results come back risks many people isolating unnecessarily. Anyone with symptoms must self-isolate immediately which is one of the most important ways to reduce exposure to coronavirus.</a:t>
            </a:r>
          </a:p>
        </p:txBody>
      </p:sp>
      <p:sp>
        <p:nvSpPr>
          <p:cNvPr id="8" name="Rectangle 7"/>
          <p:cNvSpPr/>
          <p:nvPr/>
        </p:nvSpPr>
        <p:spPr bwMode="auto">
          <a:xfrm>
            <a:off x="423051" y="3861877"/>
            <a:ext cx="11443666" cy="1527250"/>
          </a:xfrm>
          <a:prstGeom prst="rect">
            <a:avLst/>
          </a:prstGeom>
          <a:solidFill>
            <a:schemeClr val="accent2"/>
          </a:solidFill>
          <a:ln w="9525" cap="flat" cmpd="sng" algn="ctr">
            <a:noFill/>
            <a:prstDash val="solid"/>
            <a:round/>
            <a:headEnd type="none" w="med" len="med"/>
            <a:tailEnd type="none" w="med" len="med"/>
          </a:ln>
          <a:effectLst/>
        </p:spPr>
        <p:txBody>
          <a:bodyPr vert="horz" wrap="square" lIns="180000" tIns="180000" rIns="180000" bIns="180000" numCol="1" rtlCol="0" anchor="t" anchorCtr="0" compatLnSpc="1">
            <a:prstTxWarp prst="textNoShape">
              <a:avLst/>
            </a:prstTxWarp>
          </a:bodyPr>
          <a:lstStyle/>
          <a:p>
            <a:pPr>
              <a:spcAft>
                <a:spcPts val="600"/>
              </a:spcAft>
            </a:pPr>
            <a:r>
              <a:rPr lang="en-GB" sz="1200" b="1" dirty="0" smtClean="0"/>
              <a:t>A member of my staff thinks they are a close contact of a person with coronavirus but has not been contacted by NHS Test &amp; Trace?</a:t>
            </a:r>
            <a:endParaRPr lang="en-GB" sz="1200" b="1" dirty="0"/>
          </a:p>
          <a:p>
            <a:pPr marL="171450" indent="-171450" fontAlgn="ctr">
              <a:spcAft>
                <a:spcPts val="600"/>
              </a:spcAft>
              <a:buFont typeface="Arial" panose="020B0604020202020204" pitchFamily="34" charset="0"/>
              <a:buChar char="•"/>
            </a:pPr>
            <a:r>
              <a:rPr lang="en-GB" sz="1200" dirty="0" smtClean="0"/>
              <a:t>Ask the staff member if they are confident that the test result has already come back from the unwell person.</a:t>
            </a:r>
          </a:p>
          <a:p>
            <a:pPr marL="171450" indent="-171450" fontAlgn="ctr">
              <a:spcAft>
                <a:spcPts val="600"/>
              </a:spcAft>
              <a:buFont typeface="Arial" panose="020B0604020202020204" pitchFamily="34" charset="0"/>
              <a:buChar char="•"/>
            </a:pPr>
            <a:r>
              <a:rPr lang="en-GB" sz="1200" dirty="0" smtClean="0"/>
              <a:t>Assess whether they really are a close contact </a:t>
            </a:r>
            <a:r>
              <a:rPr lang="en-GB" sz="1200" dirty="0"/>
              <a:t>(see slide </a:t>
            </a:r>
            <a:r>
              <a:rPr lang="en-GB" sz="1200" dirty="0" smtClean="0"/>
              <a:t>5 for definitions of close contact) </a:t>
            </a:r>
          </a:p>
          <a:p>
            <a:pPr marL="171450" indent="-171450" fontAlgn="ctr">
              <a:spcAft>
                <a:spcPts val="600"/>
              </a:spcAft>
              <a:buFont typeface="Arial" panose="020B0604020202020204" pitchFamily="34" charset="0"/>
              <a:buChar char="•"/>
            </a:pPr>
            <a:r>
              <a:rPr lang="en-GB" sz="1200" dirty="0" smtClean="0"/>
              <a:t>If they are a close contact AND the test result has come back positive OR there is uncertainty over whether the unwell person got tested, contact the Public </a:t>
            </a:r>
            <a:r>
              <a:rPr lang="en-GB" sz="1200" dirty="0"/>
              <a:t>Health Team at </a:t>
            </a:r>
            <a:r>
              <a:rPr lang="en-GB" sz="1200" dirty="0" smtClean="0">
                <a:hlinkClick r:id="rId2"/>
              </a:rPr>
              <a:t>CIPHadmin@islington.gov.uk</a:t>
            </a:r>
            <a:r>
              <a:rPr lang="en-GB" sz="1200" dirty="0" smtClean="0"/>
              <a:t> for advice.</a:t>
            </a:r>
          </a:p>
        </p:txBody>
      </p:sp>
    </p:spTree>
    <p:extLst>
      <p:ext uri="{BB962C8B-B14F-4D97-AF65-F5344CB8AC3E}">
        <p14:creationId xmlns:p14="http://schemas.microsoft.com/office/powerpoint/2010/main" val="1730775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423051" y="1151742"/>
            <a:ext cx="11443666" cy="3355677"/>
          </a:xfrm>
          <a:prstGeom prst="rect">
            <a:avLst/>
          </a:prstGeom>
          <a:solidFill>
            <a:schemeClr val="accent2"/>
          </a:solidFill>
          <a:ln w="9525" cap="flat" cmpd="sng" algn="ctr">
            <a:noFill/>
            <a:prstDash val="solid"/>
            <a:round/>
            <a:headEnd type="none" w="med" len="med"/>
            <a:tailEnd type="none" w="med" len="med"/>
          </a:ln>
          <a:effectLst/>
        </p:spPr>
        <p:txBody>
          <a:bodyPr vert="horz" wrap="square" lIns="180000" tIns="180000" rIns="180000" bIns="180000" numCol="1" rtlCol="0" anchor="t" anchorCtr="0" compatLnSpc="1">
            <a:prstTxWarp prst="textNoShape">
              <a:avLst/>
            </a:prstTxWarp>
          </a:bodyPr>
          <a:lstStyle/>
          <a:p>
            <a:pPr>
              <a:spcAft>
                <a:spcPts val="600"/>
              </a:spcAft>
            </a:pPr>
            <a:r>
              <a:rPr lang="en-GB" sz="1200" b="1" dirty="0"/>
              <a:t>A staff member is unwell due to coronavirus symptoms but is refusing to be </a:t>
            </a:r>
            <a:r>
              <a:rPr lang="en-GB" sz="1200" b="1" dirty="0" smtClean="0"/>
              <a:t>tested.  </a:t>
            </a:r>
            <a:r>
              <a:rPr lang="en-GB" sz="1200" b="1" dirty="0"/>
              <a:t>What should I do</a:t>
            </a:r>
            <a:r>
              <a:rPr lang="en-GB" sz="1200" b="1" dirty="0" smtClean="0"/>
              <a:t>?</a:t>
            </a:r>
          </a:p>
          <a:p>
            <a:pPr marL="171450" indent="-171450" fontAlgn="ctr">
              <a:spcAft>
                <a:spcPts val="600"/>
              </a:spcAft>
              <a:buFont typeface="Arial" panose="020B0604020202020204" pitchFamily="34" charset="0"/>
              <a:buChar char="•"/>
            </a:pPr>
            <a:r>
              <a:rPr lang="en-GB" sz="1200" dirty="0"/>
              <a:t>If you are their manager you should advise them to self-isolate at home for at least 7 days from when their symptoms start and to follow </a:t>
            </a:r>
            <a:r>
              <a:rPr lang="en-GB" sz="1200" u="sng" dirty="0">
                <a:hlinkClick r:id="rId2"/>
              </a:rPr>
              <a:t>guidance for households with possible or confirmed coronavirus</a:t>
            </a:r>
            <a:r>
              <a:rPr lang="en-GB" sz="1200" dirty="0"/>
              <a:t>.  </a:t>
            </a:r>
          </a:p>
          <a:p>
            <a:pPr marL="171450" indent="-171450" fontAlgn="ctr">
              <a:spcAft>
                <a:spcPts val="600"/>
              </a:spcAft>
              <a:buFont typeface="Arial" panose="020B0604020202020204" pitchFamily="34" charset="0"/>
              <a:buChar char="•"/>
            </a:pPr>
            <a:r>
              <a:rPr lang="en-GB" sz="1200" dirty="0"/>
              <a:t>You should encourage them to have a test to confirm whether they have coronavirus and advise that the test and trace service has been introduced to ease lockdown measures and help return life more to normal, in a way that is safe and protects our NHS and social care.  </a:t>
            </a:r>
          </a:p>
          <a:p>
            <a:pPr marL="171450" indent="-171450" fontAlgn="ctr">
              <a:spcAft>
                <a:spcPts val="600"/>
              </a:spcAft>
              <a:buFont typeface="Arial" panose="020B0604020202020204" pitchFamily="34" charset="0"/>
              <a:buChar char="•"/>
            </a:pPr>
            <a:r>
              <a:rPr lang="en-GB" sz="1200" dirty="0"/>
              <a:t>The test and trace service allows the spread of the virus to be traced, new infections to be isolated, and plays a vital role in giving the government an early warning if the virus is increasing again, locally or nationally.  But the success of this relies on everyone taking part and complying with guidance.  By being tested for coronavirus the staff member could help reduce the spread of the virus.  Testing will also enable them to return to work if the result is negative and the staff member is well enough to do so.</a:t>
            </a:r>
          </a:p>
          <a:p>
            <a:pPr marL="171450" indent="-171450" fontAlgn="ctr">
              <a:spcAft>
                <a:spcPts val="600"/>
              </a:spcAft>
              <a:buFont typeface="Arial" panose="020B0604020202020204" pitchFamily="34" charset="0"/>
              <a:buChar char="•"/>
            </a:pPr>
            <a:r>
              <a:rPr lang="en-GB" sz="1200" dirty="0"/>
              <a:t>If the staff member has experienced difficulty with getting a test, please advise them that more tests are made available every hour.  Essential workers can continue to access priority tests.</a:t>
            </a:r>
          </a:p>
          <a:p>
            <a:pPr marL="171450" indent="-171450" fontAlgn="ctr">
              <a:spcAft>
                <a:spcPts val="600"/>
              </a:spcAft>
              <a:buFont typeface="Arial" panose="020B0604020202020204" pitchFamily="34" charset="0"/>
              <a:buChar char="•"/>
            </a:pPr>
            <a:r>
              <a:rPr lang="en-GB" sz="1200" dirty="0"/>
              <a:t>If they continue to refuse to get tested, inform your manager and contact Public Health for advice by emailing </a:t>
            </a:r>
            <a:r>
              <a:rPr lang="en-GB" sz="1200" dirty="0">
                <a:hlinkClick r:id="rId3"/>
              </a:rPr>
              <a:t>CIPHAdmin@islington.gov.uk</a:t>
            </a:r>
            <a:r>
              <a:rPr lang="en-GB" sz="1200" dirty="0"/>
              <a:t> </a:t>
            </a:r>
            <a:endParaRPr lang="en-GB" sz="1200" dirty="0" smtClean="0"/>
          </a:p>
          <a:p>
            <a:pPr marL="171450" indent="-171450" fontAlgn="ctr">
              <a:spcAft>
                <a:spcPts val="600"/>
              </a:spcAft>
              <a:buFont typeface="Arial" panose="020B0604020202020204" pitchFamily="34" charset="0"/>
              <a:buChar char="•"/>
            </a:pPr>
            <a:r>
              <a:rPr lang="en-GB" sz="1200" dirty="0" smtClean="0"/>
              <a:t>If you are concerned that other staff members are close contacts of the unwell person but they will not be alerted by NHS Test and Trace because there will not be a test result, </a:t>
            </a:r>
            <a:r>
              <a:rPr lang="en-GB" sz="1200" dirty="0"/>
              <a:t>please </a:t>
            </a:r>
            <a:r>
              <a:rPr lang="en-GB" sz="1200" dirty="0" smtClean="0"/>
              <a:t>contact the Public </a:t>
            </a:r>
            <a:r>
              <a:rPr lang="en-GB" sz="1200" dirty="0"/>
              <a:t>Health Team at </a:t>
            </a:r>
            <a:r>
              <a:rPr lang="en-GB" sz="1200" dirty="0" smtClean="0">
                <a:hlinkClick r:id="rId4"/>
              </a:rPr>
              <a:t>CIPHadmin@islington.gov.uk</a:t>
            </a:r>
            <a:r>
              <a:rPr lang="en-GB" sz="1200" dirty="0" smtClean="0"/>
              <a:t> for advice.</a:t>
            </a:r>
            <a:endParaRPr lang="en-GB" sz="1200" dirty="0"/>
          </a:p>
          <a:p>
            <a:pPr marL="171450" indent="-171450">
              <a:spcAft>
                <a:spcPts val="600"/>
              </a:spcAft>
              <a:buFont typeface="Arial" panose="020B0604020202020204" pitchFamily="34" charset="0"/>
              <a:buChar char="•"/>
            </a:pPr>
            <a:endParaRPr lang="en-GB" sz="1200" dirty="0"/>
          </a:p>
          <a:p>
            <a:pPr algn="ctr">
              <a:spcAft>
                <a:spcPts val="600"/>
              </a:spcAft>
            </a:pPr>
            <a:endParaRPr lang="en-GB" sz="1200" dirty="0" smtClean="0"/>
          </a:p>
        </p:txBody>
      </p:sp>
      <p:sp>
        <p:nvSpPr>
          <p:cNvPr id="6" name="Rectangle 5"/>
          <p:cNvSpPr/>
          <p:nvPr/>
        </p:nvSpPr>
        <p:spPr bwMode="auto">
          <a:xfrm>
            <a:off x="423051" y="4580042"/>
            <a:ext cx="11443666" cy="865765"/>
          </a:xfrm>
          <a:prstGeom prst="rect">
            <a:avLst/>
          </a:prstGeom>
          <a:solidFill>
            <a:schemeClr val="accent2"/>
          </a:solidFill>
          <a:ln w="9525" cap="flat" cmpd="sng" algn="ctr">
            <a:noFill/>
            <a:prstDash val="solid"/>
            <a:round/>
            <a:headEnd type="none" w="med" len="med"/>
            <a:tailEnd type="none" w="med" len="med"/>
          </a:ln>
          <a:effectLst/>
        </p:spPr>
        <p:txBody>
          <a:bodyPr vert="horz" wrap="square" lIns="180000" tIns="180000" rIns="180000" bIns="180000" numCol="1" rtlCol="0" anchor="t" anchorCtr="0" compatLnSpc="1">
            <a:prstTxWarp prst="textNoShape">
              <a:avLst/>
            </a:prstTxWarp>
          </a:bodyPr>
          <a:lstStyle/>
          <a:p>
            <a:pPr>
              <a:spcAft>
                <a:spcPts val="600"/>
              </a:spcAft>
            </a:pPr>
            <a:r>
              <a:rPr lang="en-GB" sz="1200" b="1" dirty="0" smtClean="0"/>
              <a:t>A member of my staff has a positive test result but is refusing give information on their close contacts to NHS Test &amp; Trace. What should I do?</a:t>
            </a:r>
          </a:p>
          <a:p>
            <a:pPr marL="171450" indent="-171450" fontAlgn="ctr">
              <a:spcAft>
                <a:spcPts val="600"/>
              </a:spcAft>
              <a:buFont typeface="Arial" panose="020B0604020202020204" pitchFamily="34" charset="0"/>
              <a:buChar char="•"/>
            </a:pPr>
            <a:r>
              <a:rPr lang="en-GB" sz="1200" dirty="0" smtClean="0"/>
              <a:t>Contact </a:t>
            </a:r>
            <a:r>
              <a:rPr lang="en-GB" sz="1200" dirty="0"/>
              <a:t>Public Health Team at </a:t>
            </a:r>
            <a:r>
              <a:rPr lang="en-GB" sz="1200" dirty="0" smtClean="0">
                <a:hlinkClick r:id="rId4"/>
              </a:rPr>
              <a:t>CIPHadmin@islington.gov.uk</a:t>
            </a:r>
            <a:r>
              <a:rPr lang="en-GB" sz="1200" dirty="0" smtClean="0"/>
              <a:t> for advice</a:t>
            </a:r>
          </a:p>
        </p:txBody>
      </p:sp>
      <p:sp>
        <p:nvSpPr>
          <p:cNvPr id="8" name="Title 2"/>
          <p:cNvSpPr>
            <a:spLocks noGrp="1"/>
          </p:cNvSpPr>
          <p:nvPr>
            <p:ph type="title"/>
          </p:nvPr>
        </p:nvSpPr>
        <p:spPr>
          <a:xfrm>
            <a:off x="423051" y="274555"/>
            <a:ext cx="11443666" cy="804564"/>
          </a:xfrm>
        </p:spPr>
        <p:txBody>
          <a:bodyPr/>
          <a:lstStyle/>
          <a:p>
            <a:r>
              <a:rPr lang="en-GB" dirty="0"/>
              <a:t>FAQs - </a:t>
            </a:r>
            <a:r>
              <a:rPr lang="en-GB" dirty="0" smtClean="0"/>
              <a:t>Managers</a:t>
            </a:r>
            <a:endParaRPr lang="en-GB" dirty="0"/>
          </a:p>
        </p:txBody>
      </p:sp>
    </p:spTree>
    <p:extLst>
      <p:ext uri="{BB962C8B-B14F-4D97-AF65-F5344CB8AC3E}">
        <p14:creationId xmlns:p14="http://schemas.microsoft.com/office/powerpoint/2010/main" val="4276006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74" y="3292113"/>
            <a:ext cx="5487366" cy="804564"/>
          </a:xfrm>
        </p:spPr>
        <p:txBody>
          <a:bodyPr/>
          <a:lstStyle/>
          <a:p>
            <a:r>
              <a:rPr lang="en-GB" dirty="0" smtClean="0">
                <a:solidFill>
                  <a:schemeClr val="accent1">
                    <a:lumMod val="75000"/>
                  </a:schemeClr>
                </a:solidFill>
              </a:rPr>
              <a:t>What </a:t>
            </a:r>
            <a:r>
              <a:rPr lang="en-GB" dirty="0">
                <a:solidFill>
                  <a:schemeClr val="accent1">
                    <a:lumMod val="75000"/>
                  </a:schemeClr>
                </a:solidFill>
              </a:rPr>
              <a:t>will be covered</a:t>
            </a:r>
            <a:br>
              <a:rPr lang="en-GB" dirty="0">
                <a:solidFill>
                  <a:schemeClr val="accent1">
                    <a:lumMod val="75000"/>
                  </a:schemeClr>
                </a:solidFill>
              </a:rPr>
            </a:br>
            <a:endParaRPr lang="en-GB" b="1" dirty="0">
              <a:solidFill>
                <a:schemeClr val="accent1">
                  <a:lumMod val="75000"/>
                </a:schemeClr>
              </a:solidFill>
            </a:endParaRPr>
          </a:p>
        </p:txBody>
      </p:sp>
      <p:sp>
        <p:nvSpPr>
          <p:cNvPr id="9" name="Title 1"/>
          <p:cNvSpPr txBox="1">
            <a:spLocks/>
          </p:cNvSpPr>
          <p:nvPr/>
        </p:nvSpPr>
        <p:spPr bwMode="auto">
          <a:xfrm>
            <a:off x="357174" y="476131"/>
            <a:ext cx="5487366" cy="8045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a:solidFill>
                  <a:schemeClr val="accent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400" b="1">
                <a:solidFill>
                  <a:schemeClr val="bg1"/>
                </a:solidFill>
                <a:latin typeface="Arial" charset="0"/>
              </a:defRPr>
            </a:lvl6pPr>
            <a:lvl7pPr marL="914400" algn="l" rtl="0" eaLnBrk="1" fontAlgn="base" hangingPunct="1">
              <a:spcBef>
                <a:spcPct val="0"/>
              </a:spcBef>
              <a:spcAft>
                <a:spcPct val="0"/>
              </a:spcAft>
              <a:defRPr sz="2400" b="1">
                <a:solidFill>
                  <a:schemeClr val="bg1"/>
                </a:solidFill>
                <a:latin typeface="Arial" charset="0"/>
              </a:defRPr>
            </a:lvl7pPr>
            <a:lvl8pPr marL="1371600" algn="l" rtl="0" eaLnBrk="1" fontAlgn="base" hangingPunct="1">
              <a:spcBef>
                <a:spcPct val="0"/>
              </a:spcBef>
              <a:spcAft>
                <a:spcPct val="0"/>
              </a:spcAft>
              <a:defRPr sz="2400" b="1">
                <a:solidFill>
                  <a:schemeClr val="bg1"/>
                </a:solidFill>
                <a:latin typeface="Arial" charset="0"/>
              </a:defRPr>
            </a:lvl8pPr>
            <a:lvl9pPr marL="1828800" algn="l" rtl="0" eaLnBrk="1" fontAlgn="base" hangingPunct="1">
              <a:spcBef>
                <a:spcPct val="0"/>
              </a:spcBef>
              <a:spcAft>
                <a:spcPct val="0"/>
              </a:spcAft>
              <a:defRPr sz="2400" b="1">
                <a:solidFill>
                  <a:schemeClr val="bg1"/>
                </a:solidFill>
                <a:latin typeface="Arial" charset="0"/>
              </a:defRPr>
            </a:lvl9pPr>
          </a:lstStyle>
          <a:p>
            <a:pPr defTabSz="914400"/>
            <a:r>
              <a:rPr lang="en-GB" kern="0" dirty="0" smtClean="0">
                <a:solidFill>
                  <a:schemeClr val="accent1">
                    <a:lumMod val="75000"/>
                  </a:schemeClr>
                </a:solidFill>
              </a:rPr>
              <a:t>Who is this guide for?</a:t>
            </a:r>
            <a:br>
              <a:rPr lang="en-GB" kern="0" dirty="0" smtClean="0">
                <a:solidFill>
                  <a:schemeClr val="accent1">
                    <a:lumMod val="75000"/>
                  </a:schemeClr>
                </a:solidFill>
              </a:rPr>
            </a:br>
            <a:endParaRPr lang="en-GB" kern="0" dirty="0">
              <a:solidFill>
                <a:schemeClr val="accent1">
                  <a:lumMod val="75000"/>
                </a:schemeClr>
              </a:solidFill>
            </a:endParaRPr>
          </a:p>
        </p:txBody>
      </p:sp>
      <p:sp>
        <p:nvSpPr>
          <p:cNvPr id="11" name="Subtitle 2"/>
          <p:cNvSpPr txBox="1">
            <a:spLocks/>
          </p:cNvSpPr>
          <p:nvPr/>
        </p:nvSpPr>
        <p:spPr bwMode="auto">
          <a:xfrm>
            <a:off x="363829" y="1077354"/>
            <a:ext cx="11477652" cy="1877422"/>
          </a:xfrm>
          <a:prstGeom prst="rect">
            <a:avLst/>
          </a:prstGeom>
          <a:noFill/>
          <a:ln w="9525">
            <a:noFill/>
            <a:miter lim="800000"/>
            <a:headEnd/>
            <a:tailEnd/>
          </a:ln>
        </p:spPr>
        <p:txBody>
          <a:bodyPr vert="horz" wrap="square" lIns="91440" tIns="82800" rIns="91440" bIns="82800" numCol="1" anchor="t" anchorCtr="0" compatLnSpc="1">
            <a:prstTxWarp prst="textNoShape">
              <a:avLst/>
            </a:prstTxWarp>
            <a:normAutofit/>
          </a:bodyPr>
          <a:lstStyle>
            <a:lvl1pPr marL="342900" indent="-342900" algn="l" rtl="0" eaLnBrk="1" fontAlgn="base" hangingPunct="1">
              <a:spcBef>
                <a:spcPct val="20000"/>
              </a:spcBef>
              <a:spcAft>
                <a:spcPct val="0"/>
              </a:spcAft>
              <a:buFont typeface="Wingdings" pitchFamily="2" charset="2"/>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defTabSz="914400">
              <a:spcAft>
                <a:spcPts val="600"/>
              </a:spcAft>
              <a:buFont typeface="Arial" panose="020B0604020202020204" pitchFamily="34" charset="0"/>
              <a:buChar char="•"/>
            </a:pPr>
            <a:r>
              <a:rPr lang="en-GB" sz="1800" kern="0" dirty="0" smtClean="0"/>
              <a:t>These </a:t>
            </a:r>
            <a:r>
              <a:rPr lang="en-GB" sz="1800" kern="0" dirty="0"/>
              <a:t>slides </a:t>
            </a:r>
            <a:r>
              <a:rPr lang="en-GB" sz="1800" kern="0" dirty="0" smtClean="0"/>
              <a:t>are for </a:t>
            </a:r>
            <a:r>
              <a:rPr lang="en-GB" sz="1800" b="1" kern="0" dirty="0" smtClean="0">
                <a:solidFill>
                  <a:schemeClr val="accent2">
                    <a:lumMod val="75000"/>
                  </a:schemeClr>
                </a:solidFill>
              </a:rPr>
              <a:t>mangers </a:t>
            </a:r>
            <a:r>
              <a:rPr lang="en-GB" sz="1800" b="1" kern="0" dirty="0">
                <a:solidFill>
                  <a:schemeClr val="accent2">
                    <a:lumMod val="75000"/>
                  </a:schemeClr>
                </a:solidFill>
              </a:rPr>
              <a:t>and staff in </a:t>
            </a:r>
            <a:r>
              <a:rPr lang="en-GB" sz="1800" b="1" kern="0" dirty="0" smtClean="0">
                <a:solidFill>
                  <a:schemeClr val="accent2">
                    <a:lumMod val="75000"/>
                  </a:schemeClr>
                </a:solidFill>
              </a:rPr>
              <a:t>any local organisation</a:t>
            </a:r>
            <a:r>
              <a:rPr lang="en-GB" sz="1800" kern="0" dirty="0" smtClean="0"/>
              <a:t>, </a:t>
            </a:r>
            <a:r>
              <a:rPr lang="en-GB" sz="1800" kern="0" dirty="0"/>
              <a:t>including the Council </a:t>
            </a:r>
            <a:r>
              <a:rPr lang="en-GB" sz="1800" kern="0" dirty="0" smtClean="0"/>
              <a:t>itself, so that organisations can prepare for NHS Test and Trace and know how to respond if there are cases or outbreaks of coronavirus in their organisation.</a:t>
            </a:r>
          </a:p>
          <a:p>
            <a:pPr defTabSz="914400">
              <a:spcAft>
                <a:spcPts val="600"/>
              </a:spcAft>
              <a:buFont typeface="Arial" panose="020B0604020202020204" pitchFamily="34" charset="0"/>
              <a:buChar char="•"/>
            </a:pPr>
            <a:r>
              <a:rPr lang="en-GB" sz="1800" i="1" kern="0" dirty="0" smtClean="0"/>
              <a:t>N.B</a:t>
            </a:r>
            <a:r>
              <a:rPr lang="en-GB" sz="1800" i="1" kern="0" dirty="0"/>
              <a:t>. Tailored slides have been developed for </a:t>
            </a:r>
            <a:r>
              <a:rPr lang="en-GB" sz="1800" i="1" kern="0" dirty="0" smtClean="0"/>
              <a:t>schools </a:t>
            </a:r>
            <a:r>
              <a:rPr lang="en-GB" sz="1800" i="1" kern="0" dirty="0"/>
              <a:t>and </a:t>
            </a:r>
            <a:r>
              <a:rPr lang="en-GB" sz="1800" i="1" kern="0" dirty="0" smtClean="0"/>
              <a:t>educational settings </a:t>
            </a:r>
            <a:r>
              <a:rPr lang="en-GB" sz="1800" i="1" kern="0" dirty="0"/>
              <a:t>as well as </a:t>
            </a:r>
            <a:r>
              <a:rPr lang="en-GB" sz="1800" i="1" kern="0" dirty="0" smtClean="0"/>
              <a:t>social care settings </a:t>
            </a:r>
            <a:r>
              <a:rPr lang="en-GB" sz="1800" i="1" kern="0" dirty="0"/>
              <a:t>to reflect </a:t>
            </a:r>
            <a:r>
              <a:rPr lang="en-GB" sz="1800" i="1" kern="0" dirty="0" smtClean="0"/>
              <a:t>their specific needs and associated recommendations.</a:t>
            </a:r>
            <a:endParaRPr lang="en-GB" sz="1800" i="1" kern="0" dirty="0"/>
          </a:p>
        </p:txBody>
      </p:sp>
      <p:sp>
        <p:nvSpPr>
          <p:cNvPr id="3" name="Subtitle 2"/>
          <p:cNvSpPr>
            <a:spLocks noGrp="1"/>
          </p:cNvSpPr>
          <p:nvPr>
            <p:ph idx="1"/>
          </p:nvPr>
        </p:nvSpPr>
        <p:spPr>
          <a:xfrm>
            <a:off x="363829" y="3801400"/>
            <a:ext cx="11477652" cy="2648048"/>
          </a:xfrm>
          <a:ln>
            <a:noFill/>
          </a:ln>
        </p:spPr>
        <p:txBody>
          <a:bodyPr>
            <a:noAutofit/>
          </a:bodyPr>
          <a:lstStyle/>
          <a:p>
            <a:pPr>
              <a:buFont typeface="Arial" panose="020B0604020202020204" pitchFamily="34" charset="0"/>
              <a:buChar char="•"/>
            </a:pPr>
            <a:r>
              <a:rPr lang="en-GB" sz="1800" dirty="0" smtClean="0"/>
              <a:t>What is contact tracing and how does it work?</a:t>
            </a:r>
          </a:p>
          <a:p>
            <a:pPr>
              <a:buFont typeface="Arial" panose="020B0604020202020204" pitchFamily="34" charset="0"/>
              <a:buChar char="•"/>
            </a:pPr>
            <a:r>
              <a:rPr lang="en-GB" sz="1800" dirty="0" smtClean="0"/>
              <a:t>Actions </a:t>
            </a:r>
            <a:r>
              <a:rPr lang="en-GB" sz="1800" dirty="0"/>
              <a:t>for </a:t>
            </a:r>
            <a:r>
              <a:rPr lang="en-GB" sz="1800" dirty="0" smtClean="0"/>
              <a:t>local organisations </a:t>
            </a:r>
            <a:r>
              <a:rPr lang="en-GB" sz="1800" dirty="0"/>
              <a:t>in response to NHS Test &amp; </a:t>
            </a:r>
            <a:r>
              <a:rPr lang="en-GB" sz="1800" dirty="0" smtClean="0"/>
              <a:t>Trace</a:t>
            </a:r>
          </a:p>
          <a:p>
            <a:pPr lvl="2">
              <a:buFont typeface="Calibri" panose="020F0502020204030204" pitchFamily="34" charset="0"/>
              <a:buChar char="-"/>
            </a:pPr>
            <a:r>
              <a:rPr lang="en-GB" dirty="0" smtClean="0"/>
              <a:t>Preparation</a:t>
            </a:r>
          </a:p>
          <a:p>
            <a:pPr lvl="2">
              <a:buFont typeface="Calibri" panose="020F0502020204030204" pitchFamily="34" charset="0"/>
              <a:buChar char="-"/>
            </a:pPr>
            <a:r>
              <a:rPr lang="en-GB" dirty="0" smtClean="0"/>
              <a:t>If a person has symptoms</a:t>
            </a:r>
          </a:p>
          <a:p>
            <a:pPr lvl="2">
              <a:buFont typeface="Calibri" panose="020F0502020204030204" pitchFamily="34" charset="0"/>
              <a:buChar char="-"/>
            </a:pPr>
            <a:r>
              <a:rPr lang="en-GB" dirty="0" smtClean="0"/>
              <a:t>If a person has confirmed coronavirus</a:t>
            </a:r>
          </a:p>
          <a:p>
            <a:pPr>
              <a:buFont typeface="Arial" panose="020B0604020202020204" pitchFamily="34" charset="0"/>
              <a:buChar char="•"/>
            </a:pPr>
            <a:r>
              <a:rPr lang="en-GB" sz="1800" dirty="0"/>
              <a:t>FAQs</a:t>
            </a:r>
          </a:p>
          <a:p>
            <a:pPr>
              <a:buFont typeface="Arial" panose="020B0604020202020204" pitchFamily="34" charset="0"/>
              <a:buChar char="•"/>
            </a:pPr>
            <a:r>
              <a:rPr lang="en-GB" sz="1800" dirty="0" smtClean="0"/>
              <a:t>Key </a:t>
            </a:r>
            <a:r>
              <a:rPr lang="en-GB" sz="1800" dirty="0"/>
              <a:t>contacts and useful links</a:t>
            </a:r>
            <a:endParaRPr lang="en-GB" sz="1800" dirty="0" smtClean="0"/>
          </a:p>
          <a:p>
            <a:pPr marL="457200" indent="-457200" algn="l">
              <a:buAutoNum type="arabicPeriod"/>
            </a:pPr>
            <a:endParaRPr lang="en-GB" sz="1400" b="1" dirty="0" smtClean="0">
              <a:solidFill>
                <a:schemeClr val="tx1"/>
              </a:solidFill>
            </a:endParaRPr>
          </a:p>
        </p:txBody>
      </p:sp>
    </p:spTree>
    <p:extLst>
      <p:ext uri="{BB962C8B-B14F-4D97-AF65-F5344CB8AC3E}">
        <p14:creationId xmlns:p14="http://schemas.microsoft.com/office/powerpoint/2010/main" val="17955817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3051" y="274555"/>
            <a:ext cx="11443666" cy="804564"/>
          </a:xfrm>
        </p:spPr>
        <p:txBody>
          <a:bodyPr/>
          <a:lstStyle/>
          <a:p>
            <a:r>
              <a:rPr lang="en-GB" dirty="0"/>
              <a:t>FAQs - </a:t>
            </a:r>
            <a:r>
              <a:rPr lang="en-GB" dirty="0" smtClean="0"/>
              <a:t>Managers</a:t>
            </a:r>
            <a:endParaRPr lang="en-GB" dirty="0"/>
          </a:p>
        </p:txBody>
      </p:sp>
      <p:sp>
        <p:nvSpPr>
          <p:cNvPr id="4" name="Rectangle 3"/>
          <p:cNvSpPr/>
          <p:nvPr/>
        </p:nvSpPr>
        <p:spPr bwMode="auto">
          <a:xfrm>
            <a:off x="423051" y="1100971"/>
            <a:ext cx="11443666" cy="1253123"/>
          </a:xfrm>
          <a:prstGeom prst="rect">
            <a:avLst/>
          </a:prstGeom>
          <a:solidFill>
            <a:schemeClr val="accent2"/>
          </a:solidFill>
          <a:ln w="9525" cap="flat" cmpd="sng" algn="ctr">
            <a:noFill/>
            <a:prstDash val="solid"/>
            <a:round/>
            <a:headEnd type="none" w="med" len="med"/>
            <a:tailEnd type="none" w="med" len="med"/>
          </a:ln>
          <a:effectLst/>
        </p:spPr>
        <p:txBody>
          <a:bodyPr vert="horz" wrap="square" lIns="180000" tIns="180000" rIns="180000" bIns="180000" numCol="1" rtlCol="0" anchor="t" anchorCtr="0" compatLnSpc="1">
            <a:prstTxWarp prst="textNoShape">
              <a:avLst/>
            </a:prstTxWarp>
          </a:bodyPr>
          <a:lstStyle/>
          <a:p>
            <a:pPr>
              <a:spcAft>
                <a:spcPts val="600"/>
              </a:spcAft>
            </a:pPr>
            <a:r>
              <a:rPr lang="en-GB" sz="1200" b="1" dirty="0"/>
              <a:t>Can a member of my team still work from home if they are self-isolating</a:t>
            </a:r>
            <a:r>
              <a:rPr lang="en-GB" sz="1200" b="1" dirty="0" smtClean="0"/>
              <a:t>?</a:t>
            </a:r>
          </a:p>
          <a:p>
            <a:pPr marL="171450" indent="-171450">
              <a:spcAft>
                <a:spcPts val="600"/>
              </a:spcAft>
              <a:buFont typeface="Arial" panose="020B0604020202020204" pitchFamily="34" charset="0"/>
              <a:buChar char="•"/>
            </a:pPr>
            <a:r>
              <a:rPr lang="en-GB" sz="1200" dirty="0"/>
              <a:t>Yes - If a member of your team is self-isolating, they should work from home if they feel well </a:t>
            </a:r>
            <a:r>
              <a:rPr lang="en-GB" sz="1200" dirty="0" smtClean="0"/>
              <a:t>enough.</a:t>
            </a:r>
            <a:endParaRPr lang="en-GB" sz="1200" dirty="0"/>
          </a:p>
          <a:p>
            <a:pPr marL="171450" indent="-171450">
              <a:spcAft>
                <a:spcPts val="600"/>
              </a:spcAft>
              <a:buFont typeface="Arial" panose="020B0604020202020204" pitchFamily="34" charset="0"/>
              <a:buChar char="•"/>
            </a:pPr>
            <a:r>
              <a:rPr lang="en-GB" sz="1200" dirty="0" smtClean="0"/>
              <a:t>Managers </a:t>
            </a:r>
            <a:r>
              <a:rPr lang="en-GB" sz="1200" dirty="0"/>
              <a:t>should continue to communicate with workers in self-isolation and provide support. </a:t>
            </a:r>
          </a:p>
          <a:p>
            <a:pPr>
              <a:spcAft>
                <a:spcPts val="600"/>
              </a:spcAft>
            </a:pPr>
            <a:endParaRPr lang="en-GB" sz="1200" dirty="0" smtClean="0"/>
          </a:p>
        </p:txBody>
      </p:sp>
      <p:sp>
        <p:nvSpPr>
          <p:cNvPr id="5" name="Rectangle 4"/>
          <p:cNvSpPr/>
          <p:nvPr/>
        </p:nvSpPr>
        <p:spPr bwMode="auto">
          <a:xfrm>
            <a:off x="423051" y="2485866"/>
            <a:ext cx="11443666" cy="1092924"/>
          </a:xfrm>
          <a:prstGeom prst="rect">
            <a:avLst/>
          </a:prstGeom>
          <a:solidFill>
            <a:schemeClr val="accent2"/>
          </a:solidFill>
          <a:ln w="9525" cap="flat" cmpd="sng" algn="ctr">
            <a:noFill/>
            <a:prstDash val="solid"/>
            <a:round/>
            <a:headEnd type="none" w="med" len="med"/>
            <a:tailEnd type="none" w="med" len="med"/>
          </a:ln>
          <a:effectLst/>
        </p:spPr>
        <p:txBody>
          <a:bodyPr vert="horz" wrap="square" lIns="180000" tIns="180000" rIns="180000" bIns="180000" numCol="1" rtlCol="0" anchor="t" anchorCtr="0" compatLnSpc="1">
            <a:prstTxWarp prst="textNoShape">
              <a:avLst/>
            </a:prstTxWarp>
          </a:bodyPr>
          <a:lstStyle/>
          <a:p>
            <a:pPr>
              <a:spcAft>
                <a:spcPts val="600"/>
              </a:spcAft>
            </a:pPr>
            <a:r>
              <a:rPr lang="en-GB" sz="1200" b="1" dirty="0"/>
              <a:t>What proof should I ask for, as a manager, when members of my team have been asked to self-isolate</a:t>
            </a:r>
            <a:r>
              <a:rPr lang="en-GB" sz="1200" b="1" dirty="0" smtClean="0"/>
              <a:t>?</a:t>
            </a:r>
          </a:p>
          <a:p>
            <a:pPr marL="171450" indent="-171450">
              <a:buFont typeface="Arial" panose="020B0604020202020204" pitchFamily="34" charset="0"/>
              <a:buChar char="•"/>
            </a:pPr>
            <a:r>
              <a:rPr lang="en-GB" sz="1200" dirty="0"/>
              <a:t>The NHS test and trace service will provide a notification that can be used as evidence that someone has been told to </a:t>
            </a:r>
            <a:r>
              <a:rPr lang="en-GB" sz="1200" dirty="0" smtClean="0"/>
              <a:t>self-isolate.</a:t>
            </a:r>
          </a:p>
          <a:p>
            <a:pPr marL="171450" indent="-171450">
              <a:buFont typeface="Arial" panose="020B0604020202020204" pitchFamily="34" charset="0"/>
              <a:buChar char="•"/>
            </a:pPr>
            <a:r>
              <a:rPr lang="en-GB" sz="1200" dirty="0" smtClean="0"/>
              <a:t>Each </a:t>
            </a:r>
            <a:r>
              <a:rPr lang="en-GB" sz="1200" dirty="0"/>
              <a:t>organisation will have its own policy on whether proof of self-isolation advice is required. </a:t>
            </a:r>
          </a:p>
          <a:p>
            <a:pPr>
              <a:spcAft>
                <a:spcPts val="600"/>
              </a:spcAft>
            </a:pPr>
            <a:endParaRPr lang="en-GB" sz="1200" dirty="0" smtClean="0"/>
          </a:p>
          <a:p>
            <a:pPr algn="ctr">
              <a:spcAft>
                <a:spcPts val="600"/>
              </a:spcAft>
            </a:pPr>
            <a:endParaRPr lang="en-GB" sz="1200" dirty="0" smtClean="0"/>
          </a:p>
        </p:txBody>
      </p:sp>
      <p:sp>
        <p:nvSpPr>
          <p:cNvPr id="6" name="Rectangle 5"/>
          <p:cNvSpPr/>
          <p:nvPr/>
        </p:nvSpPr>
        <p:spPr bwMode="auto">
          <a:xfrm>
            <a:off x="423051" y="3710561"/>
            <a:ext cx="11443666" cy="1698017"/>
          </a:xfrm>
          <a:prstGeom prst="rect">
            <a:avLst/>
          </a:prstGeom>
          <a:solidFill>
            <a:schemeClr val="accent2"/>
          </a:solidFill>
          <a:ln w="9525" cap="flat" cmpd="sng" algn="ctr">
            <a:noFill/>
            <a:prstDash val="solid"/>
            <a:round/>
            <a:headEnd type="none" w="med" len="med"/>
            <a:tailEnd type="none" w="med" len="med"/>
          </a:ln>
          <a:effectLst/>
        </p:spPr>
        <p:txBody>
          <a:bodyPr vert="horz" wrap="square" lIns="180000" tIns="180000" rIns="180000" bIns="180000" numCol="1" rtlCol="0" anchor="t" anchorCtr="0" compatLnSpc="1">
            <a:prstTxWarp prst="textNoShape">
              <a:avLst/>
            </a:prstTxWarp>
          </a:bodyPr>
          <a:lstStyle/>
          <a:p>
            <a:pPr>
              <a:spcAft>
                <a:spcPts val="600"/>
              </a:spcAft>
            </a:pPr>
            <a:r>
              <a:rPr lang="en-GB" sz="1200" b="1" dirty="0"/>
              <a:t>Will </a:t>
            </a:r>
            <a:r>
              <a:rPr lang="en-GB" sz="1200" b="1" dirty="0" smtClean="0"/>
              <a:t>staff be </a:t>
            </a:r>
            <a:r>
              <a:rPr lang="en-GB" sz="1200" b="1" dirty="0"/>
              <a:t>asked to self-isolate repeatedly? Does the system recognise </a:t>
            </a:r>
            <a:r>
              <a:rPr lang="en-GB" sz="1200" b="1" dirty="0" smtClean="0"/>
              <a:t>when a person has </a:t>
            </a:r>
            <a:r>
              <a:rPr lang="en-GB" sz="1200" b="1" dirty="0"/>
              <a:t>already isolated before? </a:t>
            </a:r>
            <a:endParaRPr lang="en-GB" sz="1200" b="1" dirty="0" smtClean="0"/>
          </a:p>
          <a:p>
            <a:pPr marL="171450" indent="-171450">
              <a:spcAft>
                <a:spcPts val="600"/>
              </a:spcAft>
              <a:buFont typeface="Arial" panose="020B0604020202020204" pitchFamily="34" charset="0"/>
              <a:buChar char="•"/>
            </a:pPr>
            <a:r>
              <a:rPr lang="en-GB" sz="1200" dirty="0"/>
              <a:t>If you have been in close recent contact with someone who has tested positive for COVID-19, you will need to self-isolate, regardless of whether you have isolated before. </a:t>
            </a:r>
            <a:endParaRPr lang="en-GB" sz="1200" dirty="0" smtClean="0"/>
          </a:p>
          <a:p>
            <a:pPr marL="171450" indent="-171450">
              <a:spcAft>
                <a:spcPts val="600"/>
              </a:spcAft>
              <a:buFont typeface="Arial" panose="020B0604020202020204" pitchFamily="34" charset="0"/>
              <a:buChar char="•"/>
            </a:pPr>
            <a:r>
              <a:rPr lang="en-GB" sz="1200" dirty="0" smtClean="0"/>
              <a:t>By </a:t>
            </a:r>
            <a:r>
              <a:rPr lang="en-GB" sz="1200" dirty="0"/>
              <a:t>following social distancing rules, you will significantly reduce the risk of needing to self-isolate. </a:t>
            </a:r>
          </a:p>
          <a:p>
            <a:pPr marL="171450" indent="-171450">
              <a:spcAft>
                <a:spcPts val="600"/>
              </a:spcAft>
              <a:buFont typeface="Arial" panose="020B0604020202020204" pitchFamily="34" charset="0"/>
              <a:buChar char="•"/>
            </a:pPr>
            <a:r>
              <a:rPr lang="en-GB" sz="1200" dirty="0"/>
              <a:t>The </a:t>
            </a:r>
            <a:r>
              <a:rPr lang="en-GB" sz="1200" u="sng" dirty="0">
                <a:hlinkClick r:id="rId2"/>
              </a:rPr>
              <a:t>workplace guidance</a:t>
            </a:r>
            <a:r>
              <a:rPr lang="en-GB" sz="1200" dirty="0"/>
              <a:t> will help </a:t>
            </a:r>
            <a:r>
              <a:rPr lang="en-GB" sz="1200" dirty="0" smtClean="0"/>
              <a:t>organisations </a:t>
            </a:r>
            <a:r>
              <a:rPr lang="en-GB" sz="1200" dirty="0"/>
              <a:t>to </a:t>
            </a:r>
            <a:r>
              <a:rPr lang="en-GB" sz="1200" dirty="0" smtClean="0"/>
              <a:t>adapt their workplace to facilitate social </a:t>
            </a:r>
            <a:r>
              <a:rPr lang="en-GB" sz="1200" dirty="0"/>
              <a:t>distance at work and reduce the likelihood of </a:t>
            </a:r>
            <a:r>
              <a:rPr lang="en-GB" sz="1200" dirty="0" smtClean="0"/>
              <a:t>staff </a:t>
            </a:r>
            <a:r>
              <a:rPr lang="en-GB" sz="1200" dirty="0"/>
              <a:t>coming into close contact and needing to self-isolate. </a:t>
            </a:r>
          </a:p>
          <a:p>
            <a:pPr>
              <a:spcAft>
                <a:spcPts val="600"/>
              </a:spcAft>
            </a:pPr>
            <a:endParaRPr lang="en-GB" sz="1200" dirty="0" smtClean="0"/>
          </a:p>
          <a:p>
            <a:pPr algn="ctr">
              <a:spcAft>
                <a:spcPts val="600"/>
              </a:spcAft>
            </a:pPr>
            <a:endParaRPr lang="en-GB" sz="1200" dirty="0" smtClean="0"/>
          </a:p>
        </p:txBody>
      </p:sp>
    </p:spTree>
    <p:extLst>
      <p:ext uri="{BB962C8B-B14F-4D97-AF65-F5344CB8AC3E}">
        <p14:creationId xmlns:p14="http://schemas.microsoft.com/office/powerpoint/2010/main" val="3820198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3051" y="166828"/>
            <a:ext cx="11443666" cy="804564"/>
          </a:xfrm>
        </p:spPr>
        <p:txBody>
          <a:bodyPr/>
          <a:lstStyle/>
          <a:p>
            <a:r>
              <a:rPr lang="en-GB" dirty="0" smtClean="0"/>
              <a:t>FAQs – General advice to the public</a:t>
            </a:r>
            <a:endParaRPr lang="en-GB" dirty="0"/>
          </a:p>
        </p:txBody>
      </p:sp>
      <p:sp>
        <p:nvSpPr>
          <p:cNvPr id="4" name="Rectangle 3"/>
          <p:cNvSpPr/>
          <p:nvPr/>
        </p:nvSpPr>
        <p:spPr bwMode="auto">
          <a:xfrm>
            <a:off x="423051" y="971394"/>
            <a:ext cx="11443666" cy="1606436"/>
          </a:xfrm>
          <a:prstGeom prst="rect">
            <a:avLst/>
          </a:prstGeom>
          <a:solidFill>
            <a:schemeClr val="accent2"/>
          </a:solidFill>
          <a:ln w="9525" cap="flat" cmpd="sng" algn="ctr">
            <a:noFill/>
            <a:prstDash val="solid"/>
            <a:round/>
            <a:headEnd type="none" w="med" len="med"/>
            <a:tailEnd type="none" w="med" len="med"/>
          </a:ln>
          <a:effectLst/>
        </p:spPr>
        <p:txBody>
          <a:bodyPr vert="horz" wrap="square" lIns="180000" tIns="180000" rIns="180000" bIns="180000" numCol="1" rtlCol="0" anchor="t" anchorCtr="0" compatLnSpc="1">
            <a:prstTxWarp prst="textNoShape">
              <a:avLst/>
            </a:prstTxWarp>
          </a:bodyPr>
          <a:lstStyle/>
          <a:p>
            <a:pPr>
              <a:spcAft>
                <a:spcPts val="600"/>
              </a:spcAft>
            </a:pPr>
            <a:r>
              <a:rPr lang="en-GB" sz="1200" b="1" dirty="0" smtClean="0"/>
              <a:t>How will I know if I need to self-isolate?</a:t>
            </a:r>
            <a:endParaRPr lang="en-GB" sz="1200" b="1" dirty="0"/>
          </a:p>
          <a:p>
            <a:pPr marL="285750" indent="-285750">
              <a:spcAft>
                <a:spcPts val="300"/>
              </a:spcAft>
              <a:buFont typeface="Arial" panose="020B0604020202020204" pitchFamily="34" charset="0"/>
              <a:buChar char="•"/>
            </a:pPr>
            <a:r>
              <a:rPr lang="en-GB" sz="1200" dirty="0" smtClean="0"/>
              <a:t>When a </a:t>
            </a:r>
            <a:r>
              <a:rPr lang="en-GB" sz="1200" dirty="0"/>
              <a:t>person who has symptoms </a:t>
            </a:r>
            <a:r>
              <a:rPr lang="en-GB" sz="1200" dirty="0" smtClean="0"/>
              <a:t>receives </a:t>
            </a:r>
            <a:r>
              <a:rPr lang="en-GB" sz="1200" dirty="0"/>
              <a:t>a positive test result for COVID-19, the NHS test and trace service will ask them to share information about their </a:t>
            </a:r>
            <a:r>
              <a:rPr lang="en-GB" sz="1200" dirty="0" smtClean="0"/>
              <a:t>close contacts just before and after they developed symptoms.</a:t>
            </a:r>
            <a:endParaRPr lang="en-GB" sz="1200" dirty="0"/>
          </a:p>
          <a:p>
            <a:pPr marL="285750" indent="-285750">
              <a:spcAft>
                <a:spcPts val="300"/>
              </a:spcAft>
              <a:buFont typeface="Arial" panose="020B0604020202020204" pitchFamily="34" charset="0"/>
              <a:buChar char="•"/>
            </a:pPr>
            <a:r>
              <a:rPr lang="en-GB" sz="1200" dirty="0" smtClean="0"/>
              <a:t>Any non-household contacts who need to self-isolate will be contacted by the NHS test and trace service. They will receive a formal notification (either a phone call, letter, email or text message) setting out what to do.</a:t>
            </a:r>
          </a:p>
          <a:p>
            <a:pPr marL="285750" indent="-285750">
              <a:spcAft>
                <a:spcPts val="300"/>
              </a:spcAft>
              <a:buFont typeface="Arial" panose="020B0604020202020204" pitchFamily="34" charset="0"/>
              <a:buChar char="•"/>
            </a:pPr>
            <a:r>
              <a:rPr lang="en-GB" sz="1200" dirty="0" smtClean="0"/>
              <a:t>The </a:t>
            </a:r>
            <a:r>
              <a:rPr lang="en-GB" sz="1200" dirty="0"/>
              <a:t>period of self-isolation will be for 14 days from the point of most recent contact with the person who has tested positive for coronavirus</a:t>
            </a:r>
            <a:r>
              <a:rPr lang="en-GB" sz="1200" dirty="0" smtClean="0"/>
              <a:t>.</a:t>
            </a:r>
            <a:endParaRPr lang="en-GB" sz="1200" dirty="0"/>
          </a:p>
        </p:txBody>
      </p:sp>
      <p:sp>
        <p:nvSpPr>
          <p:cNvPr id="5" name="Rectangle 4"/>
          <p:cNvSpPr/>
          <p:nvPr/>
        </p:nvSpPr>
        <p:spPr bwMode="auto">
          <a:xfrm>
            <a:off x="423051" y="2675354"/>
            <a:ext cx="11443666" cy="2553262"/>
          </a:xfrm>
          <a:prstGeom prst="rect">
            <a:avLst/>
          </a:prstGeom>
          <a:solidFill>
            <a:schemeClr val="accent2"/>
          </a:solidFill>
          <a:ln w="9525" cap="flat" cmpd="sng" algn="ctr">
            <a:noFill/>
            <a:prstDash val="solid"/>
            <a:round/>
            <a:headEnd type="none" w="med" len="med"/>
            <a:tailEnd type="none" w="med" len="med"/>
          </a:ln>
          <a:effectLst/>
        </p:spPr>
        <p:txBody>
          <a:bodyPr vert="horz" wrap="square" lIns="180000" tIns="180000" rIns="180000" bIns="180000" numCol="1" rtlCol="0" anchor="t" anchorCtr="0" compatLnSpc="1">
            <a:prstTxWarp prst="textNoShape">
              <a:avLst/>
            </a:prstTxWarp>
          </a:bodyPr>
          <a:lstStyle/>
          <a:p>
            <a:pPr>
              <a:spcAft>
                <a:spcPts val="600"/>
              </a:spcAft>
            </a:pPr>
            <a:r>
              <a:rPr lang="en-GB" sz="1200" b="1" dirty="0"/>
              <a:t>What </a:t>
            </a:r>
            <a:r>
              <a:rPr lang="en-GB" sz="1200" b="1" dirty="0" smtClean="0"/>
              <a:t>does it mean to self-isolate?</a:t>
            </a:r>
            <a:endParaRPr lang="en-GB" sz="1200" b="1" dirty="0"/>
          </a:p>
          <a:p>
            <a:pPr marL="285750" lvl="0" indent="-285750" fontAlgn="ctr">
              <a:spcAft>
                <a:spcPts val="300"/>
              </a:spcAft>
              <a:buFont typeface="Arial" panose="020B0604020202020204" pitchFamily="34" charset="0"/>
              <a:buChar char="•"/>
            </a:pPr>
            <a:r>
              <a:rPr lang="en-GB" sz="1200" dirty="0" smtClean="0"/>
              <a:t>Do </a:t>
            </a:r>
            <a:r>
              <a:rPr lang="en-GB" sz="1200" dirty="0"/>
              <a:t>not leave your home for any reason – if you need food or medicine, order it online or by phone, or ask friends and family to drop it off at your </a:t>
            </a:r>
            <a:r>
              <a:rPr lang="en-GB" sz="1200" dirty="0" smtClean="0"/>
              <a:t>home</a:t>
            </a:r>
            <a:endParaRPr lang="en-GB" sz="1200" dirty="0"/>
          </a:p>
          <a:p>
            <a:pPr marL="285750" lvl="0" indent="-285750" fontAlgn="ctr">
              <a:spcAft>
                <a:spcPts val="300"/>
              </a:spcAft>
              <a:buFont typeface="Arial" panose="020B0604020202020204" pitchFamily="34" charset="0"/>
              <a:buChar char="•"/>
            </a:pPr>
            <a:r>
              <a:rPr lang="en-GB" sz="1200" dirty="0"/>
              <a:t>Unless it is possible for you to work from home, do not attend work.  You will need to contact your employer to advise them that you have been told to self-isolate.  Your employer may ask to see the formal notification.</a:t>
            </a:r>
          </a:p>
          <a:p>
            <a:pPr marL="285750" lvl="0" indent="-285750" fontAlgn="ctr">
              <a:spcAft>
                <a:spcPts val="300"/>
              </a:spcAft>
              <a:buFont typeface="Arial" panose="020B0604020202020204" pitchFamily="34" charset="0"/>
              <a:buChar char="•"/>
            </a:pPr>
            <a:r>
              <a:rPr lang="en-GB" sz="1200" dirty="0"/>
              <a:t>Do not have visitors in your home, including friends and family – except for essential care</a:t>
            </a:r>
          </a:p>
          <a:p>
            <a:pPr marL="285750" lvl="0" indent="-285750" fontAlgn="ctr">
              <a:spcAft>
                <a:spcPts val="300"/>
              </a:spcAft>
              <a:buFont typeface="Arial" panose="020B0604020202020204" pitchFamily="34" charset="0"/>
              <a:buChar char="•"/>
            </a:pPr>
            <a:r>
              <a:rPr lang="en-GB" sz="1200" dirty="0"/>
              <a:t>Try to avoid contact with anyone you live with as much as possible</a:t>
            </a:r>
          </a:p>
          <a:p>
            <a:pPr marL="285750" indent="-285750" fontAlgn="ctr">
              <a:spcAft>
                <a:spcPts val="300"/>
              </a:spcAft>
              <a:buFont typeface="Arial" panose="020B0604020202020204" pitchFamily="34" charset="0"/>
              <a:buChar char="•"/>
            </a:pPr>
            <a:r>
              <a:rPr lang="en-GB" sz="1200" dirty="0"/>
              <a:t>If you live with someone at </a:t>
            </a:r>
            <a:r>
              <a:rPr lang="en-GB" sz="1200" dirty="0">
                <a:hlinkClick r:id="rId2"/>
              </a:rPr>
              <a:t>higher risk from coronavirus</a:t>
            </a:r>
            <a:r>
              <a:rPr lang="en-GB" sz="1200" dirty="0"/>
              <a:t>, try to arrange for them to stay with friends or family for 14 days.</a:t>
            </a:r>
          </a:p>
          <a:p>
            <a:pPr marL="285750" lvl="0" indent="-285750" fontAlgn="ctr">
              <a:spcAft>
                <a:spcPts val="300"/>
              </a:spcAft>
              <a:buFont typeface="Arial" panose="020B0604020202020204" pitchFamily="34" charset="0"/>
              <a:buChar char="•"/>
            </a:pPr>
            <a:r>
              <a:rPr lang="en-GB" sz="1200" dirty="0" smtClean="0"/>
              <a:t>People </a:t>
            </a:r>
            <a:r>
              <a:rPr lang="en-GB" sz="1200" dirty="0"/>
              <a:t>you live with do not need to self-isolate </a:t>
            </a:r>
            <a:r>
              <a:rPr lang="en-GB" sz="1200" dirty="0" smtClean="0"/>
              <a:t>unless a person in that household  has had symptoms </a:t>
            </a:r>
            <a:r>
              <a:rPr lang="en-GB" sz="1200" dirty="0"/>
              <a:t>but they must take extra care to follow the guidance on social distancing and handwashing and avoid contact with you at home.</a:t>
            </a:r>
          </a:p>
          <a:p>
            <a:pPr fontAlgn="ctr">
              <a:spcAft>
                <a:spcPts val="600"/>
              </a:spcAft>
            </a:pPr>
            <a:r>
              <a:rPr lang="en-GB" sz="1200" dirty="0" smtClean="0"/>
              <a:t>It’s </a:t>
            </a:r>
            <a:r>
              <a:rPr lang="en-GB" sz="1200" dirty="0"/>
              <a:t>really important to do this even if you don’t feel unwell because, if you have been infected, you could become infectious to others at any point up to 14 days after contact with a case.</a:t>
            </a:r>
          </a:p>
          <a:p>
            <a:pPr algn="ctr">
              <a:spcAft>
                <a:spcPts val="1200"/>
              </a:spcAft>
            </a:pPr>
            <a:endParaRPr lang="en-GB" sz="1200" dirty="0" smtClean="0"/>
          </a:p>
        </p:txBody>
      </p:sp>
    </p:spTree>
    <p:extLst>
      <p:ext uri="{BB962C8B-B14F-4D97-AF65-F5344CB8AC3E}">
        <p14:creationId xmlns:p14="http://schemas.microsoft.com/office/powerpoint/2010/main" val="3637659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3051" y="274555"/>
            <a:ext cx="11443666" cy="804564"/>
          </a:xfrm>
        </p:spPr>
        <p:txBody>
          <a:bodyPr/>
          <a:lstStyle/>
          <a:p>
            <a:r>
              <a:rPr lang="en-GB" dirty="0"/>
              <a:t>FAQs – General advice to the public</a:t>
            </a:r>
          </a:p>
        </p:txBody>
      </p:sp>
      <p:sp>
        <p:nvSpPr>
          <p:cNvPr id="4" name="Rectangle 3"/>
          <p:cNvSpPr/>
          <p:nvPr/>
        </p:nvSpPr>
        <p:spPr bwMode="auto">
          <a:xfrm>
            <a:off x="423051" y="1027500"/>
            <a:ext cx="11443666" cy="2007530"/>
          </a:xfrm>
          <a:prstGeom prst="rect">
            <a:avLst/>
          </a:prstGeom>
          <a:solidFill>
            <a:schemeClr val="accent2"/>
          </a:solidFill>
          <a:ln w="9525" cap="flat" cmpd="sng" algn="ctr">
            <a:noFill/>
            <a:prstDash val="solid"/>
            <a:round/>
            <a:headEnd type="none" w="med" len="med"/>
            <a:tailEnd type="none" w="med" len="med"/>
          </a:ln>
          <a:effectLst/>
        </p:spPr>
        <p:txBody>
          <a:bodyPr vert="horz" wrap="square" lIns="180000" tIns="180000" rIns="180000" bIns="180000" numCol="1" rtlCol="0" anchor="t" anchorCtr="0" compatLnSpc="1">
            <a:prstTxWarp prst="textNoShape">
              <a:avLst/>
            </a:prstTxWarp>
          </a:bodyPr>
          <a:lstStyle/>
          <a:p>
            <a:pPr>
              <a:spcAft>
                <a:spcPts val="600"/>
              </a:spcAft>
            </a:pPr>
            <a:r>
              <a:rPr lang="en-GB" sz="1200" b="1" dirty="0"/>
              <a:t>A person I have had close contact with in the last 2 days has told me they have coronavirus symptoms </a:t>
            </a:r>
            <a:r>
              <a:rPr lang="en-GB" sz="1200" b="1" dirty="0" smtClean="0"/>
              <a:t>and they </a:t>
            </a:r>
            <a:r>
              <a:rPr lang="en-GB" sz="1200" b="1" dirty="0"/>
              <a:t>are being tested.  What should I do</a:t>
            </a:r>
            <a:r>
              <a:rPr lang="en-GB" sz="1200" b="1" dirty="0" smtClean="0"/>
              <a:t>?</a:t>
            </a:r>
          </a:p>
          <a:p>
            <a:pPr>
              <a:spcAft>
                <a:spcPts val="600"/>
              </a:spcAft>
            </a:pPr>
            <a:r>
              <a:rPr lang="en-GB" sz="1200" dirty="0"/>
              <a:t>You do not need to self-isolate while the person with symptoms is awaiting their test result. </a:t>
            </a:r>
            <a:r>
              <a:rPr lang="en-GB" sz="1200" dirty="0" smtClean="0"/>
              <a:t>But </a:t>
            </a:r>
            <a:r>
              <a:rPr lang="en-GB" sz="1200" dirty="0"/>
              <a:t>you </a:t>
            </a:r>
            <a:r>
              <a:rPr lang="en-GB" sz="1200" dirty="0" smtClean="0"/>
              <a:t>should;</a:t>
            </a:r>
          </a:p>
          <a:p>
            <a:pPr marL="285750" indent="-285750">
              <a:spcAft>
                <a:spcPts val="600"/>
              </a:spcAft>
              <a:buFont typeface="Arial" panose="020B0604020202020204" pitchFamily="34" charset="0"/>
              <a:buChar char="•"/>
            </a:pPr>
            <a:r>
              <a:rPr lang="en-GB" sz="1200" dirty="0" smtClean="0"/>
              <a:t>take </a:t>
            </a:r>
            <a:r>
              <a:rPr lang="en-GB" sz="1200" dirty="0"/>
              <a:t>extra care in practicing social distancing and good hygiene, like washing </a:t>
            </a:r>
            <a:r>
              <a:rPr lang="en-GB" sz="1200" dirty="0" smtClean="0"/>
              <a:t>your </a:t>
            </a:r>
            <a:r>
              <a:rPr lang="en-GB" sz="1200" dirty="0"/>
              <a:t>hands regularly. </a:t>
            </a:r>
            <a:endParaRPr lang="en-GB" sz="1200" dirty="0" smtClean="0"/>
          </a:p>
          <a:p>
            <a:pPr marL="285750" indent="-285750">
              <a:spcAft>
                <a:spcPts val="600"/>
              </a:spcAft>
              <a:buFont typeface="Arial" panose="020B0604020202020204" pitchFamily="34" charset="0"/>
              <a:buChar char="•"/>
            </a:pPr>
            <a:r>
              <a:rPr lang="en-GB" sz="1200" dirty="0" smtClean="0"/>
              <a:t>remain </a:t>
            </a:r>
            <a:r>
              <a:rPr lang="en-GB" sz="1200" dirty="0"/>
              <a:t>vigilant for your own </a:t>
            </a:r>
            <a:r>
              <a:rPr lang="en-GB" sz="1200" dirty="0" smtClean="0"/>
              <a:t>symptoms</a:t>
            </a:r>
          </a:p>
          <a:p>
            <a:pPr marL="285750" indent="-285750">
              <a:spcAft>
                <a:spcPts val="600"/>
              </a:spcAft>
              <a:buFont typeface="Arial" panose="020B0604020202020204" pitchFamily="34" charset="0"/>
              <a:buChar char="•"/>
            </a:pPr>
            <a:r>
              <a:rPr lang="en-GB" sz="1200" dirty="0"/>
              <a:t>a</a:t>
            </a:r>
            <a:r>
              <a:rPr lang="en-GB" sz="1200" dirty="0" smtClean="0"/>
              <a:t>void </a:t>
            </a:r>
            <a:r>
              <a:rPr lang="en-GB" sz="1200" dirty="0"/>
              <a:t>individuals who are at high-risk of contracting COVID-19, for example, because they have pre-existing medical conditions, such as respiratory </a:t>
            </a:r>
            <a:r>
              <a:rPr lang="en-GB" sz="1200" dirty="0" smtClean="0"/>
              <a:t>issues, or are over age 70.</a:t>
            </a:r>
          </a:p>
          <a:p>
            <a:pPr marL="285750" indent="-285750">
              <a:spcAft>
                <a:spcPts val="600"/>
              </a:spcAft>
              <a:buFont typeface="Arial" panose="020B0604020202020204" pitchFamily="34" charset="0"/>
              <a:buChar char="•"/>
            </a:pPr>
            <a:r>
              <a:rPr lang="en-GB" sz="1200" dirty="0" smtClean="0"/>
              <a:t>be </a:t>
            </a:r>
            <a:r>
              <a:rPr lang="en-GB" sz="1200" dirty="0"/>
              <a:t>aware that you may receive a notification from the NHS test and trace service advising you need to self-isolate.</a:t>
            </a:r>
          </a:p>
          <a:p>
            <a:pPr algn="ctr">
              <a:spcAft>
                <a:spcPts val="600"/>
              </a:spcAft>
            </a:pPr>
            <a:endParaRPr lang="en-GB" sz="1200" dirty="0" smtClean="0"/>
          </a:p>
        </p:txBody>
      </p:sp>
      <p:sp>
        <p:nvSpPr>
          <p:cNvPr id="5" name="Rectangle 4"/>
          <p:cNvSpPr/>
          <p:nvPr/>
        </p:nvSpPr>
        <p:spPr bwMode="auto">
          <a:xfrm>
            <a:off x="423051" y="3132013"/>
            <a:ext cx="11443666" cy="1449715"/>
          </a:xfrm>
          <a:prstGeom prst="rect">
            <a:avLst/>
          </a:prstGeom>
          <a:solidFill>
            <a:schemeClr val="accent2"/>
          </a:solidFill>
          <a:ln w="9525" cap="flat" cmpd="sng" algn="ctr">
            <a:noFill/>
            <a:prstDash val="solid"/>
            <a:round/>
            <a:headEnd type="none" w="med" len="med"/>
            <a:tailEnd type="none" w="med" len="med"/>
          </a:ln>
          <a:effectLst/>
        </p:spPr>
        <p:txBody>
          <a:bodyPr vert="horz" wrap="square" lIns="180000" tIns="180000" rIns="180000" bIns="180000" numCol="1" rtlCol="0" anchor="t" anchorCtr="0" compatLnSpc="1">
            <a:prstTxWarp prst="textNoShape">
              <a:avLst/>
            </a:prstTxWarp>
          </a:bodyPr>
          <a:lstStyle/>
          <a:p>
            <a:pPr>
              <a:spcAft>
                <a:spcPts val="600"/>
              </a:spcAft>
            </a:pPr>
            <a:r>
              <a:rPr lang="en-GB" sz="1200" b="1" dirty="0" smtClean="0"/>
              <a:t>What will happen if someone I don't know personally but come into contact with, such as on public transport, tests positive for COVID-19? </a:t>
            </a:r>
          </a:p>
          <a:p>
            <a:pPr marL="171450" indent="-171450">
              <a:spcAft>
                <a:spcPts val="600"/>
              </a:spcAft>
              <a:buFont typeface="Arial" panose="020B0604020202020204" pitchFamily="34" charset="0"/>
              <a:buChar char="•"/>
            </a:pPr>
            <a:r>
              <a:rPr lang="en-GB" sz="1200" dirty="0" smtClean="0"/>
              <a:t>Everyone should continue to follow the social distancing guidelines by remaining 2m apart from others and wearing a face covering on public transport or in settings where social distancing is not possible. </a:t>
            </a:r>
          </a:p>
          <a:p>
            <a:pPr marL="171450" indent="-171450">
              <a:spcAft>
                <a:spcPts val="600"/>
              </a:spcAft>
              <a:buFont typeface="Arial" panose="020B0604020202020204" pitchFamily="34" charset="0"/>
              <a:buChar char="•"/>
            </a:pPr>
            <a:r>
              <a:rPr lang="en-GB" sz="1200" dirty="0" smtClean="0"/>
              <a:t>The NHS COVID-19 app, which is expected to be rolled out shortly, will enable the test and trace service to anonymously alert app users who have come into close contact with other app users who test positive for COVID-19. </a:t>
            </a:r>
          </a:p>
          <a:p>
            <a:pPr algn="ctr">
              <a:spcAft>
                <a:spcPts val="600"/>
              </a:spcAft>
            </a:pPr>
            <a:endParaRPr lang="en-GB" sz="1200" dirty="0" smtClean="0"/>
          </a:p>
        </p:txBody>
      </p:sp>
      <p:sp>
        <p:nvSpPr>
          <p:cNvPr id="6" name="Rectangle 5"/>
          <p:cNvSpPr/>
          <p:nvPr/>
        </p:nvSpPr>
        <p:spPr bwMode="auto">
          <a:xfrm>
            <a:off x="423051" y="4678711"/>
            <a:ext cx="11443666" cy="1395672"/>
          </a:xfrm>
          <a:prstGeom prst="rect">
            <a:avLst/>
          </a:prstGeom>
          <a:solidFill>
            <a:schemeClr val="accent2"/>
          </a:solidFill>
          <a:ln w="9525" cap="flat" cmpd="sng" algn="ctr">
            <a:noFill/>
            <a:prstDash val="solid"/>
            <a:round/>
            <a:headEnd type="none" w="med" len="med"/>
            <a:tailEnd type="none" w="med" len="med"/>
          </a:ln>
          <a:effectLst/>
        </p:spPr>
        <p:txBody>
          <a:bodyPr vert="horz" wrap="square" lIns="180000" tIns="180000" rIns="180000" bIns="180000" numCol="1" rtlCol="0" anchor="t" anchorCtr="0" compatLnSpc="1">
            <a:prstTxWarp prst="textNoShape">
              <a:avLst/>
            </a:prstTxWarp>
          </a:bodyPr>
          <a:lstStyle/>
          <a:p>
            <a:pPr>
              <a:spcAft>
                <a:spcPts val="600"/>
              </a:spcAft>
            </a:pPr>
            <a:r>
              <a:rPr lang="en-GB" sz="1200" b="1" dirty="0" smtClean="0"/>
              <a:t>What does NHS Test &amp; Trace do with my data and information?</a:t>
            </a:r>
            <a:endParaRPr lang="en-GB" sz="1200" b="1" dirty="0"/>
          </a:p>
          <a:p>
            <a:pPr marL="285750" indent="-285750">
              <a:spcAft>
                <a:spcPts val="600"/>
              </a:spcAft>
              <a:buFont typeface="Arial" panose="020B0604020202020204" pitchFamily="34" charset="0"/>
              <a:buChar char="•"/>
            </a:pPr>
            <a:r>
              <a:rPr lang="en-GB" sz="1200" dirty="0" smtClean="0"/>
              <a:t>When someone is contacted by the NHS test and trace service and told they have been in contact with someone with coronavirus, they will not be told who that person was, to protect anonymity. </a:t>
            </a:r>
          </a:p>
          <a:p>
            <a:pPr marL="285750" indent="-285750">
              <a:spcAft>
                <a:spcPts val="600"/>
              </a:spcAft>
              <a:buFont typeface="Arial" panose="020B0604020202020204" pitchFamily="34" charset="0"/>
              <a:buChar char="•"/>
            </a:pPr>
            <a:r>
              <a:rPr lang="en-GB" sz="1200" dirty="0" smtClean="0"/>
              <a:t>The information they provide will be handled in strict confidence and will only be kept and used in line with data protection laws. It will help with contacting people who are at risk of having been exposed to coronavirus and explain what they must do to help prevent the further spread of the virus.</a:t>
            </a:r>
          </a:p>
          <a:p>
            <a:pPr marL="285750" indent="-285750">
              <a:spcAft>
                <a:spcPts val="600"/>
              </a:spcAft>
              <a:buFont typeface="Arial" panose="020B0604020202020204" pitchFamily="34" charset="0"/>
              <a:buChar char="•"/>
            </a:pPr>
            <a:endParaRPr lang="en-GB" sz="1100" dirty="0" smtClean="0"/>
          </a:p>
        </p:txBody>
      </p:sp>
    </p:spTree>
    <p:extLst>
      <p:ext uri="{BB962C8B-B14F-4D97-AF65-F5344CB8AC3E}">
        <p14:creationId xmlns:p14="http://schemas.microsoft.com/office/powerpoint/2010/main" val="2105324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9885" y="1312986"/>
            <a:ext cx="11445715" cy="4959018"/>
          </a:xfrm>
        </p:spPr>
        <p:txBody>
          <a:bodyPr/>
          <a:lstStyle/>
          <a:p>
            <a:pPr marL="0" indent="0">
              <a:spcBef>
                <a:spcPts val="0"/>
              </a:spcBef>
              <a:spcAft>
                <a:spcPts val="600"/>
              </a:spcAft>
              <a:buNone/>
            </a:pPr>
            <a:r>
              <a:rPr lang="en-GB" b="1" dirty="0" smtClean="0">
                <a:solidFill>
                  <a:schemeClr val="accent2">
                    <a:lumMod val="75000"/>
                  </a:schemeClr>
                </a:solidFill>
              </a:rPr>
              <a:t>Key contacts </a:t>
            </a:r>
          </a:p>
          <a:p>
            <a:pPr marL="0" indent="0">
              <a:spcBef>
                <a:spcPts val="0"/>
              </a:spcBef>
              <a:spcAft>
                <a:spcPts val="600"/>
              </a:spcAft>
              <a:buNone/>
            </a:pPr>
            <a:r>
              <a:rPr lang="en-GB" sz="1700" dirty="0" smtClean="0"/>
              <a:t>PHE </a:t>
            </a:r>
            <a:r>
              <a:rPr lang="en-GB" sz="1700" dirty="0"/>
              <a:t>London Coronavirus Response Cell (LCRC) – call 0300  303 0450</a:t>
            </a:r>
          </a:p>
          <a:p>
            <a:pPr marL="0" indent="0">
              <a:spcBef>
                <a:spcPts val="0"/>
              </a:spcBef>
              <a:spcAft>
                <a:spcPts val="600"/>
              </a:spcAft>
              <a:buNone/>
            </a:pPr>
            <a:r>
              <a:rPr lang="en-GB" sz="1700" dirty="0" smtClean="0"/>
              <a:t>Local </a:t>
            </a:r>
            <a:r>
              <a:rPr lang="en-GB" sz="1700" dirty="0"/>
              <a:t>Public Health Team – email </a:t>
            </a:r>
            <a:r>
              <a:rPr lang="en-GB" sz="1700" dirty="0" smtClean="0">
                <a:hlinkClick r:id="rId2"/>
              </a:rPr>
              <a:t>CIPHAdmin@islington.gov.uk</a:t>
            </a:r>
            <a:endParaRPr lang="en-GB" sz="1700" dirty="0" smtClean="0"/>
          </a:p>
          <a:p>
            <a:pPr marL="0" indent="0">
              <a:spcBef>
                <a:spcPts val="0"/>
              </a:spcBef>
              <a:spcAft>
                <a:spcPts val="600"/>
              </a:spcAft>
              <a:buNone/>
            </a:pPr>
            <a:endParaRPr lang="en-GB" sz="1700" dirty="0" smtClean="0"/>
          </a:p>
          <a:p>
            <a:pPr marL="0" indent="0">
              <a:spcBef>
                <a:spcPts val="0"/>
              </a:spcBef>
              <a:spcAft>
                <a:spcPts val="600"/>
              </a:spcAft>
              <a:buNone/>
            </a:pPr>
            <a:r>
              <a:rPr lang="en-GB" sz="1800" b="1" dirty="0" smtClean="0">
                <a:solidFill>
                  <a:schemeClr val="accent2">
                    <a:lumMod val="75000"/>
                  </a:schemeClr>
                </a:solidFill>
              </a:rPr>
              <a:t>Useful links</a:t>
            </a:r>
            <a:endParaRPr lang="en-GB" sz="1700" dirty="0"/>
          </a:p>
          <a:p>
            <a:pPr marL="0" indent="0">
              <a:spcBef>
                <a:spcPts val="0"/>
              </a:spcBef>
              <a:spcAft>
                <a:spcPts val="600"/>
              </a:spcAft>
              <a:buNone/>
            </a:pPr>
            <a:r>
              <a:rPr lang="en-GB" sz="1700" dirty="0" smtClean="0">
                <a:hlinkClick r:id="rId3"/>
              </a:rPr>
              <a:t>PHE Campaign Resource Centre </a:t>
            </a:r>
            <a:r>
              <a:rPr lang="en-GB" sz="1700" dirty="0" smtClean="0"/>
              <a:t>– for posters and other coronavirus media resources</a:t>
            </a:r>
          </a:p>
          <a:p>
            <a:pPr marL="0" indent="0">
              <a:spcBef>
                <a:spcPts val="0"/>
              </a:spcBef>
              <a:spcAft>
                <a:spcPts val="600"/>
              </a:spcAft>
              <a:buNone/>
            </a:pPr>
            <a:r>
              <a:rPr lang="en-GB" sz="1700" dirty="0" smtClean="0"/>
              <a:t>Book </a:t>
            </a:r>
            <a:r>
              <a:rPr lang="en-GB" sz="1700" dirty="0" smtClean="0">
                <a:hlinkClick r:id="rId4"/>
              </a:rPr>
              <a:t>tests </a:t>
            </a:r>
            <a:r>
              <a:rPr lang="en-GB" sz="1700" dirty="0">
                <a:hlinkClick r:id="rId4"/>
              </a:rPr>
              <a:t>for the general </a:t>
            </a:r>
            <a:r>
              <a:rPr lang="en-GB" sz="1700" dirty="0" smtClean="0">
                <a:hlinkClick r:id="rId4"/>
              </a:rPr>
              <a:t>public</a:t>
            </a:r>
            <a:endParaRPr lang="en-GB" sz="1700" dirty="0" smtClean="0"/>
          </a:p>
          <a:p>
            <a:pPr marL="0" indent="0">
              <a:spcBef>
                <a:spcPts val="0"/>
              </a:spcBef>
              <a:spcAft>
                <a:spcPts val="600"/>
              </a:spcAft>
              <a:buNone/>
            </a:pPr>
            <a:r>
              <a:rPr lang="en-GB" sz="1700" dirty="0" smtClean="0"/>
              <a:t>Book </a:t>
            </a:r>
            <a:r>
              <a:rPr lang="en-GB" sz="1700" dirty="0" smtClean="0">
                <a:hlinkClick r:id="rId5"/>
              </a:rPr>
              <a:t>tests </a:t>
            </a:r>
            <a:r>
              <a:rPr lang="en-GB" sz="1700" dirty="0">
                <a:hlinkClick r:id="rId5"/>
              </a:rPr>
              <a:t>for essential </a:t>
            </a:r>
            <a:r>
              <a:rPr lang="en-GB" sz="1700" dirty="0" smtClean="0">
                <a:hlinkClick r:id="rId5"/>
              </a:rPr>
              <a:t>workers</a:t>
            </a:r>
            <a:endParaRPr lang="en-GB" sz="1700" dirty="0" smtClean="0"/>
          </a:p>
          <a:p>
            <a:pPr marL="0" indent="0">
              <a:spcBef>
                <a:spcPts val="0"/>
              </a:spcBef>
              <a:spcAft>
                <a:spcPts val="600"/>
              </a:spcAft>
              <a:buNone/>
            </a:pPr>
            <a:r>
              <a:rPr lang="en-GB" sz="1700" dirty="0" smtClean="0"/>
              <a:t>NHS coronavirus </a:t>
            </a:r>
            <a:r>
              <a:rPr lang="en-GB" sz="1700" dirty="0" smtClean="0">
                <a:hlinkClick r:id="rId6"/>
              </a:rPr>
              <a:t>homepage</a:t>
            </a:r>
            <a:endParaRPr lang="en-GB" sz="1700" dirty="0"/>
          </a:p>
          <a:p>
            <a:pPr marL="0" indent="0">
              <a:spcBef>
                <a:spcPts val="0"/>
              </a:spcBef>
              <a:spcAft>
                <a:spcPts val="600"/>
              </a:spcAft>
              <a:buNone/>
            </a:pPr>
            <a:r>
              <a:rPr lang="en-GB" sz="1700" dirty="0" smtClean="0"/>
              <a:t>NHS website with easy to follow instructions/FAQs on </a:t>
            </a:r>
            <a:r>
              <a:rPr lang="en-GB" sz="1700" dirty="0" smtClean="0">
                <a:hlinkClick r:id="rId7"/>
              </a:rPr>
              <a:t>NHS Test &amp; Trace </a:t>
            </a:r>
            <a:endParaRPr lang="en-GB" sz="1700" dirty="0"/>
          </a:p>
          <a:p>
            <a:pPr marL="0" indent="0">
              <a:spcBef>
                <a:spcPts val="0"/>
              </a:spcBef>
              <a:spcAft>
                <a:spcPts val="600"/>
              </a:spcAft>
              <a:buNone/>
            </a:pPr>
            <a:r>
              <a:rPr lang="en-GB" sz="1700" dirty="0" smtClean="0"/>
              <a:t>NHS Test &amp; Trace: how it works </a:t>
            </a:r>
            <a:r>
              <a:rPr lang="en-GB" sz="1700" dirty="0" smtClean="0">
                <a:hlinkClick r:id="rId8"/>
              </a:rPr>
              <a:t>guidance</a:t>
            </a:r>
            <a:endParaRPr lang="en-GB" sz="1700" dirty="0" smtClean="0"/>
          </a:p>
          <a:p>
            <a:pPr marL="0" indent="0">
              <a:spcBef>
                <a:spcPts val="0"/>
              </a:spcBef>
              <a:spcAft>
                <a:spcPts val="600"/>
              </a:spcAft>
              <a:buNone/>
            </a:pPr>
            <a:r>
              <a:rPr lang="en-GB" sz="1700" dirty="0" smtClean="0">
                <a:hlinkClick r:id="rId9"/>
              </a:rPr>
              <a:t>Guidance on cleaning</a:t>
            </a:r>
            <a:endParaRPr lang="en-GB" sz="1700" dirty="0"/>
          </a:p>
          <a:p>
            <a:pPr marL="0" indent="0">
              <a:spcBef>
                <a:spcPts val="0"/>
              </a:spcBef>
              <a:spcAft>
                <a:spcPts val="600"/>
              </a:spcAft>
              <a:buNone/>
            </a:pPr>
            <a:endParaRPr lang="en-GB" sz="1700" b="1" dirty="0">
              <a:solidFill>
                <a:schemeClr val="accent1"/>
              </a:solidFill>
            </a:endParaRPr>
          </a:p>
        </p:txBody>
      </p:sp>
      <p:sp>
        <p:nvSpPr>
          <p:cNvPr id="3" name="Title 2"/>
          <p:cNvSpPr>
            <a:spLocks noGrp="1"/>
          </p:cNvSpPr>
          <p:nvPr>
            <p:ph type="title"/>
          </p:nvPr>
        </p:nvSpPr>
        <p:spPr>
          <a:xfrm>
            <a:off x="341934" y="312381"/>
            <a:ext cx="11443666" cy="804564"/>
          </a:xfrm>
        </p:spPr>
        <p:txBody>
          <a:bodyPr/>
          <a:lstStyle/>
          <a:p>
            <a:r>
              <a:rPr lang="en-GB" dirty="0" smtClean="0"/>
              <a:t>Key contacts and </a:t>
            </a:r>
            <a:r>
              <a:rPr lang="en-GB" dirty="0"/>
              <a:t>u</a:t>
            </a:r>
            <a:r>
              <a:rPr lang="en-GB" dirty="0" smtClean="0"/>
              <a:t>seful links</a:t>
            </a:r>
            <a:endParaRPr lang="en-GB" dirty="0"/>
          </a:p>
        </p:txBody>
      </p:sp>
      <p:sp>
        <p:nvSpPr>
          <p:cNvPr id="13" name="Pentagon 12"/>
          <p:cNvSpPr/>
          <p:nvPr/>
        </p:nvSpPr>
        <p:spPr bwMode="auto">
          <a:xfrm>
            <a:off x="0" y="5361938"/>
            <a:ext cx="1470581" cy="910066"/>
          </a:xfrm>
          <a:prstGeom prst="homePlate">
            <a:avLst/>
          </a:prstGeom>
          <a:noFill/>
          <a:ln w="9525" cap="flat" cmpd="sng" algn="ctr">
            <a:noFill/>
            <a:prstDash val="solid"/>
            <a:round/>
            <a:headEnd type="none" w="med" len="med"/>
            <a:tailEnd type="none" w="med" len="med"/>
          </a:ln>
          <a:effectLst/>
        </p:spPr>
        <p:txBody>
          <a:bodyPr vert="horz" wrap="square" lIns="252000" tIns="45720" rIns="91440" bIns="45720" numCol="1" rtlCol="0" anchor="ctr" anchorCtr="0" compatLnSpc="1">
            <a:prstTxWarp prst="textNoShape">
              <a:avLst/>
            </a:prstTxWarp>
          </a:bodyPr>
          <a:lstStyle/>
          <a:p>
            <a:r>
              <a:rPr lang="en-GB" sz="2800" b="1" dirty="0" smtClean="0">
                <a:solidFill>
                  <a:schemeClr val="bg1"/>
                </a:solidFill>
              </a:rPr>
              <a:t>3</a:t>
            </a:r>
            <a:endParaRPr lang="en-GB" sz="2800" b="1" dirty="0">
              <a:solidFill>
                <a:schemeClr val="accent2">
                  <a:lumMod val="60000"/>
                  <a:lumOff val="40000"/>
                </a:schemeClr>
              </a:solidFill>
            </a:endParaRPr>
          </a:p>
        </p:txBody>
      </p:sp>
    </p:spTree>
    <p:extLst>
      <p:ext uri="{BB962C8B-B14F-4D97-AF65-F5344CB8AC3E}">
        <p14:creationId xmlns:p14="http://schemas.microsoft.com/office/powerpoint/2010/main" val="545930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3728" y="2416141"/>
            <a:ext cx="9144000" cy="2387600"/>
          </a:xfrm>
        </p:spPr>
        <p:txBody>
          <a:bodyPr/>
          <a:lstStyle/>
          <a:p>
            <a:r>
              <a:rPr lang="en-GB" sz="3200" b="0" dirty="0" smtClean="0"/>
              <a:t>Please </a:t>
            </a:r>
            <a:r>
              <a:rPr lang="en-GB" sz="3200" b="0" dirty="0"/>
              <a:t>email </a:t>
            </a:r>
            <a:r>
              <a:rPr lang="en-GB" sz="3200" b="0" dirty="0" smtClean="0"/>
              <a:t>the Public </a:t>
            </a:r>
            <a:r>
              <a:rPr lang="en-GB" sz="3200" b="0" dirty="0"/>
              <a:t>Health Team </a:t>
            </a:r>
            <a:r>
              <a:rPr lang="en-GB" sz="3200" b="0" dirty="0" smtClean="0"/>
              <a:t>on </a:t>
            </a:r>
            <a:r>
              <a:rPr lang="en-GB" sz="3200" b="0" dirty="0">
                <a:hlinkClick r:id="rId2"/>
              </a:rPr>
              <a:t>CIPHadmin@islington.gov.uk</a:t>
            </a:r>
            <a:r>
              <a:rPr lang="en-GB" sz="3200" b="0" dirty="0" smtClean="0"/>
              <a:t> </a:t>
            </a:r>
            <a:br>
              <a:rPr lang="en-GB" sz="3200" b="0" dirty="0" smtClean="0"/>
            </a:br>
            <a:r>
              <a:rPr lang="en-GB" sz="3200" b="0" dirty="0" smtClean="0"/>
              <a:t>with any questions about these slides</a:t>
            </a:r>
            <a:endParaRPr lang="en-GB" sz="3200" b="0" dirty="0"/>
          </a:p>
        </p:txBody>
      </p:sp>
    </p:spTree>
    <p:extLst>
      <p:ext uri="{BB962C8B-B14F-4D97-AF65-F5344CB8AC3E}">
        <p14:creationId xmlns:p14="http://schemas.microsoft.com/office/powerpoint/2010/main" val="2732295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lstStyle/>
          <a:p>
            <a:r>
              <a:rPr lang="en-GB" sz="4400" dirty="0" smtClean="0"/>
              <a:t>What is contact tracing and how does it work?</a:t>
            </a:r>
            <a:endParaRPr lang="en-GB" sz="4400" dirty="0"/>
          </a:p>
        </p:txBody>
      </p:sp>
    </p:spTree>
    <p:extLst>
      <p:ext uri="{BB962C8B-B14F-4D97-AF65-F5344CB8AC3E}">
        <p14:creationId xmlns:p14="http://schemas.microsoft.com/office/powerpoint/2010/main" val="1392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9885" y="1312987"/>
            <a:ext cx="11445715" cy="1157840"/>
          </a:xfrm>
        </p:spPr>
        <p:txBody>
          <a:bodyPr/>
          <a:lstStyle/>
          <a:p>
            <a:pPr>
              <a:buFont typeface="Arial" panose="020B0604020202020204" pitchFamily="34" charset="0"/>
              <a:buChar char="•"/>
            </a:pPr>
            <a:r>
              <a:rPr lang="en-GB" sz="1800" dirty="0" smtClean="0"/>
              <a:t>Contact tracing is process to trace </a:t>
            </a:r>
            <a:r>
              <a:rPr lang="en-GB" sz="1800" dirty="0"/>
              <a:t>close recent contacts of anyone who tests positive for </a:t>
            </a:r>
            <a:r>
              <a:rPr lang="en-GB" sz="1800" dirty="0" smtClean="0"/>
              <a:t>a disease </a:t>
            </a:r>
            <a:r>
              <a:rPr lang="en-GB" sz="1800" dirty="0"/>
              <a:t>and, if necessary, </a:t>
            </a:r>
            <a:r>
              <a:rPr lang="en-GB" sz="1800" dirty="0" smtClean="0"/>
              <a:t>to notify </a:t>
            </a:r>
            <a:r>
              <a:rPr lang="en-GB" sz="1800" dirty="0"/>
              <a:t>them that they must self-isolate at home to help stop the spread of the </a:t>
            </a:r>
            <a:r>
              <a:rPr lang="en-GB" sz="1800" dirty="0" smtClean="0"/>
              <a:t>disease.</a:t>
            </a:r>
          </a:p>
          <a:p>
            <a:pPr>
              <a:buFont typeface="Arial" panose="020B0604020202020204" pitchFamily="34" charset="0"/>
              <a:buChar char="•"/>
            </a:pPr>
            <a:r>
              <a:rPr lang="en-GB" sz="1800" b="1" dirty="0" smtClean="0">
                <a:solidFill>
                  <a:schemeClr val="accent2">
                    <a:lumMod val="75000"/>
                  </a:schemeClr>
                </a:solidFill>
              </a:rPr>
              <a:t>NHS Test and Trace </a:t>
            </a:r>
            <a:r>
              <a:rPr lang="en-GB" sz="1800" dirty="0" smtClean="0"/>
              <a:t>is the name for the NHS contact tracing service for coronavirus.</a:t>
            </a:r>
          </a:p>
          <a:p>
            <a:pPr marL="457200" lvl="1" indent="0">
              <a:buNone/>
            </a:pPr>
            <a:endParaRPr lang="en-GB" dirty="0" smtClean="0"/>
          </a:p>
        </p:txBody>
      </p:sp>
      <p:sp>
        <p:nvSpPr>
          <p:cNvPr id="8" name="Pentagon 7"/>
          <p:cNvSpPr/>
          <p:nvPr/>
        </p:nvSpPr>
        <p:spPr bwMode="auto">
          <a:xfrm>
            <a:off x="2187020" y="3326185"/>
            <a:ext cx="7560095" cy="910066"/>
          </a:xfrm>
          <a:prstGeom prst="homePlate">
            <a:avLst/>
          </a:prstGeom>
          <a:solidFill>
            <a:schemeClr val="accent2"/>
          </a:solidFill>
          <a:ln w="9525" cap="flat" cmpd="sng" algn="ctr">
            <a:noFill/>
            <a:prstDash val="solid"/>
            <a:round/>
            <a:headEnd type="none" w="med" len="med"/>
            <a:tailEnd type="none" w="med" len="med"/>
          </a:ln>
          <a:effectLst/>
        </p:spPr>
        <p:txBody>
          <a:bodyPr vert="horz" wrap="square" lIns="648000" tIns="45720" rIns="91440" bIns="45720" numCol="1" rtlCol="0" anchor="ctr" anchorCtr="0" compatLnSpc="1">
            <a:prstTxWarp prst="textNoShape">
              <a:avLst/>
            </a:prstTxWarp>
          </a:bodyPr>
          <a:lstStyle/>
          <a:p>
            <a:r>
              <a:rPr lang="en-GB" sz="1800" dirty="0" smtClean="0"/>
              <a:t>Anyone </a:t>
            </a:r>
            <a:r>
              <a:rPr lang="en-GB" sz="1800" dirty="0"/>
              <a:t>who has symptoms of coronavirus </a:t>
            </a:r>
            <a:r>
              <a:rPr lang="en-GB" sz="1800" dirty="0" smtClean="0"/>
              <a:t>should book testing with NHS Test and Trace to see if they have the virus</a:t>
            </a:r>
            <a:endParaRPr lang="en-GB" sz="1800" dirty="0"/>
          </a:p>
        </p:txBody>
      </p:sp>
      <p:sp>
        <p:nvSpPr>
          <p:cNvPr id="9" name="Pentagon 8"/>
          <p:cNvSpPr/>
          <p:nvPr/>
        </p:nvSpPr>
        <p:spPr bwMode="auto">
          <a:xfrm>
            <a:off x="2187020" y="4399073"/>
            <a:ext cx="8523134" cy="910066"/>
          </a:xfrm>
          <a:prstGeom prst="homePlate">
            <a:avLst/>
          </a:prstGeom>
          <a:solidFill>
            <a:schemeClr val="accent2"/>
          </a:solidFill>
          <a:ln w="9525" cap="flat" cmpd="sng" algn="ctr">
            <a:noFill/>
            <a:prstDash val="solid"/>
            <a:round/>
            <a:headEnd type="none" w="med" len="med"/>
            <a:tailEnd type="none" w="med" len="med"/>
          </a:ln>
          <a:effectLst/>
        </p:spPr>
        <p:txBody>
          <a:bodyPr vert="horz" wrap="square" lIns="648000" tIns="45720" rIns="91440" bIns="45720" numCol="1" rtlCol="0" anchor="ctr" anchorCtr="0" compatLnSpc="1">
            <a:prstTxWarp prst="textNoShape">
              <a:avLst/>
            </a:prstTxWarp>
          </a:bodyPr>
          <a:lstStyle/>
          <a:p>
            <a:r>
              <a:rPr lang="en-GB" sz="1800" dirty="0" smtClean="0"/>
              <a:t>NHS Test and Trace contacts all individuals with a </a:t>
            </a:r>
            <a:r>
              <a:rPr lang="en-GB" sz="1800" dirty="0"/>
              <a:t>positive test result </a:t>
            </a:r>
            <a:r>
              <a:rPr lang="en-GB" sz="1800" dirty="0" smtClean="0"/>
              <a:t>asking them to </a:t>
            </a:r>
            <a:r>
              <a:rPr lang="en-GB" sz="1800" dirty="0"/>
              <a:t>share information </a:t>
            </a:r>
            <a:r>
              <a:rPr lang="en-GB" sz="1800" dirty="0" smtClean="0"/>
              <a:t>on their close contacts in the 48 hours before symptoms started until 7 days after symptoms started</a:t>
            </a:r>
            <a:endParaRPr lang="en-GB" sz="1800" dirty="0">
              <a:solidFill>
                <a:srgbClr val="FF0000"/>
              </a:solidFill>
            </a:endParaRPr>
          </a:p>
        </p:txBody>
      </p:sp>
      <p:sp>
        <p:nvSpPr>
          <p:cNvPr id="10" name="Pentagon 9"/>
          <p:cNvSpPr/>
          <p:nvPr/>
        </p:nvSpPr>
        <p:spPr bwMode="auto">
          <a:xfrm>
            <a:off x="2187019" y="5478674"/>
            <a:ext cx="9345767" cy="910066"/>
          </a:xfrm>
          <a:prstGeom prst="homePlate">
            <a:avLst/>
          </a:prstGeom>
          <a:solidFill>
            <a:schemeClr val="accent2"/>
          </a:solidFill>
          <a:ln w="9525" cap="flat" cmpd="sng" algn="ctr">
            <a:noFill/>
            <a:prstDash val="solid"/>
            <a:round/>
            <a:headEnd type="none" w="med" len="med"/>
            <a:tailEnd type="none" w="med" len="med"/>
          </a:ln>
          <a:effectLst/>
        </p:spPr>
        <p:txBody>
          <a:bodyPr vert="horz" wrap="square" lIns="648000" tIns="45720" rIns="91440" bIns="45720" numCol="1" rtlCol="0" anchor="ctr" anchorCtr="0" compatLnSpc="1">
            <a:prstTxWarp prst="textNoShape">
              <a:avLst/>
            </a:prstTxWarp>
          </a:bodyPr>
          <a:lstStyle/>
          <a:p>
            <a:r>
              <a:rPr lang="en-GB" sz="1800" dirty="0"/>
              <a:t>NHS Test and Trace </a:t>
            </a:r>
            <a:r>
              <a:rPr lang="en-GB" sz="1800" dirty="0" smtClean="0"/>
              <a:t>anonymously alerts contacts identified advising them to </a:t>
            </a:r>
            <a:r>
              <a:rPr lang="en-GB" sz="1800" dirty="0"/>
              <a:t>self-isolate </a:t>
            </a:r>
            <a:r>
              <a:rPr lang="en-GB" sz="1800" dirty="0" smtClean="0"/>
              <a:t>for 14 days to </a:t>
            </a:r>
            <a:r>
              <a:rPr lang="en-GB" sz="1800" dirty="0"/>
              <a:t>help stop the spread of the virus</a:t>
            </a:r>
          </a:p>
        </p:txBody>
      </p:sp>
      <p:sp>
        <p:nvSpPr>
          <p:cNvPr id="3" name="Title 2"/>
          <p:cNvSpPr>
            <a:spLocks noGrp="1"/>
          </p:cNvSpPr>
          <p:nvPr>
            <p:ph type="title"/>
          </p:nvPr>
        </p:nvSpPr>
        <p:spPr>
          <a:xfrm>
            <a:off x="341934" y="312381"/>
            <a:ext cx="11443666" cy="804564"/>
          </a:xfrm>
        </p:spPr>
        <p:txBody>
          <a:bodyPr/>
          <a:lstStyle/>
          <a:p>
            <a:r>
              <a:rPr lang="en-GB" dirty="0" smtClean="0"/>
              <a:t>What is contact tracing?</a:t>
            </a:r>
            <a:endParaRPr lang="en-GB" dirty="0"/>
          </a:p>
        </p:txBody>
      </p:sp>
      <p:sp>
        <p:nvSpPr>
          <p:cNvPr id="5" name="Pentagon 4"/>
          <p:cNvSpPr/>
          <p:nvPr/>
        </p:nvSpPr>
        <p:spPr bwMode="auto">
          <a:xfrm>
            <a:off x="0" y="3319472"/>
            <a:ext cx="2630078" cy="910066"/>
          </a:xfrm>
          <a:prstGeom prst="homePlate">
            <a:avLst/>
          </a:prstGeom>
          <a:solidFill>
            <a:schemeClr val="accent1"/>
          </a:solidFill>
          <a:ln w="9525" cap="flat" cmpd="sng" algn="ctr">
            <a:noFill/>
            <a:prstDash val="solid"/>
            <a:round/>
            <a:headEnd type="none" w="med" len="med"/>
            <a:tailEnd type="none" w="med" len="med"/>
          </a:ln>
          <a:effectLst/>
        </p:spPr>
        <p:txBody>
          <a:bodyPr vert="horz" wrap="square" lIns="648000" tIns="45720" rIns="91440" bIns="45720" numCol="1" rtlCol="0" anchor="ctr" anchorCtr="0" compatLnSpc="1">
            <a:prstTxWarp prst="textNoShape">
              <a:avLst/>
            </a:prstTxWarp>
          </a:bodyPr>
          <a:lstStyle/>
          <a:p>
            <a:r>
              <a:rPr lang="en-GB" sz="1800" b="1" dirty="0" smtClean="0">
                <a:solidFill>
                  <a:schemeClr val="bg1"/>
                </a:solidFill>
              </a:rPr>
              <a:t>Testing</a:t>
            </a:r>
            <a:endParaRPr lang="en-GB" sz="1800" b="1" dirty="0">
              <a:solidFill>
                <a:schemeClr val="accent2">
                  <a:lumMod val="60000"/>
                  <a:lumOff val="40000"/>
                </a:schemeClr>
              </a:solidFill>
            </a:endParaRPr>
          </a:p>
        </p:txBody>
      </p:sp>
      <p:sp>
        <p:nvSpPr>
          <p:cNvPr id="6" name="Pentagon 5"/>
          <p:cNvSpPr/>
          <p:nvPr/>
        </p:nvSpPr>
        <p:spPr bwMode="auto">
          <a:xfrm>
            <a:off x="0" y="4399073"/>
            <a:ext cx="2630078" cy="910066"/>
          </a:xfrm>
          <a:prstGeom prst="homePlate">
            <a:avLst/>
          </a:prstGeom>
          <a:solidFill>
            <a:schemeClr val="accent1"/>
          </a:solidFill>
          <a:ln w="9525" cap="flat" cmpd="sng" algn="ctr">
            <a:noFill/>
            <a:prstDash val="solid"/>
            <a:round/>
            <a:headEnd type="none" w="med" len="med"/>
            <a:tailEnd type="none" w="med" len="med"/>
          </a:ln>
          <a:effectLst/>
        </p:spPr>
        <p:txBody>
          <a:bodyPr vert="horz" wrap="square" lIns="648000" tIns="45720" rIns="91440" bIns="45720" numCol="1" rtlCol="0" anchor="ctr" anchorCtr="0" compatLnSpc="1">
            <a:prstTxWarp prst="textNoShape">
              <a:avLst/>
            </a:prstTxWarp>
          </a:bodyPr>
          <a:lstStyle/>
          <a:p>
            <a:r>
              <a:rPr lang="en-GB" sz="1800" b="1" dirty="0" smtClean="0">
                <a:solidFill>
                  <a:schemeClr val="bg1"/>
                </a:solidFill>
              </a:rPr>
              <a:t>Identify close contacts</a:t>
            </a:r>
            <a:endParaRPr lang="en-GB" sz="1800" b="1" dirty="0">
              <a:solidFill>
                <a:schemeClr val="accent2">
                  <a:lumMod val="60000"/>
                  <a:lumOff val="40000"/>
                </a:schemeClr>
              </a:solidFill>
            </a:endParaRPr>
          </a:p>
        </p:txBody>
      </p:sp>
      <p:sp>
        <p:nvSpPr>
          <p:cNvPr id="7" name="Pentagon 6"/>
          <p:cNvSpPr/>
          <p:nvPr/>
        </p:nvSpPr>
        <p:spPr bwMode="auto">
          <a:xfrm>
            <a:off x="0" y="5478674"/>
            <a:ext cx="2630078" cy="910066"/>
          </a:xfrm>
          <a:prstGeom prst="homePlate">
            <a:avLst/>
          </a:prstGeom>
          <a:solidFill>
            <a:schemeClr val="accent1"/>
          </a:solidFill>
          <a:ln w="9525" cap="flat" cmpd="sng" algn="ctr">
            <a:noFill/>
            <a:prstDash val="solid"/>
            <a:round/>
            <a:headEnd type="none" w="med" len="med"/>
            <a:tailEnd type="none" w="med" len="med"/>
          </a:ln>
          <a:effectLst/>
        </p:spPr>
        <p:txBody>
          <a:bodyPr vert="horz" wrap="square" lIns="648000" tIns="45720" rIns="91440" bIns="45720" numCol="1" rtlCol="0" anchor="ctr" anchorCtr="0" compatLnSpc="1">
            <a:prstTxWarp prst="textNoShape">
              <a:avLst/>
            </a:prstTxWarp>
          </a:bodyPr>
          <a:lstStyle/>
          <a:p>
            <a:r>
              <a:rPr lang="en-GB" sz="1800" b="1" dirty="0" smtClean="0">
                <a:solidFill>
                  <a:schemeClr val="bg1"/>
                </a:solidFill>
              </a:rPr>
              <a:t>Alert close contacts</a:t>
            </a:r>
            <a:endParaRPr lang="en-GB" sz="1800" b="1" dirty="0">
              <a:solidFill>
                <a:schemeClr val="accent2">
                  <a:lumMod val="60000"/>
                  <a:lumOff val="40000"/>
                </a:schemeClr>
              </a:solidFill>
            </a:endParaRPr>
          </a:p>
        </p:txBody>
      </p:sp>
      <p:sp>
        <p:nvSpPr>
          <p:cNvPr id="11" name="Pentagon 10"/>
          <p:cNvSpPr/>
          <p:nvPr/>
        </p:nvSpPr>
        <p:spPr bwMode="auto">
          <a:xfrm>
            <a:off x="0" y="3326185"/>
            <a:ext cx="1470581" cy="910066"/>
          </a:xfrm>
          <a:prstGeom prst="homePlate">
            <a:avLst/>
          </a:prstGeom>
          <a:noFill/>
          <a:ln w="9525" cap="flat" cmpd="sng" algn="ctr">
            <a:noFill/>
            <a:prstDash val="solid"/>
            <a:round/>
            <a:headEnd type="none" w="med" len="med"/>
            <a:tailEnd type="none" w="med" len="med"/>
          </a:ln>
          <a:effectLst/>
        </p:spPr>
        <p:txBody>
          <a:bodyPr vert="horz" wrap="square" lIns="252000" tIns="45720" rIns="91440" bIns="45720" numCol="1" rtlCol="0" anchor="ctr" anchorCtr="0" compatLnSpc="1">
            <a:prstTxWarp prst="textNoShape">
              <a:avLst/>
            </a:prstTxWarp>
          </a:bodyPr>
          <a:lstStyle/>
          <a:p>
            <a:r>
              <a:rPr lang="en-GB" sz="2800" b="1" dirty="0" smtClean="0">
                <a:solidFill>
                  <a:schemeClr val="bg1"/>
                </a:solidFill>
              </a:rPr>
              <a:t>1</a:t>
            </a:r>
            <a:endParaRPr lang="en-GB" sz="2800" b="1" dirty="0">
              <a:solidFill>
                <a:schemeClr val="accent2">
                  <a:lumMod val="60000"/>
                  <a:lumOff val="40000"/>
                </a:schemeClr>
              </a:solidFill>
            </a:endParaRPr>
          </a:p>
        </p:txBody>
      </p:sp>
      <p:sp>
        <p:nvSpPr>
          <p:cNvPr id="12" name="Pentagon 11"/>
          <p:cNvSpPr/>
          <p:nvPr/>
        </p:nvSpPr>
        <p:spPr bwMode="auto">
          <a:xfrm>
            <a:off x="0" y="4399073"/>
            <a:ext cx="1395167" cy="910066"/>
          </a:xfrm>
          <a:prstGeom prst="homePlate">
            <a:avLst/>
          </a:prstGeom>
          <a:noFill/>
          <a:ln w="9525" cap="flat" cmpd="sng" algn="ctr">
            <a:noFill/>
            <a:prstDash val="solid"/>
            <a:round/>
            <a:headEnd type="none" w="med" len="med"/>
            <a:tailEnd type="none" w="med" len="med"/>
          </a:ln>
          <a:effectLst/>
        </p:spPr>
        <p:txBody>
          <a:bodyPr vert="horz" wrap="square" lIns="252000" tIns="45720" rIns="91440" bIns="45720" numCol="1" rtlCol="0" anchor="ctr" anchorCtr="0" compatLnSpc="1">
            <a:prstTxWarp prst="textNoShape">
              <a:avLst/>
            </a:prstTxWarp>
          </a:bodyPr>
          <a:lstStyle/>
          <a:p>
            <a:r>
              <a:rPr lang="en-GB" sz="2800" b="1" dirty="0" smtClean="0">
                <a:solidFill>
                  <a:schemeClr val="bg1"/>
                </a:solidFill>
              </a:rPr>
              <a:t>2</a:t>
            </a:r>
            <a:endParaRPr lang="en-GB" sz="2800" b="1" dirty="0">
              <a:solidFill>
                <a:schemeClr val="accent2">
                  <a:lumMod val="60000"/>
                  <a:lumOff val="40000"/>
                </a:schemeClr>
              </a:solidFill>
            </a:endParaRPr>
          </a:p>
        </p:txBody>
      </p:sp>
      <p:sp>
        <p:nvSpPr>
          <p:cNvPr id="13" name="Pentagon 12"/>
          <p:cNvSpPr/>
          <p:nvPr/>
        </p:nvSpPr>
        <p:spPr bwMode="auto">
          <a:xfrm>
            <a:off x="0" y="5478674"/>
            <a:ext cx="1470581" cy="910066"/>
          </a:xfrm>
          <a:prstGeom prst="homePlate">
            <a:avLst/>
          </a:prstGeom>
          <a:noFill/>
          <a:ln w="9525" cap="flat" cmpd="sng" algn="ctr">
            <a:noFill/>
            <a:prstDash val="solid"/>
            <a:round/>
            <a:headEnd type="none" w="med" len="med"/>
            <a:tailEnd type="none" w="med" len="med"/>
          </a:ln>
          <a:effectLst/>
        </p:spPr>
        <p:txBody>
          <a:bodyPr vert="horz" wrap="square" lIns="252000" tIns="45720" rIns="91440" bIns="45720" numCol="1" rtlCol="0" anchor="ctr" anchorCtr="0" compatLnSpc="1">
            <a:prstTxWarp prst="textNoShape">
              <a:avLst/>
            </a:prstTxWarp>
          </a:bodyPr>
          <a:lstStyle/>
          <a:p>
            <a:r>
              <a:rPr lang="en-GB" sz="2800" b="1" dirty="0" smtClean="0">
                <a:solidFill>
                  <a:schemeClr val="bg1"/>
                </a:solidFill>
              </a:rPr>
              <a:t>3</a:t>
            </a:r>
            <a:endParaRPr lang="en-GB" sz="2800" b="1" dirty="0">
              <a:solidFill>
                <a:schemeClr val="accent2">
                  <a:lumMod val="60000"/>
                  <a:lumOff val="40000"/>
                </a:schemeClr>
              </a:solidFill>
            </a:endParaRPr>
          </a:p>
        </p:txBody>
      </p:sp>
      <p:sp>
        <p:nvSpPr>
          <p:cNvPr id="4" name="Rectangle 3"/>
          <p:cNvSpPr/>
          <p:nvPr/>
        </p:nvSpPr>
        <p:spPr>
          <a:xfrm>
            <a:off x="339885" y="2883608"/>
            <a:ext cx="1614545" cy="323165"/>
          </a:xfrm>
          <a:prstGeom prst="rect">
            <a:avLst/>
          </a:prstGeom>
        </p:spPr>
        <p:txBody>
          <a:bodyPr wrap="none">
            <a:spAutoFit/>
          </a:bodyPr>
          <a:lstStyle/>
          <a:p>
            <a:r>
              <a:rPr lang="en-GB" b="1" dirty="0" smtClean="0">
                <a:solidFill>
                  <a:schemeClr val="accent1"/>
                </a:solidFill>
              </a:rPr>
              <a:t>What happens?</a:t>
            </a:r>
            <a:endParaRPr lang="en-GB" b="1" dirty="0">
              <a:solidFill>
                <a:schemeClr val="accent1"/>
              </a:solidFill>
            </a:endParaRPr>
          </a:p>
        </p:txBody>
      </p:sp>
    </p:spTree>
    <p:extLst>
      <p:ext uri="{BB962C8B-B14F-4D97-AF65-F5344CB8AC3E}">
        <p14:creationId xmlns:p14="http://schemas.microsoft.com/office/powerpoint/2010/main" val="3825142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9885" y="1312985"/>
            <a:ext cx="11445715" cy="5087815"/>
          </a:xfrm>
        </p:spPr>
        <p:txBody>
          <a:bodyPr/>
          <a:lstStyle/>
          <a:p>
            <a:pPr marL="0" indent="0">
              <a:buNone/>
            </a:pPr>
            <a:r>
              <a:rPr lang="en-GB" sz="1600" dirty="0"/>
              <a:t>A </a:t>
            </a:r>
            <a:r>
              <a:rPr lang="en-GB" sz="1600" dirty="0" smtClean="0"/>
              <a:t>‘close contact</a:t>
            </a:r>
            <a:r>
              <a:rPr lang="en-GB" sz="1600" dirty="0"/>
              <a:t>’ is a person who has been close to someone who has </a:t>
            </a:r>
            <a:r>
              <a:rPr lang="en-GB" sz="1600" u="sng" dirty="0"/>
              <a:t>tested positive </a:t>
            </a:r>
            <a:r>
              <a:rPr lang="en-GB" sz="1600" dirty="0" smtClean="0"/>
              <a:t>for </a:t>
            </a:r>
            <a:r>
              <a:rPr lang="en-GB" sz="1600" dirty="0"/>
              <a:t>coronavirus (COVID-19) </a:t>
            </a:r>
            <a:r>
              <a:rPr lang="en-GB" sz="1600" dirty="0" smtClean="0"/>
              <a:t>while they are infectious. People are considered infectious from 48 hours before symptom onset until 7 </a:t>
            </a:r>
            <a:r>
              <a:rPr lang="en-GB" sz="1600" dirty="0"/>
              <a:t>days </a:t>
            </a:r>
            <a:r>
              <a:rPr lang="en-GB" sz="1600" dirty="0" smtClean="0"/>
              <a:t>after symptom onset. </a:t>
            </a:r>
          </a:p>
          <a:p>
            <a:endParaRPr lang="en-GB" sz="1600" dirty="0" smtClean="0"/>
          </a:p>
          <a:p>
            <a:endParaRPr lang="en-GB" sz="1600" dirty="0" smtClean="0"/>
          </a:p>
          <a:p>
            <a:pPr marL="0" indent="0">
              <a:spcBef>
                <a:spcPts val="2400"/>
              </a:spcBef>
              <a:buNone/>
            </a:pPr>
            <a:endParaRPr lang="en-GB" sz="500" dirty="0" smtClean="0"/>
          </a:p>
          <a:p>
            <a:pPr marL="0" indent="0">
              <a:spcBef>
                <a:spcPts val="4800"/>
              </a:spcBef>
              <a:buNone/>
            </a:pPr>
            <a:r>
              <a:rPr lang="en-GB" sz="1600" dirty="0" smtClean="0"/>
              <a:t>Close contact includes:</a:t>
            </a:r>
            <a:endParaRPr lang="en-GB" sz="1600" dirty="0"/>
          </a:p>
          <a:p>
            <a:pPr marL="447675" lvl="1">
              <a:spcBef>
                <a:spcPts val="900"/>
              </a:spcBef>
              <a:spcAft>
                <a:spcPts val="600"/>
              </a:spcAft>
              <a:buFont typeface="Arial" panose="020B0604020202020204" pitchFamily="34" charset="0"/>
              <a:buChar char="•"/>
            </a:pPr>
            <a:r>
              <a:rPr lang="en-GB" sz="1600" u="sng" dirty="0" smtClean="0"/>
              <a:t>Household</a:t>
            </a:r>
            <a:r>
              <a:rPr lang="en-GB" sz="1600" dirty="0" smtClean="0"/>
              <a:t> contacts: overnight contacts/ people </a:t>
            </a:r>
            <a:r>
              <a:rPr lang="en-GB" sz="1600" dirty="0"/>
              <a:t>who spend significant time in the same household as a person who has tested positive </a:t>
            </a:r>
            <a:endParaRPr lang="en-GB" sz="1600" dirty="0" smtClean="0"/>
          </a:p>
          <a:p>
            <a:pPr marL="447675" lvl="1">
              <a:spcBef>
                <a:spcPts val="900"/>
              </a:spcBef>
              <a:spcAft>
                <a:spcPts val="600"/>
              </a:spcAft>
              <a:buFont typeface="Arial" panose="020B0604020202020204" pitchFamily="34" charset="0"/>
              <a:buChar char="•"/>
            </a:pPr>
            <a:r>
              <a:rPr lang="en-GB" sz="1600" u="sng" dirty="0" smtClean="0"/>
              <a:t>Face-to-face contact (within 1 metre)</a:t>
            </a:r>
            <a:r>
              <a:rPr lang="en-GB" sz="1600" dirty="0" smtClean="0"/>
              <a:t> </a:t>
            </a:r>
            <a:r>
              <a:rPr lang="en-GB" sz="1600" dirty="0"/>
              <a:t>with someone who has tested </a:t>
            </a:r>
            <a:r>
              <a:rPr lang="en-GB" sz="1600" dirty="0" smtClean="0"/>
              <a:t>positive, including</a:t>
            </a:r>
            <a:r>
              <a:rPr lang="en-GB" sz="1600" dirty="0"/>
              <a:t>: </a:t>
            </a:r>
            <a:r>
              <a:rPr lang="en-GB" sz="1600" dirty="0" smtClean="0"/>
              <a:t>being </a:t>
            </a:r>
            <a:r>
              <a:rPr lang="en-GB" sz="1600" dirty="0"/>
              <a:t>coughed on, having a face-to-face conversation, or having skin-to-skin physical contact, or any contact within 1 metre for 1 minute or longer without face-to-face </a:t>
            </a:r>
            <a:r>
              <a:rPr lang="en-GB" sz="1600" dirty="0" smtClean="0"/>
              <a:t>contact (unless a person was protected by PPE)</a:t>
            </a:r>
            <a:endParaRPr lang="en-GB" sz="1600" dirty="0"/>
          </a:p>
          <a:p>
            <a:pPr marL="447675" lvl="1">
              <a:spcBef>
                <a:spcPts val="900"/>
              </a:spcBef>
              <a:spcAft>
                <a:spcPts val="600"/>
              </a:spcAft>
              <a:buFont typeface="Arial" panose="020B0604020202020204" pitchFamily="34" charset="0"/>
              <a:buChar char="•"/>
            </a:pPr>
            <a:r>
              <a:rPr lang="en-GB" sz="1600" dirty="0" smtClean="0"/>
              <a:t>a person who has been </a:t>
            </a:r>
            <a:r>
              <a:rPr lang="en-GB" sz="1600" u="sng" dirty="0" smtClean="0"/>
              <a:t>between 1 and 2 </a:t>
            </a:r>
            <a:r>
              <a:rPr lang="en-GB" sz="1600" u="sng" dirty="0"/>
              <a:t>metres for more than 15 </a:t>
            </a:r>
            <a:r>
              <a:rPr lang="en-GB" sz="1600" u="sng" dirty="0" smtClean="0"/>
              <a:t>minutes</a:t>
            </a:r>
            <a:r>
              <a:rPr lang="en-GB" sz="1600" dirty="0" smtClean="0"/>
              <a:t> from someone who has tested </a:t>
            </a:r>
            <a:r>
              <a:rPr lang="en-GB" sz="1600" dirty="0"/>
              <a:t>positive (unless a person was protected by </a:t>
            </a:r>
            <a:r>
              <a:rPr lang="en-GB" sz="1600" dirty="0" smtClean="0"/>
              <a:t>PPE)</a:t>
            </a:r>
            <a:endParaRPr lang="en-GB" sz="1600" dirty="0"/>
          </a:p>
          <a:p>
            <a:pPr marL="447675" lvl="1">
              <a:spcBef>
                <a:spcPts val="900"/>
              </a:spcBef>
              <a:spcAft>
                <a:spcPts val="600"/>
              </a:spcAft>
              <a:buFont typeface="Arial" panose="020B0604020202020204" pitchFamily="34" charset="0"/>
              <a:buChar char="•"/>
            </a:pPr>
            <a:r>
              <a:rPr lang="en-GB" sz="1600" u="sng" dirty="0" smtClean="0"/>
              <a:t>a person who has travelled in a small vehicle or on a plane </a:t>
            </a:r>
            <a:r>
              <a:rPr lang="en-GB" sz="1600" dirty="0" smtClean="0"/>
              <a:t>near someone who has tested positive</a:t>
            </a:r>
          </a:p>
        </p:txBody>
      </p:sp>
      <p:sp>
        <p:nvSpPr>
          <p:cNvPr id="3" name="Title 2"/>
          <p:cNvSpPr>
            <a:spLocks noGrp="1"/>
          </p:cNvSpPr>
          <p:nvPr>
            <p:ph type="title"/>
          </p:nvPr>
        </p:nvSpPr>
        <p:spPr>
          <a:xfrm>
            <a:off x="341934" y="312381"/>
            <a:ext cx="11443666" cy="804564"/>
          </a:xfrm>
        </p:spPr>
        <p:txBody>
          <a:bodyPr/>
          <a:lstStyle/>
          <a:p>
            <a:r>
              <a:rPr lang="en-GB" dirty="0" smtClean="0"/>
              <a:t>What is a ‘close contact’?</a:t>
            </a:r>
            <a:endParaRPr lang="en-GB" dirty="0"/>
          </a:p>
        </p:txBody>
      </p:sp>
      <p:sp>
        <p:nvSpPr>
          <p:cNvPr id="4" name="Rectangle 3"/>
          <p:cNvSpPr/>
          <p:nvPr/>
        </p:nvSpPr>
        <p:spPr bwMode="auto">
          <a:xfrm>
            <a:off x="1112364" y="2611227"/>
            <a:ext cx="1800520" cy="452486"/>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200" dirty="0" smtClean="0"/>
              <a:t>48 hours before symptom onset</a:t>
            </a:r>
          </a:p>
        </p:txBody>
      </p:sp>
      <p:sp>
        <p:nvSpPr>
          <p:cNvPr id="6" name="Rectangle 5"/>
          <p:cNvSpPr/>
          <p:nvPr/>
        </p:nvSpPr>
        <p:spPr bwMode="auto">
          <a:xfrm>
            <a:off x="2912885" y="2611227"/>
            <a:ext cx="8446414" cy="452486"/>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200" dirty="0" smtClean="0"/>
              <a:t>7 days after symptom onset</a:t>
            </a:r>
          </a:p>
        </p:txBody>
      </p:sp>
      <p:sp>
        <p:nvSpPr>
          <p:cNvPr id="7" name="TextBox 6"/>
          <p:cNvSpPr txBox="1"/>
          <p:nvPr/>
        </p:nvSpPr>
        <p:spPr>
          <a:xfrm>
            <a:off x="4251489" y="2236356"/>
            <a:ext cx="2884603" cy="320514"/>
          </a:xfrm>
          <a:prstGeom prst="rect">
            <a:avLst/>
          </a:prstGeom>
          <a:noFill/>
        </p:spPr>
        <p:txBody>
          <a:bodyPr wrap="square" rtlCol="0">
            <a:spAutoFit/>
          </a:bodyPr>
          <a:lstStyle/>
          <a:p>
            <a:pPr algn="ctr"/>
            <a:r>
              <a:rPr lang="en-GB" dirty="0" smtClean="0">
                <a:solidFill>
                  <a:srgbClr val="FF0000"/>
                </a:solidFill>
              </a:rPr>
              <a:t>INFECTIOUS PERIOD</a:t>
            </a:r>
            <a:endParaRPr lang="en-GB" dirty="0">
              <a:solidFill>
                <a:srgbClr val="FF0000"/>
              </a:solidFill>
            </a:endParaRPr>
          </a:p>
        </p:txBody>
      </p:sp>
      <p:cxnSp>
        <p:nvCxnSpPr>
          <p:cNvPr id="11" name="Straight Arrow Connector 10"/>
          <p:cNvCxnSpPr/>
          <p:nvPr/>
        </p:nvCxnSpPr>
        <p:spPr bwMode="auto">
          <a:xfrm flipH="1">
            <a:off x="1112366" y="2396613"/>
            <a:ext cx="3481757" cy="1914"/>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12" name="Straight Arrow Connector 11"/>
          <p:cNvCxnSpPr/>
          <p:nvPr/>
        </p:nvCxnSpPr>
        <p:spPr bwMode="auto">
          <a:xfrm>
            <a:off x="6799006" y="2396613"/>
            <a:ext cx="4513160" cy="18574"/>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3769440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txBox="1">
            <a:spLocks/>
          </p:cNvSpPr>
          <p:nvPr/>
        </p:nvSpPr>
        <p:spPr bwMode="auto">
          <a:xfrm>
            <a:off x="6221276" y="2874016"/>
            <a:ext cx="5666995" cy="2279873"/>
          </a:xfrm>
          <a:prstGeom prst="rect">
            <a:avLst/>
          </a:prstGeom>
          <a:solidFill>
            <a:schemeClr val="accent2">
              <a:lumMod val="40000"/>
              <a:lumOff val="60000"/>
            </a:schemeClr>
          </a:solidFill>
          <a:ln w="9525">
            <a:noFill/>
            <a:miter lim="800000"/>
            <a:headEnd/>
            <a:tailEnd/>
          </a:ln>
        </p:spPr>
        <p:txBody>
          <a:bodyPr vert="horz" wrap="square" lIns="180000" tIns="180000" rIns="180000" bIns="18000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defTabSz="914400">
              <a:buFont typeface="Wingdings" pitchFamily="2" charset="2"/>
              <a:buNone/>
            </a:pPr>
            <a:r>
              <a:rPr lang="en-GB" sz="1700" b="1" kern="0" dirty="0" smtClean="0"/>
              <a:t>If </a:t>
            </a:r>
            <a:r>
              <a:rPr lang="en-GB" sz="1700" b="1" u="sng" kern="0" dirty="0" smtClean="0"/>
              <a:t>you are a close contact </a:t>
            </a:r>
            <a:r>
              <a:rPr lang="en-GB" sz="1700" b="1" kern="0" dirty="0" smtClean="0"/>
              <a:t>of a person with coronavirus</a:t>
            </a:r>
          </a:p>
          <a:p>
            <a:pPr defTabSz="914400">
              <a:buFont typeface="Arial" panose="020B0604020202020204" pitchFamily="34" charset="0"/>
              <a:buChar char="•"/>
            </a:pPr>
            <a:r>
              <a:rPr lang="en-GB" sz="1700" kern="0" dirty="0" smtClean="0"/>
              <a:t>you live with someone who has symptoms, is waiting for a test result or has tested positive</a:t>
            </a:r>
          </a:p>
          <a:p>
            <a:pPr defTabSz="914400">
              <a:buFont typeface="Arial" panose="020B0604020202020204" pitchFamily="34" charset="0"/>
              <a:buChar char="•"/>
            </a:pPr>
            <a:r>
              <a:rPr lang="en-GB" sz="1700" kern="0" dirty="0" smtClean="0"/>
              <a:t>NHS Test and Trace has told you that you are a close contact of someone who has tested positive for coronavirus. </a:t>
            </a:r>
          </a:p>
          <a:p>
            <a:pPr marL="457200" lvl="1" indent="0" defTabSz="914400">
              <a:buFontTx/>
              <a:buNone/>
            </a:pPr>
            <a:endParaRPr lang="en-GB" sz="1700" kern="0" dirty="0" smtClean="0"/>
          </a:p>
        </p:txBody>
      </p:sp>
      <p:sp>
        <p:nvSpPr>
          <p:cNvPr id="2" name="Content Placeholder 1"/>
          <p:cNvSpPr>
            <a:spLocks noGrp="1"/>
          </p:cNvSpPr>
          <p:nvPr>
            <p:ph idx="1"/>
          </p:nvPr>
        </p:nvSpPr>
        <p:spPr>
          <a:xfrm>
            <a:off x="339885" y="1181706"/>
            <a:ext cx="11445715" cy="1896463"/>
          </a:xfrm>
        </p:spPr>
        <p:txBody>
          <a:bodyPr/>
          <a:lstStyle/>
          <a:p>
            <a:pPr>
              <a:buFont typeface="Arial" panose="020B0604020202020204" pitchFamily="34" charset="0"/>
              <a:buChar char="•"/>
            </a:pPr>
            <a:r>
              <a:rPr lang="en-GB" sz="1700" dirty="0"/>
              <a:t>Self-isolation is when you stay at home because you have or might have coronavirus (COVID-19).</a:t>
            </a:r>
          </a:p>
          <a:p>
            <a:pPr>
              <a:buFont typeface="Arial" panose="020B0604020202020204" pitchFamily="34" charset="0"/>
              <a:buChar char="•"/>
            </a:pPr>
            <a:r>
              <a:rPr lang="en-GB" sz="1700" dirty="0" smtClean="0"/>
              <a:t>This helps stop the virus spreading to other people.</a:t>
            </a:r>
            <a:endParaRPr lang="en-GB" sz="1700" dirty="0"/>
          </a:p>
        </p:txBody>
      </p:sp>
      <p:sp>
        <p:nvSpPr>
          <p:cNvPr id="3" name="Title 2"/>
          <p:cNvSpPr>
            <a:spLocks noGrp="1"/>
          </p:cNvSpPr>
          <p:nvPr>
            <p:ph type="title"/>
          </p:nvPr>
        </p:nvSpPr>
        <p:spPr>
          <a:xfrm>
            <a:off x="341934" y="312381"/>
            <a:ext cx="11443666" cy="804564"/>
          </a:xfrm>
        </p:spPr>
        <p:txBody>
          <a:bodyPr/>
          <a:lstStyle/>
          <a:p>
            <a:r>
              <a:rPr lang="en-GB" dirty="0" smtClean="0"/>
              <a:t>What is self-isolation?</a:t>
            </a:r>
            <a:endParaRPr lang="en-GB" dirty="0"/>
          </a:p>
        </p:txBody>
      </p:sp>
      <p:sp>
        <p:nvSpPr>
          <p:cNvPr id="14" name="Content Placeholder 1"/>
          <p:cNvSpPr txBox="1">
            <a:spLocks/>
          </p:cNvSpPr>
          <p:nvPr/>
        </p:nvSpPr>
        <p:spPr bwMode="auto">
          <a:xfrm>
            <a:off x="451610" y="2874016"/>
            <a:ext cx="5666995" cy="2279873"/>
          </a:xfrm>
          <a:prstGeom prst="rect">
            <a:avLst/>
          </a:prstGeom>
          <a:solidFill>
            <a:schemeClr val="accent2">
              <a:lumMod val="40000"/>
              <a:lumOff val="60000"/>
            </a:schemeClr>
          </a:solidFill>
          <a:ln w="9525">
            <a:noFill/>
            <a:miter lim="800000"/>
            <a:headEnd/>
            <a:tailEnd/>
          </a:ln>
        </p:spPr>
        <p:txBody>
          <a:bodyPr vert="horz" wrap="square" lIns="180000" tIns="180000" rIns="180000" bIns="18000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defTabSz="914400">
              <a:buFont typeface="Wingdings" pitchFamily="2" charset="2"/>
              <a:buNone/>
            </a:pPr>
            <a:r>
              <a:rPr lang="en-GB" sz="1700" b="1" kern="0" dirty="0" smtClean="0"/>
              <a:t>If </a:t>
            </a:r>
            <a:r>
              <a:rPr lang="en-GB" sz="1700" b="1" u="sng" kern="0" dirty="0" smtClean="0"/>
              <a:t>you think you have coronavirus</a:t>
            </a:r>
          </a:p>
          <a:p>
            <a:pPr defTabSz="914400">
              <a:buFont typeface="Arial" panose="020B0604020202020204" pitchFamily="34" charset="0"/>
              <a:buChar char="•"/>
            </a:pPr>
            <a:r>
              <a:rPr lang="en-GB" sz="1700" kern="0" dirty="0" smtClean="0"/>
              <a:t>you have any </a:t>
            </a:r>
            <a:r>
              <a:rPr lang="en-GB" sz="1700" kern="0" dirty="0" smtClean="0">
                <a:hlinkClick r:id="rId2"/>
              </a:rPr>
              <a:t>symptoms of coronavirus</a:t>
            </a:r>
            <a:r>
              <a:rPr lang="en-GB" sz="1700" kern="0" dirty="0" smtClean="0"/>
              <a:t> (a high temperature, a new, continuous cough or a loss or change to your sense of smell or taste)</a:t>
            </a:r>
          </a:p>
          <a:p>
            <a:pPr defTabSz="914400">
              <a:buFont typeface="Arial" panose="020B0604020202020204" pitchFamily="34" charset="0"/>
              <a:buChar char="•"/>
            </a:pPr>
            <a:r>
              <a:rPr lang="en-GB" sz="1700" kern="0" dirty="0" smtClean="0"/>
              <a:t>you're waiting for a coronavirus test result</a:t>
            </a:r>
          </a:p>
          <a:p>
            <a:pPr defTabSz="914400">
              <a:buFont typeface="Arial" panose="020B0604020202020204" pitchFamily="34" charset="0"/>
              <a:buChar char="•"/>
            </a:pPr>
            <a:r>
              <a:rPr lang="en-GB" sz="1700" kern="0" dirty="0" smtClean="0"/>
              <a:t>you've tested positive for coronavirus – this means you have coronavirus</a:t>
            </a:r>
          </a:p>
          <a:p>
            <a:pPr marL="457200" lvl="1" indent="0" defTabSz="914400">
              <a:buFontTx/>
              <a:buNone/>
            </a:pPr>
            <a:endParaRPr lang="en-GB" sz="1700" kern="0" dirty="0" smtClean="0"/>
          </a:p>
        </p:txBody>
      </p:sp>
      <p:sp>
        <p:nvSpPr>
          <p:cNvPr id="4" name="Rectangle 3"/>
          <p:cNvSpPr/>
          <p:nvPr/>
        </p:nvSpPr>
        <p:spPr>
          <a:xfrm>
            <a:off x="339885" y="2218899"/>
            <a:ext cx="3999813" cy="523220"/>
          </a:xfrm>
          <a:prstGeom prst="rect">
            <a:avLst/>
          </a:prstGeom>
        </p:spPr>
        <p:txBody>
          <a:bodyPr wrap="none">
            <a:spAutoFit/>
          </a:bodyPr>
          <a:lstStyle/>
          <a:p>
            <a:pPr defTabSz="914400"/>
            <a:r>
              <a:rPr lang="en-GB" sz="2800" b="1" kern="0" dirty="0">
                <a:solidFill>
                  <a:schemeClr val="accent1"/>
                </a:solidFill>
              </a:rPr>
              <a:t>When </a:t>
            </a:r>
            <a:r>
              <a:rPr lang="en-GB" sz="2800" b="1" kern="0" dirty="0" smtClean="0">
                <a:solidFill>
                  <a:schemeClr val="accent1"/>
                </a:solidFill>
              </a:rPr>
              <a:t>to self-isolate?  </a:t>
            </a:r>
            <a:endParaRPr lang="en-GB" sz="2800" b="1" kern="0" dirty="0">
              <a:solidFill>
                <a:schemeClr val="accent1"/>
              </a:solidFill>
            </a:endParaRPr>
          </a:p>
        </p:txBody>
      </p:sp>
      <p:sp>
        <p:nvSpPr>
          <p:cNvPr id="16" name="Rounded Rectangle 15"/>
          <p:cNvSpPr/>
          <p:nvPr/>
        </p:nvSpPr>
        <p:spPr bwMode="auto">
          <a:xfrm>
            <a:off x="663754" y="5684143"/>
            <a:ext cx="1635903" cy="663333"/>
          </a:xfrm>
          <a:prstGeom prst="round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600" b="1" dirty="0" smtClean="0"/>
              <a:t>Isolate for 7 days</a:t>
            </a:r>
          </a:p>
        </p:txBody>
      </p:sp>
      <p:sp>
        <p:nvSpPr>
          <p:cNvPr id="17" name="Down Arrow 16"/>
          <p:cNvSpPr/>
          <p:nvPr/>
        </p:nvSpPr>
        <p:spPr bwMode="auto">
          <a:xfrm>
            <a:off x="1249964" y="5160672"/>
            <a:ext cx="463485" cy="442306"/>
          </a:xfrm>
          <a:prstGeom prst="downArrow">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GB" dirty="0" smtClean="0"/>
          </a:p>
        </p:txBody>
      </p:sp>
      <p:sp>
        <p:nvSpPr>
          <p:cNvPr id="18" name="Rounded Rectangle 17"/>
          <p:cNvSpPr/>
          <p:nvPr/>
        </p:nvSpPr>
        <p:spPr bwMode="auto">
          <a:xfrm>
            <a:off x="6221276" y="5684143"/>
            <a:ext cx="1729585" cy="636187"/>
          </a:xfrm>
          <a:prstGeom prst="round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600" b="1" dirty="0" smtClean="0"/>
              <a:t>Isolate for </a:t>
            </a:r>
            <a:r>
              <a:rPr lang="en-GB" sz="1600" b="1" dirty="0"/>
              <a:t>14 </a:t>
            </a:r>
            <a:r>
              <a:rPr lang="en-GB" sz="1600" b="1" dirty="0" smtClean="0"/>
              <a:t>days</a:t>
            </a:r>
          </a:p>
        </p:txBody>
      </p:sp>
      <p:sp>
        <p:nvSpPr>
          <p:cNvPr id="19" name="Down Arrow 18"/>
          <p:cNvSpPr/>
          <p:nvPr/>
        </p:nvSpPr>
        <p:spPr bwMode="auto">
          <a:xfrm>
            <a:off x="6815250" y="5153703"/>
            <a:ext cx="463485" cy="442306"/>
          </a:xfrm>
          <a:prstGeom prst="downArrow">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GB" dirty="0" smtClean="0"/>
          </a:p>
        </p:txBody>
      </p:sp>
      <p:sp>
        <p:nvSpPr>
          <p:cNvPr id="22" name="Rectangle 21"/>
          <p:cNvSpPr/>
          <p:nvPr/>
        </p:nvSpPr>
        <p:spPr>
          <a:xfrm>
            <a:off x="8000964" y="5393369"/>
            <a:ext cx="4199192" cy="954107"/>
          </a:xfrm>
          <a:prstGeom prst="rect">
            <a:avLst/>
          </a:prstGeom>
        </p:spPr>
        <p:txBody>
          <a:bodyPr wrap="square">
            <a:spAutoFit/>
          </a:bodyPr>
          <a:lstStyle/>
          <a:p>
            <a:r>
              <a:rPr lang="en-GB" sz="1400" dirty="0"/>
              <a:t>from the day you were last in contact with the </a:t>
            </a:r>
            <a:r>
              <a:rPr lang="en-GB" sz="1400" dirty="0" smtClean="0"/>
              <a:t>person OR if you live with the person, from the start of their symptoms </a:t>
            </a:r>
          </a:p>
          <a:p>
            <a:r>
              <a:rPr lang="en-GB" sz="1400" dirty="0" smtClean="0"/>
              <a:t>– </a:t>
            </a:r>
            <a:r>
              <a:rPr lang="en-GB" sz="1400" dirty="0"/>
              <a:t>it can take up to 14 days for symptoms to appear </a:t>
            </a:r>
          </a:p>
        </p:txBody>
      </p:sp>
      <p:sp>
        <p:nvSpPr>
          <p:cNvPr id="24" name="Rectangle 23"/>
          <p:cNvSpPr/>
          <p:nvPr/>
        </p:nvSpPr>
        <p:spPr>
          <a:xfrm>
            <a:off x="2299657" y="5285786"/>
            <a:ext cx="3976394" cy="1461939"/>
          </a:xfrm>
          <a:prstGeom prst="rect">
            <a:avLst/>
          </a:prstGeom>
        </p:spPr>
        <p:txBody>
          <a:bodyPr wrap="square">
            <a:spAutoFit/>
          </a:bodyPr>
          <a:lstStyle/>
          <a:p>
            <a:r>
              <a:rPr lang="en-GB" sz="1400" dirty="0"/>
              <a:t>f</a:t>
            </a:r>
            <a:r>
              <a:rPr lang="en-GB" sz="1400" dirty="0" smtClean="0"/>
              <a:t>rom the </a:t>
            </a:r>
            <a:r>
              <a:rPr lang="en-GB" sz="1400" dirty="0"/>
              <a:t>start of your own </a:t>
            </a:r>
            <a:r>
              <a:rPr lang="en-GB" sz="1400" dirty="0" smtClean="0"/>
              <a:t>symptoms </a:t>
            </a:r>
          </a:p>
          <a:p>
            <a:r>
              <a:rPr lang="en-GB" sz="1400" dirty="0" smtClean="0"/>
              <a:t>– that’s how long you are infectious</a:t>
            </a:r>
          </a:p>
          <a:p>
            <a:pPr>
              <a:spcBef>
                <a:spcPts val="600"/>
              </a:spcBef>
            </a:pPr>
            <a:r>
              <a:rPr lang="en-US" sz="1400" dirty="0"/>
              <a:t>After 7 days if you still have symptoms other than cough or loss of sense of smell/taste, you must continue to self-isolate until you feel better.</a:t>
            </a:r>
            <a:endParaRPr lang="en-GB" sz="1400" dirty="0"/>
          </a:p>
          <a:p>
            <a:endParaRPr lang="en-GB" sz="1400" dirty="0"/>
          </a:p>
        </p:txBody>
      </p:sp>
    </p:spTree>
    <p:extLst>
      <p:ext uri="{BB962C8B-B14F-4D97-AF65-F5344CB8AC3E}">
        <p14:creationId xmlns:p14="http://schemas.microsoft.com/office/powerpoint/2010/main" val="3338357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2529349"/>
            <a:ext cx="12192000" cy="1686035"/>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en-GB" sz="1700" dirty="0" smtClean="0"/>
          </a:p>
        </p:txBody>
      </p:sp>
      <p:sp>
        <p:nvSpPr>
          <p:cNvPr id="2" name="Content Placeholder 1"/>
          <p:cNvSpPr>
            <a:spLocks noGrp="1"/>
          </p:cNvSpPr>
          <p:nvPr>
            <p:ph idx="1"/>
          </p:nvPr>
        </p:nvSpPr>
        <p:spPr>
          <a:xfrm>
            <a:off x="339885" y="1136725"/>
            <a:ext cx="11445715" cy="4996609"/>
          </a:xfrm>
        </p:spPr>
        <p:txBody>
          <a:bodyPr/>
          <a:lstStyle/>
          <a:p>
            <a:pPr marL="0" indent="0">
              <a:buNone/>
            </a:pPr>
            <a:r>
              <a:rPr lang="en-GB" sz="1700" dirty="0" smtClean="0"/>
              <a:t>Testing is available to people of any age </a:t>
            </a:r>
            <a:r>
              <a:rPr lang="en-GB" sz="1700" u="sng" dirty="0" smtClean="0"/>
              <a:t>with symptoms</a:t>
            </a:r>
            <a:r>
              <a:rPr lang="en-GB" sz="1700" dirty="0" smtClean="0"/>
              <a:t>. You can arrange a test for:</a:t>
            </a:r>
          </a:p>
          <a:p>
            <a:pPr marL="360363" lvl="1">
              <a:buFont typeface="Arial" panose="020B0604020202020204" pitchFamily="34" charset="0"/>
              <a:buChar char="•"/>
            </a:pPr>
            <a:r>
              <a:rPr lang="en-GB" sz="1700" b="1" dirty="0" smtClean="0">
                <a:solidFill>
                  <a:schemeClr val="accent1"/>
                </a:solidFill>
              </a:rPr>
              <a:t>Yourself</a:t>
            </a:r>
            <a:r>
              <a:rPr lang="en-GB" sz="1700" dirty="0" smtClean="0"/>
              <a:t>, if you have coronavirus symptoms now (a high temperature, a new, continuous cough, or a loss or change to your sense of smell or taste)</a:t>
            </a:r>
          </a:p>
          <a:p>
            <a:pPr marL="360363" lvl="1">
              <a:buFont typeface="Arial" panose="020B0604020202020204" pitchFamily="34" charset="0"/>
              <a:buChar char="•"/>
            </a:pPr>
            <a:r>
              <a:rPr lang="en-GB" sz="1700" b="1" dirty="0" smtClean="0">
                <a:solidFill>
                  <a:schemeClr val="accent1"/>
                </a:solidFill>
              </a:rPr>
              <a:t>Someone you live with</a:t>
            </a:r>
            <a:r>
              <a:rPr lang="en-GB" sz="1700" dirty="0" smtClean="0"/>
              <a:t>, if they have coronavirus symptoms</a:t>
            </a:r>
          </a:p>
          <a:p>
            <a:pPr marL="457200" lvl="1" indent="0">
              <a:buNone/>
            </a:pPr>
            <a:endParaRPr lang="en-GB" sz="1700" dirty="0" smtClean="0"/>
          </a:p>
          <a:p>
            <a:pPr marL="0" indent="0">
              <a:spcAft>
                <a:spcPts val="600"/>
              </a:spcAft>
              <a:buNone/>
            </a:pPr>
            <a:r>
              <a:rPr lang="en-GB" sz="1700" b="1" dirty="0" smtClean="0"/>
              <a:t>Tests for the general public </a:t>
            </a:r>
            <a:r>
              <a:rPr lang="en-GB" sz="1700" dirty="0" smtClean="0"/>
              <a:t>can be booked online at </a:t>
            </a:r>
            <a:r>
              <a:rPr lang="en-GB" sz="1700" dirty="0" smtClean="0">
                <a:hlinkClick r:id="rId2"/>
              </a:rPr>
              <a:t>www.nhs.uk/ask-for-a-coronavirus-test</a:t>
            </a:r>
            <a:r>
              <a:rPr lang="en-GB" sz="1700" dirty="0" smtClean="0"/>
              <a:t> (or by calling </a:t>
            </a:r>
            <a:r>
              <a:rPr lang="en-GB" sz="1700" dirty="0">
                <a:solidFill>
                  <a:schemeClr val="tx2">
                    <a:lumMod val="75000"/>
                  </a:schemeClr>
                </a:solidFill>
              </a:rPr>
              <a:t>119</a:t>
            </a:r>
            <a:r>
              <a:rPr lang="en-GB" sz="1700" dirty="0" smtClean="0"/>
              <a:t>)</a:t>
            </a:r>
          </a:p>
          <a:p>
            <a:pPr marL="0" indent="0">
              <a:spcAft>
                <a:spcPts val="600"/>
              </a:spcAft>
              <a:buNone/>
            </a:pPr>
            <a:r>
              <a:rPr lang="en-GB" sz="1700" b="1" dirty="0" smtClean="0"/>
              <a:t>Tests for essential workers </a:t>
            </a:r>
            <a:r>
              <a:rPr lang="en-GB" sz="1700" dirty="0" smtClean="0"/>
              <a:t>are prioritised and can be booked at: </a:t>
            </a:r>
            <a:r>
              <a:rPr lang="en-GB" sz="1700" dirty="0">
                <a:hlinkClick r:id="rId3"/>
              </a:rPr>
              <a:t>https://</a:t>
            </a:r>
            <a:r>
              <a:rPr lang="en-GB" sz="1700" dirty="0" smtClean="0">
                <a:hlinkClick r:id="rId3"/>
              </a:rPr>
              <a:t>www.gov.uk/apply-coronavirus-test-essential-workers</a:t>
            </a:r>
            <a:r>
              <a:rPr lang="en-GB" sz="1700" dirty="0" smtClean="0"/>
              <a:t>. (N.B. Some essential workers in NHS and Care are eligible for testing when asymptomatic). </a:t>
            </a:r>
          </a:p>
          <a:p>
            <a:pPr marL="0" indent="0">
              <a:spcAft>
                <a:spcPts val="600"/>
              </a:spcAft>
              <a:buNone/>
            </a:pPr>
            <a:r>
              <a:rPr lang="en-GB" sz="1700" b="1" dirty="0" smtClean="0"/>
              <a:t>For help </a:t>
            </a:r>
            <a:r>
              <a:rPr lang="en-GB" sz="1700" b="1" dirty="0"/>
              <a:t>with testing</a:t>
            </a:r>
            <a:r>
              <a:rPr lang="en-GB" sz="1700" dirty="0"/>
              <a:t>:  </a:t>
            </a:r>
            <a:r>
              <a:rPr lang="en-GB" sz="1700" dirty="0">
                <a:hlinkClick r:id="rId4"/>
              </a:rPr>
              <a:t>https://www.nhs.uk/contact-us/get-help-with-asking-for-a-coronavirus-test</a:t>
            </a:r>
            <a:r>
              <a:rPr lang="en-GB" sz="1700" dirty="0" smtClean="0">
                <a:hlinkClick r:id="rId4"/>
              </a:rPr>
              <a:t>/</a:t>
            </a:r>
            <a:r>
              <a:rPr lang="en-GB" sz="1700" dirty="0" smtClean="0"/>
              <a:t> </a:t>
            </a:r>
          </a:p>
          <a:p>
            <a:pPr marL="0" indent="0">
              <a:buNone/>
            </a:pPr>
            <a:endParaRPr lang="en-GB" sz="1700" dirty="0" smtClean="0"/>
          </a:p>
          <a:p>
            <a:pPr>
              <a:buFont typeface="Arial" panose="020B0604020202020204" pitchFamily="34" charset="0"/>
              <a:buChar char="•"/>
            </a:pPr>
            <a:r>
              <a:rPr lang="en-GB" sz="1700" dirty="0" smtClean="0"/>
              <a:t>At the point of booking, there is the option to choose whether to receive the test through </a:t>
            </a:r>
            <a:r>
              <a:rPr lang="en-GB" sz="1700" dirty="0"/>
              <a:t>a car drive-thru site or at home testing kit. </a:t>
            </a:r>
          </a:p>
          <a:p>
            <a:pPr>
              <a:buFont typeface="Arial" panose="020B0604020202020204" pitchFamily="34" charset="0"/>
              <a:buChar char="•"/>
            </a:pPr>
            <a:r>
              <a:rPr lang="en-GB" sz="1700" dirty="0"/>
              <a:t>The test works best if it's done within 3 days of your symptoms starting. You must have it within the first 5 days. </a:t>
            </a:r>
            <a:endParaRPr lang="en-GB" sz="1700" dirty="0" smtClean="0"/>
          </a:p>
          <a:p>
            <a:pPr>
              <a:buFont typeface="Arial" panose="020B0604020202020204" pitchFamily="34" charset="0"/>
              <a:buChar char="•"/>
            </a:pPr>
            <a:r>
              <a:rPr lang="en-GB" sz="1700" dirty="0" smtClean="0"/>
              <a:t>The test involves taking a swab of the inside of the nose and the back of the throat, using a long cotton bud. </a:t>
            </a:r>
          </a:p>
          <a:p>
            <a:pPr>
              <a:buFont typeface="Arial" panose="020B0604020202020204" pitchFamily="34" charset="0"/>
              <a:buChar char="•"/>
            </a:pPr>
            <a:endParaRPr lang="en-GB" sz="1700" b="1" dirty="0" smtClean="0"/>
          </a:p>
          <a:p>
            <a:pPr marL="0" indent="0">
              <a:buNone/>
            </a:pPr>
            <a:r>
              <a:rPr lang="en-GB" sz="1700" b="1" dirty="0" smtClean="0">
                <a:solidFill>
                  <a:schemeClr val="accent1"/>
                </a:solidFill>
              </a:rPr>
              <a:t>Test turnaround</a:t>
            </a:r>
            <a:r>
              <a:rPr lang="en-GB" sz="1700" b="1" dirty="0"/>
              <a:t> </a:t>
            </a:r>
            <a:r>
              <a:rPr lang="en-GB" sz="1700" b="1" dirty="0" smtClean="0"/>
              <a:t>– </a:t>
            </a:r>
            <a:r>
              <a:rPr lang="en-GB" sz="1700" dirty="0" smtClean="0"/>
              <a:t>The government has advised that 90% of test results are provided within 48 hours and they aim to return all test results within 72 hours. </a:t>
            </a:r>
            <a:endParaRPr lang="en-GB" sz="1700" dirty="0"/>
          </a:p>
        </p:txBody>
      </p:sp>
      <p:sp>
        <p:nvSpPr>
          <p:cNvPr id="3" name="Title 2"/>
          <p:cNvSpPr>
            <a:spLocks noGrp="1"/>
          </p:cNvSpPr>
          <p:nvPr>
            <p:ph type="title"/>
          </p:nvPr>
        </p:nvSpPr>
        <p:spPr>
          <a:xfrm>
            <a:off x="341934" y="206800"/>
            <a:ext cx="11443666" cy="804564"/>
          </a:xfrm>
        </p:spPr>
        <p:txBody>
          <a:bodyPr/>
          <a:lstStyle/>
          <a:p>
            <a:r>
              <a:rPr lang="en-GB" dirty="0" smtClean="0"/>
              <a:t>How to get tested?</a:t>
            </a:r>
            <a:endParaRPr lang="en-GB" dirty="0"/>
          </a:p>
        </p:txBody>
      </p:sp>
    </p:spTree>
    <p:extLst>
      <p:ext uri="{BB962C8B-B14F-4D97-AF65-F5344CB8AC3E}">
        <p14:creationId xmlns:p14="http://schemas.microsoft.com/office/powerpoint/2010/main" val="2377829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bwMode="auto">
          <a:xfrm>
            <a:off x="2805693" y="4936050"/>
            <a:ext cx="1924943" cy="1077187"/>
          </a:xfrm>
          <a:prstGeom prst="round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600" b="1" dirty="0" smtClean="0"/>
              <a:t>Stop isolating </a:t>
            </a:r>
            <a:r>
              <a:rPr lang="en-GB" sz="1600" dirty="0" smtClean="0"/>
              <a:t>if you feel well </a:t>
            </a:r>
            <a:endParaRPr lang="en-GB" sz="1400" dirty="0" smtClean="0"/>
          </a:p>
        </p:txBody>
      </p:sp>
      <p:sp>
        <p:nvSpPr>
          <p:cNvPr id="11" name="Rounded Rectangle 10"/>
          <p:cNvSpPr/>
          <p:nvPr/>
        </p:nvSpPr>
        <p:spPr bwMode="auto">
          <a:xfrm>
            <a:off x="7101069" y="4936051"/>
            <a:ext cx="1924943" cy="1077187"/>
          </a:xfrm>
          <a:prstGeom prst="round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600" b="1" dirty="0" smtClean="0"/>
              <a:t>Share contacts </a:t>
            </a:r>
            <a:r>
              <a:rPr lang="en-GB" sz="1600" dirty="0" smtClean="0"/>
              <a:t>via NHS Test and Trace</a:t>
            </a:r>
            <a:endParaRPr lang="en-GB" sz="1600" b="1" dirty="0" smtClean="0"/>
          </a:p>
        </p:txBody>
      </p:sp>
      <p:sp>
        <p:nvSpPr>
          <p:cNvPr id="13" name="Rounded Rectangle 12"/>
          <p:cNvSpPr/>
          <p:nvPr/>
        </p:nvSpPr>
        <p:spPr bwMode="auto">
          <a:xfrm>
            <a:off x="7105987" y="1466803"/>
            <a:ext cx="1920026" cy="1018193"/>
          </a:xfrm>
          <a:prstGeom prst="round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600" b="1" dirty="0" smtClean="0"/>
              <a:t>Household starts isolating for 14 days </a:t>
            </a:r>
          </a:p>
        </p:txBody>
      </p:sp>
      <p:sp>
        <p:nvSpPr>
          <p:cNvPr id="14" name="Down Arrow 13"/>
          <p:cNvSpPr/>
          <p:nvPr/>
        </p:nvSpPr>
        <p:spPr bwMode="auto">
          <a:xfrm>
            <a:off x="5649036" y="2484996"/>
            <a:ext cx="463485" cy="518462"/>
          </a:xfrm>
          <a:prstGeom prst="downArrow">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GB" dirty="0" smtClean="0"/>
          </a:p>
        </p:txBody>
      </p:sp>
      <p:cxnSp>
        <p:nvCxnSpPr>
          <p:cNvPr id="16" name="Straight Connector 15"/>
          <p:cNvCxnSpPr>
            <a:stCxn id="9" idx="3"/>
            <a:endCxn id="13" idx="1"/>
          </p:cNvCxnSpPr>
          <p:nvPr/>
        </p:nvCxnSpPr>
        <p:spPr bwMode="auto">
          <a:xfrm>
            <a:off x="6843252" y="1975900"/>
            <a:ext cx="262735" cy="0"/>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7" name="Down Arrow 16"/>
          <p:cNvSpPr/>
          <p:nvPr/>
        </p:nvSpPr>
        <p:spPr bwMode="auto">
          <a:xfrm rot="19254294">
            <a:off x="6814657" y="3757987"/>
            <a:ext cx="463485" cy="1122153"/>
          </a:xfrm>
          <a:prstGeom prst="downArrow">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GB" dirty="0" smtClean="0"/>
          </a:p>
        </p:txBody>
      </p:sp>
      <p:sp>
        <p:nvSpPr>
          <p:cNvPr id="18" name="Down Arrow 17"/>
          <p:cNvSpPr/>
          <p:nvPr/>
        </p:nvSpPr>
        <p:spPr bwMode="auto">
          <a:xfrm rot="2521235">
            <a:off x="4515211" y="3839729"/>
            <a:ext cx="463485" cy="1021675"/>
          </a:xfrm>
          <a:prstGeom prst="downArrow">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GB" dirty="0" smtClean="0"/>
          </a:p>
        </p:txBody>
      </p:sp>
      <p:sp>
        <p:nvSpPr>
          <p:cNvPr id="19" name="Rounded Rectangle 18"/>
          <p:cNvSpPr/>
          <p:nvPr/>
        </p:nvSpPr>
        <p:spPr bwMode="auto">
          <a:xfrm>
            <a:off x="597031" y="4965546"/>
            <a:ext cx="1924943" cy="1018193"/>
          </a:xfrm>
          <a:prstGeom prst="round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600" b="1" dirty="0" smtClean="0"/>
              <a:t>Household stops isolating immediately</a:t>
            </a:r>
          </a:p>
        </p:txBody>
      </p:sp>
      <p:cxnSp>
        <p:nvCxnSpPr>
          <p:cNvPr id="20" name="Straight Connector 19"/>
          <p:cNvCxnSpPr/>
          <p:nvPr/>
        </p:nvCxnSpPr>
        <p:spPr bwMode="auto">
          <a:xfrm>
            <a:off x="2542959" y="5488194"/>
            <a:ext cx="262734" cy="0"/>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21" name="Rounded Rectangle 20"/>
          <p:cNvSpPr/>
          <p:nvPr/>
        </p:nvSpPr>
        <p:spPr bwMode="auto">
          <a:xfrm>
            <a:off x="2695097" y="3800964"/>
            <a:ext cx="1487387" cy="707952"/>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600" b="1" dirty="0" smtClean="0"/>
              <a:t>Negative for COVID-19</a:t>
            </a:r>
          </a:p>
        </p:txBody>
      </p:sp>
      <p:sp>
        <p:nvSpPr>
          <p:cNvPr id="22" name="Rounded Rectangle 21"/>
          <p:cNvSpPr/>
          <p:nvPr/>
        </p:nvSpPr>
        <p:spPr bwMode="auto">
          <a:xfrm>
            <a:off x="7680780" y="3778659"/>
            <a:ext cx="1487387" cy="707952"/>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600" b="1" dirty="0" smtClean="0"/>
              <a:t>Positive for COVID-19</a:t>
            </a:r>
          </a:p>
        </p:txBody>
      </p:sp>
      <p:sp>
        <p:nvSpPr>
          <p:cNvPr id="26" name="Down Arrow 25"/>
          <p:cNvSpPr/>
          <p:nvPr/>
        </p:nvSpPr>
        <p:spPr bwMode="auto">
          <a:xfrm>
            <a:off x="5603854" y="966355"/>
            <a:ext cx="463485" cy="434024"/>
          </a:xfrm>
          <a:prstGeom prst="downArrow">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GB" dirty="0" smtClean="0"/>
          </a:p>
        </p:txBody>
      </p:sp>
      <p:sp>
        <p:nvSpPr>
          <p:cNvPr id="24" name="Pentagon 23"/>
          <p:cNvSpPr/>
          <p:nvPr/>
        </p:nvSpPr>
        <p:spPr bwMode="auto">
          <a:xfrm>
            <a:off x="0" y="0"/>
            <a:ext cx="3819832" cy="1372605"/>
          </a:xfrm>
          <a:prstGeom prst="homePlate">
            <a:avLst/>
          </a:prstGeom>
          <a:solidFill>
            <a:schemeClr val="accent1"/>
          </a:solidFill>
          <a:ln w="9525" cap="flat" cmpd="sng" algn="ctr">
            <a:noFill/>
            <a:prstDash val="solid"/>
            <a:round/>
            <a:headEnd type="none" w="med" len="med"/>
            <a:tailEnd type="none" w="med" len="med"/>
          </a:ln>
          <a:effectLst/>
        </p:spPr>
        <p:txBody>
          <a:bodyPr vert="horz" wrap="square" lIns="288000" tIns="45720" rIns="91440" bIns="45720" numCol="1" rtlCol="0" anchor="ctr" anchorCtr="0" compatLnSpc="1">
            <a:prstTxWarp prst="textNoShape">
              <a:avLst/>
            </a:prstTxWarp>
          </a:bodyPr>
          <a:lstStyle/>
          <a:p>
            <a:r>
              <a:rPr lang="en-GB" sz="2400" b="1" dirty="0">
                <a:solidFill>
                  <a:schemeClr val="bg1"/>
                </a:solidFill>
              </a:rPr>
              <a:t>What to </a:t>
            </a:r>
            <a:r>
              <a:rPr lang="en-GB" sz="2400" b="1" dirty="0" smtClean="0">
                <a:solidFill>
                  <a:schemeClr val="bg1"/>
                </a:solidFill>
              </a:rPr>
              <a:t>do if you have </a:t>
            </a:r>
            <a:r>
              <a:rPr lang="en-GB" sz="2400" b="1" dirty="0" smtClean="0">
                <a:solidFill>
                  <a:srgbClr val="FFFF00"/>
                </a:solidFill>
              </a:rPr>
              <a:t>symptoms</a:t>
            </a:r>
            <a:endParaRPr lang="en-GB" sz="2400" b="1" dirty="0">
              <a:solidFill>
                <a:srgbClr val="FFFF00"/>
              </a:solidFill>
            </a:endParaRPr>
          </a:p>
        </p:txBody>
      </p:sp>
      <p:sp>
        <p:nvSpPr>
          <p:cNvPr id="23" name="Rounded Rectangle 22"/>
          <p:cNvSpPr/>
          <p:nvPr/>
        </p:nvSpPr>
        <p:spPr bwMode="auto">
          <a:xfrm>
            <a:off x="9308512" y="4936048"/>
            <a:ext cx="1924943" cy="1077187"/>
          </a:xfrm>
          <a:prstGeom prst="round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600" b="1" dirty="0" smtClean="0"/>
              <a:t>Complete </a:t>
            </a:r>
          </a:p>
          <a:p>
            <a:pPr algn="ctr"/>
            <a:r>
              <a:rPr lang="en-GB" sz="1600" b="1" dirty="0" smtClean="0"/>
              <a:t> 7 days self-isolation</a:t>
            </a:r>
          </a:p>
        </p:txBody>
      </p:sp>
      <p:sp>
        <p:nvSpPr>
          <p:cNvPr id="8" name="Rounded Rectangle 7"/>
          <p:cNvSpPr/>
          <p:nvPr/>
        </p:nvSpPr>
        <p:spPr bwMode="auto">
          <a:xfrm>
            <a:off x="4918308" y="3077755"/>
            <a:ext cx="1924943" cy="1077187"/>
          </a:xfrm>
          <a:prstGeom prst="round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600" b="1" dirty="0" smtClean="0"/>
              <a:t>Book a test</a:t>
            </a:r>
          </a:p>
          <a:p>
            <a:pPr algn="ctr"/>
            <a:r>
              <a:rPr lang="en-GB" sz="1400" dirty="0" smtClean="0"/>
              <a:t>(within the first 5 days after symptoms start) </a:t>
            </a:r>
          </a:p>
        </p:txBody>
      </p:sp>
      <p:sp>
        <p:nvSpPr>
          <p:cNvPr id="25" name="Rounded Rectangle 24"/>
          <p:cNvSpPr/>
          <p:nvPr/>
        </p:nvSpPr>
        <p:spPr bwMode="auto">
          <a:xfrm>
            <a:off x="4873126" y="446809"/>
            <a:ext cx="1924943" cy="519546"/>
          </a:xfrm>
          <a:prstGeom prst="round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600" b="1" dirty="0" smtClean="0"/>
              <a:t>Symptoms start</a:t>
            </a:r>
          </a:p>
        </p:txBody>
      </p:sp>
      <p:sp>
        <p:nvSpPr>
          <p:cNvPr id="9" name="Rounded Rectangle 8"/>
          <p:cNvSpPr/>
          <p:nvPr/>
        </p:nvSpPr>
        <p:spPr bwMode="auto">
          <a:xfrm>
            <a:off x="4918309" y="1466803"/>
            <a:ext cx="1924943" cy="1018193"/>
          </a:xfrm>
          <a:prstGeom prst="round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600" b="1" dirty="0" smtClean="0"/>
              <a:t>Immediately start isolating for 7 days</a:t>
            </a:r>
          </a:p>
        </p:txBody>
      </p:sp>
      <p:sp>
        <p:nvSpPr>
          <p:cNvPr id="5" name="Rectangle 4"/>
          <p:cNvSpPr/>
          <p:nvPr/>
        </p:nvSpPr>
        <p:spPr>
          <a:xfrm>
            <a:off x="9026012" y="1498845"/>
            <a:ext cx="2207443" cy="830997"/>
          </a:xfrm>
          <a:prstGeom prst="rect">
            <a:avLst/>
          </a:prstGeom>
        </p:spPr>
        <p:txBody>
          <a:bodyPr wrap="square">
            <a:spAutoFit/>
          </a:bodyPr>
          <a:lstStyle/>
          <a:p>
            <a:r>
              <a:rPr lang="en-GB" sz="1200" dirty="0"/>
              <a:t>H</a:t>
            </a:r>
            <a:r>
              <a:rPr lang="en-GB" sz="1200" dirty="0" smtClean="0"/>
              <a:t>ousehold contacts also isolate immediately as they are very likely to be infected too, if it is coronavirus</a:t>
            </a:r>
            <a:endParaRPr lang="en-GB" sz="1200" dirty="0"/>
          </a:p>
        </p:txBody>
      </p:sp>
    </p:spTree>
    <p:extLst>
      <p:ext uri="{BB962C8B-B14F-4D97-AF65-F5344CB8AC3E}">
        <p14:creationId xmlns:p14="http://schemas.microsoft.com/office/powerpoint/2010/main" val="3708424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4070556" y="2133265"/>
            <a:ext cx="3672348" cy="942669"/>
          </a:xfrm>
          <a:prstGeom prst="round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600" b="1" dirty="0" smtClean="0"/>
              <a:t>NHS Test and Trace alerts </a:t>
            </a:r>
            <a:r>
              <a:rPr lang="en-GB" sz="1600" b="1" dirty="0"/>
              <a:t>you </a:t>
            </a:r>
            <a:r>
              <a:rPr lang="en-GB" sz="1600" b="1" dirty="0" smtClean="0"/>
              <a:t>that you need to isolate </a:t>
            </a:r>
            <a:r>
              <a:rPr lang="en-GB" sz="1600" b="1" dirty="0"/>
              <a:t>for 14 days from </a:t>
            </a:r>
            <a:r>
              <a:rPr lang="en-GB" sz="1600" b="1" dirty="0" smtClean="0"/>
              <a:t>the last contact</a:t>
            </a:r>
            <a:endParaRPr lang="en-GB" sz="1600" b="1" dirty="0"/>
          </a:p>
          <a:p>
            <a:pPr algn="ctr"/>
            <a:endParaRPr lang="en-GB" sz="1600" b="1" dirty="0" smtClean="0"/>
          </a:p>
        </p:txBody>
      </p:sp>
      <p:sp>
        <p:nvSpPr>
          <p:cNvPr id="7" name="Rounded Rectangle 6"/>
          <p:cNvSpPr/>
          <p:nvPr/>
        </p:nvSpPr>
        <p:spPr bwMode="auto">
          <a:xfrm>
            <a:off x="2406858" y="5306948"/>
            <a:ext cx="1924943" cy="870712"/>
          </a:xfrm>
          <a:prstGeom prst="round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600" b="1" dirty="0" smtClean="0"/>
              <a:t>Complete 14-day isolation</a:t>
            </a:r>
            <a:endParaRPr lang="en-GB" sz="1400" dirty="0" smtClean="0"/>
          </a:p>
        </p:txBody>
      </p:sp>
      <p:sp>
        <p:nvSpPr>
          <p:cNvPr id="8" name="Rounded Rectangle 7"/>
          <p:cNvSpPr/>
          <p:nvPr/>
        </p:nvSpPr>
        <p:spPr bwMode="auto">
          <a:xfrm>
            <a:off x="6962811" y="5306948"/>
            <a:ext cx="2531777" cy="870713"/>
          </a:xfrm>
          <a:prstGeom prst="round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600" b="1" dirty="0" smtClean="0"/>
              <a:t>You can end self-isolation 7 days after your symptoms started</a:t>
            </a:r>
          </a:p>
        </p:txBody>
      </p:sp>
      <p:sp>
        <p:nvSpPr>
          <p:cNvPr id="10" name="Down Arrow 9"/>
          <p:cNvSpPr/>
          <p:nvPr/>
        </p:nvSpPr>
        <p:spPr bwMode="auto">
          <a:xfrm>
            <a:off x="5621264" y="1493757"/>
            <a:ext cx="463485" cy="634929"/>
          </a:xfrm>
          <a:prstGeom prst="downArrow">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GB" dirty="0" smtClean="0"/>
          </a:p>
        </p:txBody>
      </p:sp>
      <p:sp>
        <p:nvSpPr>
          <p:cNvPr id="12" name="Down Arrow 11"/>
          <p:cNvSpPr/>
          <p:nvPr/>
        </p:nvSpPr>
        <p:spPr bwMode="auto">
          <a:xfrm rot="18229381">
            <a:off x="6731069" y="4170674"/>
            <a:ext cx="463485" cy="1133275"/>
          </a:xfrm>
          <a:prstGeom prst="downArrow">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GB" dirty="0" smtClean="0"/>
          </a:p>
        </p:txBody>
      </p:sp>
      <p:sp>
        <p:nvSpPr>
          <p:cNvPr id="13" name="Down Arrow 12"/>
          <p:cNvSpPr/>
          <p:nvPr/>
        </p:nvSpPr>
        <p:spPr bwMode="auto">
          <a:xfrm rot="3253968">
            <a:off x="4470722" y="4190904"/>
            <a:ext cx="463485" cy="1146745"/>
          </a:xfrm>
          <a:prstGeom prst="downArrow">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GB" dirty="0" smtClean="0"/>
          </a:p>
        </p:txBody>
      </p:sp>
      <p:sp>
        <p:nvSpPr>
          <p:cNvPr id="16" name="Rounded Rectangle 15"/>
          <p:cNvSpPr/>
          <p:nvPr/>
        </p:nvSpPr>
        <p:spPr bwMode="auto">
          <a:xfrm>
            <a:off x="1539061" y="4840857"/>
            <a:ext cx="2444481" cy="361231"/>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600" b="1" dirty="0" smtClean="0"/>
              <a:t>Negative for COVID-19</a:t>
            </a:r>
          </a:p>
        </p:txBody>
      </p:sp>
      <p:sp>
        <p:nvSpPr>
          <p:cNvPr id="17" name="Rounded Rectangle 16"/>
          <p:cNvSpPr/>
          <p:nvPr/>
        </p:nvSpPr>
        <p:spPr bwMode="auto">
          <a:xfrm>
            <a:off x="7585504" y="4840858"/>
            <a:ext cx="2517142" cy="361231"/>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600" b="1" dirty="0" smtClean="0"/>
              <a:t>Positive for COVID-19</a:t>
            </a:r>
          </a:p>
        </p:txBody>
      </p:sp>
      <p:sp>
        <p:nvSpPr>
          <p:cNvPr id="19" name="Down Arrow 18"/>
          <p:cNvSpPr/>
          <p:nvPr/>
        </p:nvSpPr>
        <p:spPr bwMode="auto">
          <a:xfrm>
            <a:off x="5630827" y="3075934"/>
            <a:ext cx="463485" cy="634929"/>
          </a:xfrm>
          <a:prstGeom prst="downArrow">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GB" dirty="0" smtClean="0"/>
          </a:p>
        </p:txBody>
      </p:sp>
      <p:sp>
        <p:nvSpPr>
          <p:cNvPr id="20" name="Rounded Rectangle 19"/>
          <p:cNvSpPr/>
          <p:nvPr/>
        </p:nvSpPr>
        <p:spPr bwMode="auto">
          <a:xfrm>
            <a:off x="4917858" y="3710863"/>
            <a:ext cx="1924943" cy="908147"/>
          </a:xfrm>
          <a:prstGeom prst="round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600" dirty="0" smtClean="0"/>
              <a:t>If you develop symptoms</a:t>
            </a:r>
            <a:r>
              <a:rPr lang="en-GB" sz="1600" b="1" dirty="0" smtClean="0"/>
              <a:t>, book a test</a:t>
            </a:r>
          </a:p>
        </p:txBody>
      </p:sp>
      <p:sp>
        <p:nvSpPr>
          <p:cNvPr id="21" name="Rounded Rectangle 20"/>
          <p:cNvSpPr/>
          <p:nvPr/>
        </p:nvSpPr>
        <p:spPr bwMode="auto">
          <a:xfrm>
            <a:off x="7115818" y="3547268"/>
            <a:ext cx="1924943" cy="908147"/>
          </a:xfrm>
          <a:prstGeom prst="round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600" b="1" dirty="0" smtClean="0"/>
              <a:t>Household isolates for 14 days</a:t>
            </a:r>
          </a:p>
        </p:txBody>
      </p:sp>
      <p:cxnSp>
        <p:nvCxnSpPr>
          <p:cNvPr id="26" name="Straight Connector 25"/>
          <p:cNvCxnSpPr>
            <a:stCxn id="20" idx="3"/>
            <a:endCxn id="21" idx="1"/>
          </p:cNvCxnSpPr>
          <p:nvPr/>
        </p:nvCxnSpPr>
        <p:spPr bwMode="auto">
          <a:xfrm flipV="1">
            <a:off x="6842801" y="4001342"/>
            <a:ext cx="273017" cy="163595"/>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sp>
        <p:nvSpPr>
          <p:cNvPr id="27" name="Rounded Rectangle 26"/>
          <p:cNvSpPr/>
          <p:nvPr/>
        </p:nvSpPr>
        <p:spPr bwMode="auto">
          <a:xfrm>
            <a:off x="224567" y="5306948"/>
            <a:ext cx="1924943" cy="870712"/>
          </a:xfrm>
          <a:prstGeom prst="round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600" b="1" dirty="0" smtClean="0"/>
              <a:t>Household stops isolation immediately</a:t>
            </a:r>
            <a:endParaRPr lang="en-GB" sz="1400" dirty="0" smtClean="0"/>
          </a:p>
        </p:txBody>
      </p:sp>
      <p:sp>
        <p:nvSpPr>
          <p:cNvPr id="28" name="Rounded Rectangle 27"/>
          <p:cNvSpPr/>
          <p:nvPr/>
        </p:nvSpPr>
        <p:spPr bwMode="auto">
          <a:xfrm>
            <a:off x="9751458" y="5306948"/>
            <a:ext cx="1924943" cy="870712"/>
          </a:xfrm>
          <a:prstGeom prst="round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600" b="1" dirty="0" smtClean="0"/>
              <a:t>Household completes 14-day isolation</a:t>
            </a:r>
            <a:endParaRPr lang="en-GB" sz="1400" dirty="0" smtClean="0"/>
          </a:p>
        </p:txBody>
      </p:sp>
      <p:cxnSp>
        <p:nvCxnSpPr>
          <p:cNvPr id="29" name="Straight Connector 28"/>
          <p:cNvCxnSpPr/>
          <p:nvPr/>
        </p:nvCxnSpPr>
        <p:spPr bwMode="auto">
          <a:xfrm>
            <a:off x="2149988" y="5761653"/>
            <a:ext cx="256870" cy="0"/>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30" name="Straight Connector 29"/>
          <p:cNvCxnSpPr/>
          <p:nvPr/>
        </p:nvCxnSpPr>
        <p:spPr bwMode="auto">
          <a:xfrm>
            <a:off x="9494588" y="5717080"/>
            <a:ext cx="256870" cy="0"/>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sp>
        <p:nvSpPr>
          <p:cNvPr id="22" name="Pentagon 21"/>
          <p:cNvSpPr/>
          <p:nvPr/>
        </p:nvSpPr>
        <p:spPr bwMode="auto">
          <a:xfrm>
            <a:off x="1" y="-1"/>
            <a:ext cx="3735420" cy="1493757"/>
          </a:xfrm>
          <a:prstGeom prst="homePlate">
            <a:avLst/>
          </a:prstGeom>
          <a:solidFill>
            <a:schemeClr val="accent1"/>
          </a:solidFill>
          <a:ln w="9525" cap="flat" cmpd="sng" algn="ctr">
            <a:noFill/>
            <a:prstDash val="solid"/>
            <a:round/>
            <a:headEnd type="none" w="med" len="med"/>
            <a:tailEnd type="none" w="med" len="med"/>
          </a:ln>
          <a:effectLst/>
        </p:spPr>
        <p:txBody>
          <a:bodyPr vert="horz" wrap="square" lIns="288000" tIns="45720" rIns="91440" bIns="45720" numCol="1" rtlCol="0" anchor="ctr" anchorCtr="0" compatLnSpc="1">
            <a:prstTxWarp prst="textNoShape">
              <a:avLst/>
            </a:prstTxWarp>
          </a:bodyPr>
          <a:lstStyle/>
          <a:p>
            <a:r>
              <a:rPr lang="en-GB" sz="2400" b="1" dirty="0" smtClean="0">
                <a:solidFill>
                  <a:schemeClr val="bg1"/>
                </a:solidFill>
              </a:rPr>
              <a:t>What to do if </a:t>
            </a:r>
            <a:r>
              <a:rPr lang="en-GB" sz="2400" b="1" dirty="0" smtClean="0">
                <a:solidFill>
                  <a:srgbClr val="FFFF00"/>
                </a:solidFill>
              </a:rPr>
              <a:t>you are a close contact </a:t>
            </a:r>
            <a:r>
              <a:rPr lang="en-GB" sz="2400" b="1" dirty="0">
                <a:solidFill>
                  <a:srgbClr val="FFFF00"/>
                </a:solidFill>
              </a:rPr>
              <a:t>of </a:t>
            </a:r>
            <a:r>
              <a:rPr lang="en-GB" sz="2400" b="1" dirty="0" smtClean="0">
                <a:solidFill>
                  <a:srgbClr val="FFFF00"/>
                </a:solidFill>
              </a:rPr>
              <a:t>a confirmed case</a:t>
            </a:r>
            <a:endParaRPr lang="en-GB" sz="2400" b="1" dirty="0">
              <a:solidFill>
                <a:srgbClr val="FFFF00"/>
              </a:solidFill>
            </a:endParaRPr>
          </a:p>
        </p:txBody>
      </p:sp>
      <p:sp>
        <p:nvSpPr>
          <p:cNvPr id="24" name="Rounded Rectangle 23"/>
          <p:cNvSpPr/>
          <p:nvPr/>
        </p:nvSpPr>
        <p:spPr bwMode="auto">
          <a:xfrm>
            <a:off x="4070556" y="248189"/>
            <a:ext cx="3672348" cy="1245568"/>
          </a:xfrm>
          <a:prstGeom prst="round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600" b="1" dirty="0" smtClean="0"/>
              <a:t>A close contact of yours tests positive for COVID-19 and informs NHS Test and Trace that you are one of their close contacts</a:t>
            </a:r>
          </a:p>
        </p:txBody>
      </p:sp>
      <p:sp>
        <p:nvSpPr>
          <p:cNvPr id="32" name="Rounded Rectangle 31"/>
          <p:cNvSpPr/>
          <p:nvPr/>
        </p:nvSpPr>
        <p:spPr bwMode="auto">
          <a:xfrm>
            <a:off x="8075849" y="1944130"/>
            <a:ext cx="2715748" cy="908147"/>
          </a:xfrm>
          <a:prstGeom prst="roundRect">
            <a:avLst/>
          </a:prstGeom>
          <a:solidFill>
            <a:srgbClr val="FFFF00"/>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600" dirty="0" smtClean="0"/>
              <a:t>Your household contacts and work colleagues do </a:t>
            </a:r>
            <a:r>
              <a:rPr lang="en-GB" sz="1600" u="sng" dirty="0" smtClean="0"/>
              <a:t>NOT</a:t>
            </a:r>
            <a:r>
              <a:rPr lang="en-GB" sz="1600" dirty="0" smtClean="0"/>
              <a:t> need to self-isolate</a:t>
            </a:r>
            <a:endParaRPr lang="en-GB" sz="1600" dirty="0"/>
          </a:p>
          <a:p>
            <a:pPr algn="ctr"/>
            <a:endParaRPr lang="en-GB" sz="1600" b="1" dirty="0" smtClean="0"/>
          </a:p>
        </p:txBody>
      </p:sp>
      <p:cxnSp>
        <p:nvCxnSpPr>
          <p:cNvPr id="33" name="Straight Connector 32"/>
          <p:cNvCxnSpPr>
            <a:endCxn id="32" idx="1"/>
          </p:cNvCxnSpPr>
          <p:nvPr/>
        </p:nvCxnSpPr>
        <p:spPr bwMode="auto">
          <a:xfrm flipV="1">
            <a:off x="7742904" y="2398204"/>
            <a:ext cx="332945" cy="206395"/>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350167" y="5356182"/>
            <a:ext cx="1894990" cy="830997"/>
          </a:xfrm>
          <a:prstGeom prst="rect">
            <a:avLst/>
          </a:prstGeom>
        </p:spPr>
        <p:txBody>
          <a:bodyPr wrap="square">
            <a:spAutoFit/>
          </a:bodyPr>
          <a:lstStyle/>
          <a:p>
            <a:r>
              <a:rPr lang="en-GB" sz="1200" dirty="0" smtClean="0"/>
              <a:t>Your symptoms were not coronavirus but you may still develop coronavirus later in the 14 days</a:t>
            </a:r>
            <a:endParaRPr lang="en-GB" sz="1200" dirty="0"/>
          </a:p>
        </p:txBody>
      </p:sp>
      <p:sp>
        <p:nvSpPr>
          <p:cNvPr id="34" name="Rectangle 33"/>
          <p:cNvSpPr/>
          <p:nvPr/>
        </p:nvSpPr>
        <p:spPr>
          <a:xfrm>
            <a:off x="9060610" y="3547268"/>
            <a:ext cx="2165110" cy="830997"/>
          </a:xfrm>
          <a:prstGeom prst="rect">
            <a:avLst/>
          </a:prstGeom>
        </p:spPr>
        <p:txBody>
          <a:bodyPr wrap="square">
            <a:spAutoFit/>
          </a:bodyPr>
          <a:lstStyle/>
          <a:p>
            <a:r>
              <a:rPr lang="en-GB" sz="1200" dirty="0"/>
              <a:t>H</a:t>
            </a:r>
            <a:r>
              <a:rPr lang="en-GB" sz="1200" dirty="0" smtClean="0"/>
              <a:t>ousehold contacts also isolate immediately as they are very likely to be infected too, if it is coronavirus</a:t>
            </a:r>
            <a:endParaRPr lang="en-GB" sz="1200" dirty="0"/>
          </a:p>
        </p:txBody>
      </p:sp>
    </p:spTree>
    <p:extLst>
      <p:ext uri="{BB962C8B-B14F-4D97-AF65-F5344CB8AC3E}">
        <p14:creationId xmlns:p14="http://schemas.microsoft.com/office/powerpoint/2010/main" val="917629446"/>
      </p:ext>
    </p:extLst>
  </p:cSld>
  <p:clrMapOvr>
    <a:masterClrMapping/>
  </p:clrMapOvr>
</p:sld>
</file>

<file path=ppt/theme/theme1.xml><?xml version="1.0" encoding="utf-8"?>
<a:theme xmlns:a="http://schemas.openxmlformats.org/drawingml/2006/main" name="PH_ISL_16x9">
  <a:themeElements>
    <a:clrScheme name="PH LBI Colours">
      <a:dk1>
        <a:sysClr val="windowText" lastClr="000000"/>
      </a:dk1>
      <a:lt1>
        <a:sysClr val="window" lastClr="FFFFFF"/>
      </a:lt1>
      <a:dk2>
        <a:srgbClr val="003893"/>
      </a:dk2>
      <a:lt2>
        <a:srgbClr val="EEECE1"/>
      </a:lt2>
      <a:accent1>
        <a:srgbClr val="007229"/>
      </a:accent1>
      <a:accent2>
        <a:srgbClr val="B9D300"/>
      </a:accent2>
      <a:accent3>
        <a:srgbClr val="0097AC"/>
      </a:accent3>
      <a:accent4>
        <a:srgbClr val="003151"/>
      </a:accent4>
      <a:accent5>
        <a:srgbClr val="9C307D"/>
      </a:accent5>
      <a:accent6>
        <a:srgbClr val="591E55"/>
      </a:accent6>
      <a:hlink>
        <a:srgbClr val="003893"/>
      </a:hlink>
      <a:folHlink>
        <a:srgbClr val="56008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a:defRPr smtClean="0"/>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F763D857-E8FE-483A-AD99-2D0484D6C277}" vid="{B9300EB2-A733-4E14-BF2E-CF14B0B3F1DA}"/>
    </a:ext>
  </a:extLst>
</a:theme>
</file>

<file path=ppt/theme/theme2.xml><?xml version="1.0" encoding="utf-8"?>
<a:theme xmlns:a="http://schemas.openxmlformats.org/drawingml/2006/main" name="Blank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F763D857-E8FE-483A-AD99-2D0484D6C277}" vid="{51F392F7-8114-4C4E-AD3F-6255361AC1AC}"/>
    </a:ext>
  </a:extLst>
</a:theme>
</file>

<file path=ppt/theme/theme3.xml><?xml version="1.0" encoding="utf-8"?>
<a:theme xmlns:a="http://schemas.openxmlformats.org/drawingml/2006/main" name="1_Blank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F763D857-E8FE-483A-AD99-2D0484D6C277}" vid="{51F392F7-8114-4C4E-AD3F-6255361AC1A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ED71BD68993F4479BB44411DEA28C5B" ma:contentTypeVersion="13" ma:contentTypeDescription="Create a new document." ma:contentTypeScope="" ma:versionID="3a027a73fbd3ddd663ea0f2f1025ce96">
  <xsd:schema xmlns:xsd="http://www.w3.org/2001/XMLSchema" xmlns:xs="http://www.w3.org/2001/XMLSchema" xmlns:p="http://schemas.microsoft.com/office/2006/metadata/properties" xmlns:ns2="a1bb1635-6225-44a8-8b25-9e3e455fd795" xmlns:ns3="a9cb26d6-e247-458a-9a99-50b8df241fdf" targetNamespace="http://schemas.microsoft.com/office/2006/metadata/properties" ma:root="true" ma:fieldsID="e880ae2b1db8d9ea8b585c7aab291fdb" ns2:_="" ns3:_="">
    <xsd:import namespace="a1bb1635-6225-44a8-8b25-9e3e455fd795"/>
    <xsd:import namespace="a9cb26d6-e247-458a-9a99-50b8df241fd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Numberofitem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bb1635-6225-44a8-8b25-9e3e455fd79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9cb26d6-e247-458a-9a99-50b8df241fd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umberofitems" ma:index="20" nillable="true" ma:displayName="Number of items" ma:format="Dropdown" ma:internalName="Numberofitems">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umberofitems xmlns="a9cb26d6-e247-458a-9a99-50b8df241fdf" xsi:nil="true"/>
  </documentManagement>
</p:properties>
</file>

<file path=customXml/itemProps1.xml><?xml version="1.0" encoding="utf-8"?>
<ds:datastoreItem xmlns:ds="http://schemas.openxmlformats.org/officeDocument/2006/customXml" ds:itemID="{2C16A7FA-2E7A-44DF-B0E1-790796785325}">
  <ds:schemaRefs>
    <ds:schemaRef ds:uri="http://schemas.microsoft.com/sharepoint/v3/contenttype/forms"/>
  </ds:schemaRefs>
</ds:datastoreItem>
</file>

<file path=customXml/itemProps2.xml><?xml version="1.0" encoding="utf-8"?>
<ds:datastoreItem xmlns:ds="http://schemas.openxmlformats.org/officeDocument/2006/customXml" ds:itemID="{177975D8-742C-4FD5-9FBF-D7A19058F0E4}"/>
</file>

<file path=customXml/itemProps3.xml><?xml version="1.0" encoding="utf-8"?>
<ds:datastoreItem xmlns:ds="http://schemas.openxmlformats.org/officeDocument/2006/customXml" ds:itemID="{A42D4475-A1E3-4061-9DAC-26D8987431F1}">
  <ds:schemaRefs>
    <ds:schemaRef ds:uri="http://schemas.microsoft.com/office/2006/documentManagement/types"/>
    <ds:schemaRef ds:uri="http://purl.org/dc/dcmitype/"/>
    <ds:schemaRef ds:uri="http://purl.org/dc/terms/"/>
    <ds:schemaRef ds:uri="http://www.w3.org/XML/1998/namespace"/>
    <ds:schemaRef ds:uri="7610c511-bdbf-458c-bae0-9a4842d21d56"/>
    <ds:schemaRef ds:uri="http://schemas.microsoft.com/office/infopath/2007/PartnerControls"/>
    <ds:schemaRef ds:uri="http://schemas.openxmlformats.org/package/2006/metadata/core-properties"/>
    <ds:schemaRef ds:uri="81aac81a-b564-45b4-9f5b-8c2fa0318da8"/>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PowerPoint template ISL - CAM CoBranded_16x9</Template>
  <TotalTime>5380</TotalTime>
  <Words>4297</Words>
  <Application>Microsoft Office PowerPoint</Application>
  <PresentationFormat>Widescreen</PresentationFormat>
  <Paragraphs>296</Paragraphs>
  <Slides>24</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24</vt:i4>
      </vt:variant>
    </vt:vector>
  </HeadingPairs>
  <TitlesOfParts>
    <vt:vector size="30" baseType="lpstr">
      <vt:lpstr>Arial</vt:lpstr>
      <vt:lpstr>Calibri</vt:lpstr>
      <vt:lpstr>Wingdings</vt:lpstr>
      <vt:lpstr>PH_ISL_16x9</vt:lpstr>
      <vt:lpstr>Blank Master</vt:lpstr>
      <vt:lpstr>1_Blank Master</vt:lpstr>
      <vt:lpstr>PowerPoint Presentation</vt:lpstr>
      <vt:lpstr>What will be covered </vt:lpstr>
      <vt:lpstr>What is contact tracing and how does it work?</vt:lpstr>
      <vt:lpstr>What is contact tracing?</vt:lpstr>
      <vt:lpstr>What is a ‘close contact’?</vt:lpstr>
      <vt:lpstr>What is self-isolation?</vt:lpstr>
      <vt:lpstr>How to get tested?</vt:lpstr>
      <vt:lpstr>PowerPoint Presentation</vt:lpstr>
      <vt:lpstr>PowerPoint Presentation</vt:lpstr>
      <vt:lpstr>PowerPoint Presentation</vt:lpstr>
      <vt:lpstr>What do local public health and PHE do to support organisations?</vt:lpstr>
      <vt:lpstr>Actions for local organisations in response to NHS Test &amp; Trace</vt:lpstr>
      <vt:lpstr>Actions to reduce COVID-19 risk in your setting</vt:lpstr>
      <vt:lpstr>Inform your staff and service users</vt:lpstr>
      <vt:lpstr>Think about potential impacts on staffing and capacity</vt:lpstr>
      <vt:lpstr>Advice for managers </vt:lpstr>
      <vt:lpstr>Summary of actions for organisations</vt:lpstr>
      <vt:lpstr>FAQs – Managers</vt:lpstr>
      <vt:lpstr>FAQs - Managers</vt:lpstr>
      <vt:lpstr>FAQs - Managers</vt:lpstr>
      <vt:lpstr>FAQs – General advice to the public</vt:lpstr>
      <vt:lpstr>FAQs – General advice to the public</vt:lpstr>
      <vt:lpstr>Key contacts and useful links</vt:lpstr>
      <vt:lpstr>Please email the Public Health Team on CIPHadmin@islington.gov.uk  with any questions about these slides</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Fostering and COVID-19</dc:title>
  <dc:creator>MacDonald, Huw</dc:creator>
  <cp:lastModifiedBy>Asquith, Helen</cp:lastModifiedBy>
  <cp:revision>222</cp:revision>
  <dcterms:created xsi:type="dcterms:W3CDTF">2020-04-15T09:33:42Z</dcterms:created>
  <dcterms:modified xsi:type="dcterms:W3CDTF">2020-06-25T10:00:56Z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0x0101000ED71BD68993F4479BB44411DEA28C5B</vt:lpwstr>
  </property>
</Properties>
</file>