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1" r:id="rId5"/>
    <p:sldId id="304" r:id="rId6"/>
    <p:sldId id="292" r:id="rId7"/>
    <p:sldId id="305" r:id="rId8"/>
    <p:sldId id="306" r:id="rId9"/>
    <p:sldId id="295" r:id="rId10"/>
    <p:sldId id="296" r:id="rId11"/>
    <p:sldId id="307" r:id="rId12"/>
    <p:sldId id="308" r:id="rId13"/>
    <p:sldId id="310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F91D0-5A6F-0FB2-1AB4-AE23D7145EAE}" v="7" dt="2023-10-06T16:11:53.457"/>
    <p1510:client id="{9A3D9345-88FF-EF84-C29D-695AE574599A}" v="2" dt="2023-08-10T09:12:31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53BA-02B7-4ECC-8E33-2D14D41FF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E1D3E-3B2C-ECC0-3E9F-E28C5AD39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BDFF-3201-8EAA-6B25-D26324D5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3729-E98C-42DB-F464-0062437D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9C75-6F32-7DDD-1016-E95F099D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6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C242-BE65-AE16-786C-1C0E55E0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F84AA-D74C-A0B0-D13E-387FA9AF5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2E86C-20AF-BC7E-2204-39D0B4B7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7791A-8BD7-78C3-4CEE-269A2AFC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71F4-CE53-7DE1-3413-05F56873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5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BB0B4-1638-4BCB-C3BF-1F91D2431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C141E-257F-9D60-A93B-0C799BFDD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FDEC6-A855-3EA6-8BAA-A9CD75BC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50C5-C9D0-E3AC-0802-00DDC89F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CDFE9-4E59-AA89-2DBC-16F3B350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5C05-57DE-2CE6-DE6C-F4377549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2E6D9-327D-DCE8-AEAE-BBA9B51C1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567D-2941-7431-662D-0137888E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655E6-46C1-2190-1093-018AFB0F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A318-0D54-5C81-6A1D-275E9446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54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3E4C-D2B4-0C67-3B0B-97B50DF1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7DC7-5E5C-C800-D004-766BE676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F47B3-18BC-1EC1-F1E4-2F073B56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D93D-897F-5D07-014D-7A019F97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5B48D-2370-205A-1FD3-498032DB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5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FE56-4DCC-F3A3-6FB1-AE00B39C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465B-D502-C92B-A2DA-EED4BB28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31B2D-7FEC-3BFD-FA01-6899050C3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964F7-9023-FCC9-7FA5-0DE7585D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7728F-31AA-DF4B-B484-3457B5BA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586DE-9E97-31A2-CAA4-E4BF0232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C5DF-8A37-7F4C-52D6-AE2A120E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598AE-A99B-886B-986D-128531C1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509C8-3C26-B8E3-93F4-15E90D320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A5CA0-1F7F-8A6C-5726-25E6F8105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F1953-C92B-5C21-3064-CE199C1E8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41548-153D-3F64-8B70-6A611F1C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E81B5-EDD0-6E55-44B2-A3BEBC74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40B49-E8CB-6AC7-B797-9A90F893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5415-E518-F153-674D-04ADA0B0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366A0-A6DB-214A-6245-95998277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D67C8-005C-47EC-BA05-0B60F7EC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155D3-3EE9-C9F0-E5BB-C0E006F8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2E7C5-88B4-3843-8932-BBDF2784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7CEE1-AA6E-E2E0-4D68-7A4A53F5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BF6FA-0853-747E-EA9E-42A36F40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4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7D92-AC59-EA16-EF32-14A27E6E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1DFA-3653-92FC-16E6-AD572B67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BB2B2-0E2A-D53B-4B81-447FEBA9E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2BD98-81F5-D917-3CCC-F82FCDE3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E7972-7390-559E-F809-5DFBD3AA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49AF0-7825-7AA4-A306-B6135DE0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7612-40A2-563A-B94A-B9A8B2A6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52CF6-D981-FD60-C708-A752B916A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FDA46-27F3-2B4F-C839-88FF0523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9D359-AEF1-0597-E29C-70A0645A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88800-AF70-A671-B0B0-D7985133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074B7-8E5A-323A-A12A-CFC3FB38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205ED-BD6C-5DFC-78E3-C7C3AFB9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E551E-12E8-EE28-339A-5E53B3773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63EDB-154B-8019-541E-87346B5BA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A2B9-4D8D-4E63-9DA7-D0D36F55BCD3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1726-0352-DCA4-B8E2-87B06102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9BDF7-CEBB-182E-98B7-BEE1BEB4E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CFEB-4E9D-443E-98D2-A59301F69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1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support@camden.gov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2A93-23AC-046E-1EA7-C8D9DDA46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736" y="350576"/>
            <a:ext cx="650304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Disability Oversight Panel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1D71D-65DB-FF2F-9701-A934DD156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716" y="2943014"/>
            <a:ext cx="9144000" cy="97197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Presented by </a:t>
            </a:r>
          </a:p>
          <a:p>
            <a:r>
              <a:rPr lang="en-GB" sz="2800" dirty="0"/>
              <a:t>Councillor Kemi Atolagbe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A9747-8C99-D6F2-2BDA-EC462D94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696" y="4095300"/>
            <a:ext cx="2668553" cy="18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C4A8-1916-5C0E-F778-96405127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Larraine </a:t>
            </a:r>
            <a:r>
              <a:rPr lang="en-GB" sz="4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Revah’s</a:t>
            </a: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special 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1E58-0B27-0E54-8410-8F1C606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fontAlgn="base">
              <a:buNone/>
            </a:pPr>
            <a:r>
              <a:rPr lang="en-GB" sz="2400" b="1" dirty="0"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Greenwood Centre</a:t>
            </a:r>
          </a:p>
          <a:p>
            <a:pPr fontAlgn="base"/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Open </a:t>
            </a:r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to all Camden residents with a disability or their carer.</a:t>
            </a:r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  <a:endParaRPr lang="en-GB" sz="1800" dirty="0">
              <a:solidFill>
                <a:srgbClr val="545454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/>
            </a:endParaRPr>
          </a:p>
          <a:p>
            <a:pPr fontAlgn="base"/>
            <a:r>
              <a:rPr lang="en-GB" sz="1800">
                <a:solidFill>
                  <a:srgbClr val="545454"/>
                </a:solidFill>
                <a:latin typeface="Helvetica"/>
                <a:cs typeface="Helvetica"/>
              </a:rPr>
              <a:t>Every third Tuesday of the month from 1pm to 3pm</a:t>
            </a:r>
            <a:r>
              <a:rPr lang="en-GB" sz="1800" dirty="0">
                <a:solidFill>
                  <a:srgbClr val="545454"/>
                </a:solidFill>
                <a:latin typeface="Helvetica"/>
                <a:cs typeface="Helvetica"/>
              </a:rPr>
              <a:t>. </a:t>
            </a:r>
          </a:p>
          <a:p>
            <a:pPr fontAlgn="base"/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Please book via</a:t>
            </a:r>
            <a:r>
              <a:rPr lang="en-GB" sz="1800" b="1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 </a:t>
            </a:r>
            <a:r>
              <a:rPr lang="en-GB" sz="1800" u="sng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  <a:hlinkClick r:id="rId2"/>
              </a:rPr>
              <a:t>memberssupport@camden.gov.uk</a:t>
            </a:r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  <a:endParaRPr lang="en-GB" sz="1800" dirty="0">
              <a:solidFill>
                <a:srgbClr val="5454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GB" sz="2400" b="1" dirty="0"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Henderson Court</a:t>
            </a:r>
            <a:endParaRPr lang="en-GB" sz="2400" b="1" dirty="0">
              <a:solidFill>
                <a:srgbClr val="54545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O</a:t>
            </a:r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pen to all Camden residents over 55.  </a:t>
            </a:r>
          </a:p>
          <a:p>
            <a:pPr fontAlgn="base"/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First Friday of each month, 11am-1pm.</a:t>
            </a:r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  <a:endParaRPr lang="en-GB" sz="1800" dirty="0">
              <a:solidFill>
                <a:srgbClr val="545454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/>
            </a:endParaRPr>
          </a:p>
          <a:p>
            <a:pPr fontAlgn="base"/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Please book via Henderson Court Centre -  020 7794 6588</a:t>
            </a:r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 or</a:t>
            </a:r>
            <a:r>
              <a:rPr lang="en-GB" sz="1800" dirty="0">
                <a:solidFill>
                  <a:srgbClr val="545454"/>
                </a:solidFill>
                <a:latin typeface="Helvetica"/>
                <a:ea typeface="Times New Roman" panose="02020603050405020304" pitchFamily="18" charset="0"/>
                <a:cs typeface="Helvetica"/>
              </a:rPr>
              <a:t> </a:t>
            </a:r>
            <a:r>
              <a:rPr lang="en-GB" sz="1800" dirty="0">
                <a:solidFill>
                  <a:srgbClr val="545454"/>
                </a:solidFill>
                <a:effectLst/>
                <a:latin typeface="Helvetica"/>
                <a:ea typeface="Times New Roman" panose="02020603050405020304" pitchFamily="18" charset="0"/>
                <a:cs typeface="Helvetica"/>
              </a:rPr>
              <a:t> Henderson Court, 102 Fitzjohn's Avenue, London, NW3 6NS</a:t>
            </a:r>
          </a:p>
          <a:p>
            <a:pPr marL="0" lvl="0" indent="0" fontAlgn="base">
              <a:buNone/>
            </a:pPr>
            <a:endParaRPr lang="en-GB" sz="1800" dirty="0">
              <a:solidFill>
                <a:srgbClr val="545454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39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718E-5DBF-A182-AB47-24DF0CFC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938" y="1921079"/>
            <a:ext cx="7192861" cy="4255884"/>
          </a:xfrm>
        </p:spPr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We want service users to know about the Disability Oversight Panel </a:t>
            </a: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welcome feedback/suggestions on the theme we should cover during our public engagement event.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6DAFE8-6A9A-E92F-BD40-44C3081346D9}"/>
              </a:ext>
            </a:extLst>
          </p:cNvPr>
          <p:cNvGrpSpPr/>
          <p:nvPr/>
        </p:nvGrpSpPr>
        <p:grpSpPr>
          <a:xfrm>
            <a:off x="654203" y="2801923"/>
            <a:ext cx="2072219" cy="2306972"/>
            <a:chOff x="315686" y="938666"/>
            <a:chExt cx="2987040" cy="3584961"/>
          </a:xfrm>
        </p:grpSpPr>
        <p:pic>
          <p:nvPicPr>
            <p:cNvPr id="5" name="Picture 4" descr="A person with his hand up&#10;&#10;Description automatically generated with low confidence">
              <a:extLst>
                <a:ext uri="{FF2B5EF4-FFF2-40B4-BE49-F238E27FC236}">
                  <a16:creationId xmlns:a16="http://schemas.microsoft.com/office/drawing/2014/main" id="{ABEF02AE-CD0C-C5BD-7E06-C677028B2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86" y="1536587"/>
              <a:ext cx="2987040" cy="2987040"/>
            </a:xfrm>
            <a:prstGeom prst="rect">
              <a:avLst/>
            </a:prstGeom>
          </p:spPr>
        </p:pic>
        <p:pic>
          <p:nvPicPr>
            <p:cNvPr id="6" name="Graphic 5" descr="Question mark with solid fill">
              <a:extLst>
                <a:ext uri="{FF2B5EF4-FFF2-40B4-BE49-F238E27FC236}">
                  <a16:creationId xmlns:a16="http://schemas.microsoft.com/office/drawing/2014/main" id="{82305766-D0B7-097A-86A0-218F9F44B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14994" y="938666"/>
              <a:ext cx="1393926" cy="139392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AF2C33E-41F8-49CE-8DA3-E8516C667051}"/>
              </a:ext>
            </a:extLst>
          </p:cNvPr>
          <p:cNvSpPr txBox="1"/>
          <p:nvPr/>
        </p:nvSpPr>
        <p:spPr>
          <a:xfrm>
            <a:off x="2642533" y="681037"/>
            <a:ext cx="6115573" cy="7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12780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DCA3F2-F8C4-1D7E-FCC7-BE49C1F8CF3E}"/>
              </a:ext>
            </a:extLst>
          </p:cNvPr>
          <p:cNvSpPr txBox="1"/>
          <p:nvPr/>
        </p:nvSpPr>
        <p:spPr>
          <a:xfrm>
            <a:off x="2432807" y="696286"/>
            <a:ext cx="67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Background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2F0E58-6D8A-9FD7-CFF4-3B29A2BAF783}"/>
              </a:ext>
            </a:extLst>
          </p:cNvPr>
          <p:cNvSpPr txBox="1"/>
          <p:nvPr/>
        </p:nvSpPr>
        <p:spPr>
          <a:xfrm>
            <a:off x="3474897" y="1465727"/>
            <a:ext cx="7095231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The Disability oversight Panel started 5 years ago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Councillors spoke to leader of the council about their concerns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felt residents with disabilities did not have a voice and the panel was set up.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137553-8024-F07F-B1A2-D8A5EB77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3" y="5067949"/>
            <a:ext cx="1380226" cy="13802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97729B-90C2-01FD-A75D-5E2D01FE9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3" y="1465727"/>
            <a:ext cx="1590719" cy="14229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0B1446-3F22-D011-91F4-348CE2EB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4" y="3227333"/>
            <a:ext cx="1725078" cy="17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7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0FD8-CF23-E880-5E91-2163A615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1103" cy="876446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Disability Champions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9928E-C9FF-199B-2477-85EDF5A9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076" y="1404605"/>
            <a:ext cx="8219115" cy="4847859"/>
          </a:xfrm>
        </p:spPr>
        <p:txBody>
          <a:bodyPr/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Cllr Larraine Revah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–Chair, Carers and Older People’s Champion</a:t>
            </a: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Cllr Kemi Atolagbe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–Vice Chair, Learning Disability and Hidden Disability Champion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Cllr Anna </a:t>
            </a:r>
            <a:r>
              <a:rPr lang="en-GB" sz="2400" dirty="0" err="1"/>
              <a:t>Burrage</a:t>
            </a:r>
            <a:r>
              <a:rPr lang="en-GB" sz="2400" dirty="0"/>
              <a:t> -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Physical Disability Champion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401E9-40B9-02DF-FDA4-FA8EEED0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9" y="1404605"/>
            <a:ext cx="681680" cy="876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B499A-D8B1-8CF0-8356-A73F76A4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63" y="2517272"/>
            <a:ext cx="704886" cy="1009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13EAD-5A1D-E2BD-6753-FD06C21B3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63" y="3903723"/>
            <a:ext cx="831916" cy="1112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F62C38-8D6C-7B2E-CBB3-5489237E2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6" y="5393366"/>
            <a:ext cx="732779" cy="98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65DA5F-158A-59AC-7F58-9525184ED70E}"/>
              </a:ext>
            </a:extLst>
          </p:cNvPr>
          <p:cNvSpPr txBox="1"/>
          <p:nvPr/>
        </p:nvSpPr>
        <p:spPr>
          <a:xfrm>
            <a:off x="2913076" y="5516177"/>
            <a:ext cx="7598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Cllr Lorna Greenwood – Mental Health Champion</a:t>
            </a:r>
          </a:p>
        </p:txBody>
      </p:sp>
    </p:spTree>
    <p:extLst>
      <p:ext uri="{BB962C8B-B14F-4D97-AF65-F5344CB8AC3E}">
        <p14:creationId xmlns:p14="http://schemas.microsoft.com/office/powerpoint/2010/main" val="30823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48875D-68C5-3B30-F0C3-690EA632A222}"/>
              </a:ext>
            </a:extLst>
          </p:cNvPr>
          <p:cNvSpPr txBox="1"/>
          <p:nvPr/>
        </p:nvSpPr>
        <p:spPr>
          <a:xfrm>
            <a:off x="2172749" y="201335"/>
            <a:ext cx="8315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Disability Champions Continued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9EAB9-79F0-8C9A-B27A-A35D6BE113B5}"/>
              </a:ext>
            </a:extLst>
          </p:cNvPr>
          <p:cNvSpPr txBox="1"/>
          <p:nvPr/>
        </p:nvSpPr>
        <p:spPr>
          <a:xfrm>
            <a:off x="3267508" y="1209188"/>
            <a:ext cx="7453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Cllr Richard Cotton-Deaf &amp; Hard of Hearing Champion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FC2D8-2FE7-C61D-9A25-7BEAE5690713}"/>
              </a:ext>
            </a:extLst>
          </p:cNvPr>
          <p:cNvSpPr txBox="1"/>
          <p:nvPr/>
        </p:nvSpPr>
        <p:spPr>
          <a:xfrm>
            <a:off x="3326232" y="2505456"/>
            <a:ext cx="8107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Cllr Sylvia McNamara–Blind and Visually Impaired Champion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9BEA91-C1A3-A14B-7747-DBF9A30C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9" y="1020997"/>
            <a:ext cx="823405" cy="1162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4B9AD2-FCB1-4D97-BA6A-F13F6B0D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41" y="2534380"/>
            <a:ext cx="958899" cy="1162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0F00BA-092B-2FFF-21A1-676D109CB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80" y="3905151"/>
            <a:ext cx="1282820" cy="12828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34CF94-D011-C8B7-1D41-A323C947352C}"/>
              </a:ext>
            </a:extLst>
          </p:cNvPr>
          <p:cNvSpPr txBox="1"/>
          <p:nvPr/>
        </p:nvSpPr>
        <p:spPr>
          <a:xfrm>
            <a:off x="3326232" y="4247751"/>
            <a:ext cx="8106369" cy="2154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Champions introduce the panel to groups that support each area of disability championed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talk about what support is available to vulnerable residents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E794F1-22A1-8C71-AA9A-33A445B77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99" y="5399478"/>
            <a:ext cx="1157981" cy="11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D750-F970-40B4-82B8-FA588AA2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Disability Oversight Panel?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B8ECF-0A28-4E35-CC0F-5311359CB90F}"/>
              </a:ext>
            </a:extLst>
          </p:cNvPr>
          <p:cNvSpPr txBox="1"/>
          <p:nvPr/>
        </p:nvSpPr>
        <p:spPr>
          <a:xfrm>
            <a:off x="998290" y="1653858"/>
            <a:ext cx="931178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Disability Oversight Panel focuses on: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2F7FA-11D9-F89C-FCC3-A35F990D5AFE}"/>
              </a:ext>
            </a:extLst>
          </p:cNvPr>
          <p:cNvSpPr txBox="1"/>
          <p:nvPr/>
        </p:nvSpPr>
        <p:spPr>
          <a:xfrm>
            <a:off x="2508308" y="2474752"/>
            <a:ext cx="8330268" cy="407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to residents with disabilities on policy and strategy issues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Support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things that are most important to residents with disabilities within the work of the Council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with other Scrutiny committees to look at the issues important to residents with disabilities in Camden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90C200-8EEF-783D-215E-6ED86B93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6502"/>
            <a:ext cx="1182498" cy="1182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769813-9623-0653-0F22-46DF182FD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8" y="3640865"/>
            <a:ext cx="1103011" cy="1103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9AE46F-61E6-9B84-CDC6-94A5924A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18" y="5033394"/>
            <a:ext cx="1353773" cy="13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7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F80E-3BFF-E99E-E088-05FE7D44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904"/>
            <a:ext cx="10344325" cy="82611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Disability Oversight Panel?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1AD1-0C1E-6FDE-568F-89178FC5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8" y="1778466"/>
            <a:ext cx="9172662" cy="4398497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Organising public meetings with key stakeholders in the Council, community groups, other public sector organisations and residents with disabilities to focus on particular issues for discussion</a:t>
            </a:r>
          </a:p>
          <a:p>
            <a:pPr marL="457200" lvl="1" indent="0">
              <a:lnSpc>
                <a:spcPct val="107000"/>
              </a:lnSpc>
              <a:spcAft>
                <a:spcPts val="6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feedback to the Council regularly, and at least once a year, on the work of the Equalities Champions and the Disability Oversight Panel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03476-2726-B281-96EF-C8429AFE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6" y="1680272"/>
            <a:ext cx="1425779" cy="14257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71B838-4540-020D-A477-2AEB1B4C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79" y="3977714"/>
            <a:ext cx="1358667" cy="13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F219-C926-640E-444E-FB553137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with the public</a:t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AFE9-915B-5453-F2FE-615C713A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043" y="2004969"/>
            <a:ext cx="7872369" cy="4171994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Disability Oversight Panel meet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 per year 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also hold public engagement event with several residents, community groups and stakeholders to talk about a key topic which is looked at in greater detail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workshop style discussion that can inform the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Committee making recommendations to the Council or to third parties (such as Transport for London).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9EF7B-4B19-4C2D-982A-8107AF30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07" y="1417740"/>
            <a:ext cx="1387329" cy="1387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48651-324B-57A7-2BFF-EAEB4B31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07" y="3084947"/>
            <a:ext cx="1387329" cy="1387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2D85E9-8823-B032-4842-B73C0A5E2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975" y="5041782"/>
            <a:ext cx="1211161" cy="12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9635-E306-08C2-0601-1578AC8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Earlier meetings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7FF6-A228-BE89-9528-BB5F53FD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310" y="2038525"/>
            <a:ext cx="8694490" cy="41384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Accessible transport and the work of Transport for London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Make Camden and our key community priorities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Council Tax Reduction Scheme and how it supports people with disabilities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9E5B9-FBD3-8AFC-7E24-7F1BED1E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2356792"/>
            <a:ext cx="1298711" cy="1298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A5CE5-94B4-2E0D-186F-9107B4AB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7" y="3760004"/>
            <a:ext cx="1774880" cy="827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69FE7-15F5-6991-A5EF-2466AB70C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57" y="5018881"/>
            <a:ext cx="1067637" cy="1067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E7AF6-6A36-05A3-FDD1-6DA5A01F0595}"/>
              </a:ext>
            </a:extLst>
          </p:cNvPr>
          <p:cNvSpPr txBox="1"/>
          <p:nvPr/>
        </p:nvSpPr>
        <p:spPr>
          <a:xfrm>
            <a:off x="689557" y="1320074"/>
            <a:ext cx="10212897" cy="8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earlier public Committee and panel meetings have focused on: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99BD-E630-DD53-DD3A-3EC10F05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Earlier meetings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D18F4-92B1-ECCE-56C0-BAC3A6D1083E}"/>
              </a:ext>
            </a:extLst>
          </p:cNvPr>
          <p:cNvSpPr txBox="1"/>
          <p:nvPr/>
        </p:nvSpPr>
        <p:spPr>
          <a:xfrm>
            <a:off x="2575421" y="1585519"/>
            <a:ext cx="8489658" cy="4642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Updating  Camden Town Hall and Accessible Buildings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Council is addressing the impact of race and disability discrimination together as part of Building Equal Foundations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Educational Needs and Disabilities Strategy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Leisure service strategy and procurement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17A7D-33D8-DE09-0C1A-58C7EC5D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03" y="2418986"/>
            <a:ext cx="1356401" cy="1285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D96AB-B66D-C901-F5AC-4D002E85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88" y="3831776"/>
            <a:ext cx="1202772" cy="1202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2B8CF4-087C-FF2D-1AC8-F742E627C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6" r="2219"/>
          <a:stretch/>
        </p:blipFill>
        <p:spPr>
          <a:xfrm>
            <a:off x="799349" y="1265306"/>
            <a:ext cx="1306507" cy="977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EB55C-24AD-625A-2B04-015DC233C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83" y="5290102"/>
            <a:ext cx="1202773" cy="12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FBD7BFACA5AC4D81C6B05A88E72903" ma:contentTypeVersion="17" ma:contentTypeDescription="Create a new document." ma:contentTypeScope="" ma:versionID="25c81510204171fda2e2d8dfbe4373f4">
  <xsd:schema xmlns:xsd="http://www.w3.org/2001/XMLSchema" xmlns:xs="http://www.w3.org/2001/XMLSchema" xmlns:p="http://schemas.microsoft.com/office/2006/metadata/properties" xmlns:ns2="591a7c17-2934-4a39-b2af-ef40417c20a7" xmlns:ns3="37e92121-a606-4d2e-a5cd-7739779b5885" targetNamespace="http://schemas.microsoft.com/office/2006/metadata/properties" ma:root="true" ma:fieldsID="8e07b7c2f085980caafd5faaf53400c5" ns2:_="" ns3:_="">
    <xsd:import namespace="591a7c17-2934-4a39-b2af-ef40417c20a7"/>
    <xsd:import namespace="37e92121-a606-4d2e-a5cd-7739779b5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a7c17-2934-4a39-b2af-ef40417c2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d7be31d-7c30-4568-a9ce-af1670ac32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92121-a606-4d2e-a5cd-7739779b5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8a2fd2-b7a2-422b-a79f-8ed8cd888b16}" ma:internalName="TaxCatchAll" ma:showField="CatchAllData" ma:web="37e92121-a606-4d2e-a5cd-7739779b5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1a7c17-2934-4a39-b2af-ef40417c20a7">
      <Terms xmlns="http://schemas.microsoft.com/office/infopath/2007/PartnerControls"/>
    </lcf76f155ced4ddcb4097134ff3c332f>
    <TaxCatchAll xmlns="37e92121-a606-4d2e-a5cd-7739779b5885" xsi:nil="true"/>
  </documentManagement>
</p:properties>
</file>

<file path=customXml/itemProps1.xml><?xml version="1.0" encoding="utf-8"?>
<ds:datastoreItem xmlns:ds="http://schemas.openxmlformats.org/officeDocument/2006/customXml" ds:itemID="{AC94E048-B261-46B2-9555-6510200BE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CE624-79AA-4A5A-AEC0-B61F11A37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a7c17-2934-4a39-b2af-ef40417c20a7"/>
    <ds:schemaRef ds:uri="37e92121-a606-4d2e-a5cd-7739779b5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240490-6008-4C6F-B1D9-15CF73C9FAE7}">
  <ds:schemaRefs>
    <ds:schemaRef ds:uri="591a7c17-2934-4a39-b2af-ef40417c20a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37e92121-a606-4d2e-a5cd-7739779b588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512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 Disability Oversight Panel</vt:lpstr>
      <vt:lpstr>PowerPoint Presentation</vt:lpstr>
      <vt:lpstr>Disability Champions </vt:lpstr>
      <vt:lpstr>PowerPoint Presentation</vt:lpstr>
      <vt:lpstr>What is the Disability Oversight Panel?</vt:lpstr>
      <vt:lpstr> What is the Disability Oversight Panel?</vt:lpstr>
      <vt:lpstr>Engagement with the public </vt:lpstr>
      <vt:lpstr>Earlier meetings  </vt:lpstr>
      <vt:lpstr>Earlier meetings </vt:lpstr>
      <vt:lpstr>Larraine Revah’s special surgeries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Oversight Panel</dc:title>
  <dc:creator>Louise Roberts</dc:creator>
  <cp:lastModifiedBy>Jane Saunders</cp:lastModifiedBy>
  <cp:revision>10</cp:revision>
  <dcterms:created xsi:type="dcterms:W3CDTF">2023-08-04T14:00:46Z</dcterms:created>
  <dcterms:modified xsi:type="dcterms:W3CDTF">2023-10-09T08:04:19Z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0x01010030FBD7BFACA5AC4D81C6B05A88E72903</vt:lpwstr>
  </property>
  <property fmtid="{D5CDD505-2E9C-101B-9397-08002B2CF9AE}" pid="3" name="MediaServiceImageTags">
    <vt:lpwstr/>
  </property>
</Properties>
</file>