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 id="2147483774" r:id="rId5"/>
    <p:sldMasterId id="2147483786" r:id="rId6"/>
    <p:sldMasterId id="2147483798" r:id="rId7"/>
    <p:sldMasterId id="2147483810" r:id="rId8"/>
    <p:sldMasterId id="2147483822" r:id="rId9"/>
  </p:sldMasterIdLst>
  <p:notesMasterIdLst>
    <p:notesMasterId r:id="rId29"/>
  </p:notesMasterIdLst>
  <p:handoutMasterIdLst>
    <p:handoutMasterId r:id="rId30"/>
  </p:handoutMasterIdLst>
  <p:sldIdLst>
    <p:sldId id="256" r:id="rId10"/>
    <p:sldId id="285" r:id="rId11"/>
    <p:sldId id="319" r:id="rId12"/>
    <p:sldId id="320" r:id="rId13"/>
    <p:sldId id="326" r:id="rId14"/>
    <p:sldId id="321" r:id="rId15"/>
    <p:sldId id="323" r:id="rId16"/>
    <p:sldId id="330" r:id="rId17"/>
    <p:sldId id="324" r:id="rId18"/>
    <p:sldId id="316" r:id="rId19"/>
    <p:sldId id="318" r:id="rId20"/>
    <p:sldId id="327" r:id="rId21"/>
    <p:sldId id="329" r:id="rId22"/>
    <p:sldId id="290" r:id="rId23"/>
    <p:sldId id="295" r:id="rId24"/>
    <p:sldId id="325" r:id="rId25"/>
    <p:sldId id="315" r:id="rId26"/>
    <p:sldId id="292" r:id="rId27"/>
    <p:sldId id="299" r:id="rId28"/>
  </p:sldIdLst>
  <p:sldSz cx="12192000" cy="6858000"/>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Lisa" initials="TL" lastIdx="51" clrIdx="0">
    <p:extLst>
      <p:ext uri="{19B8F6BF-5375-455C-9EA6-DF929625EA0E}">
        <p15:presenceInfo xmlns:p15="http://schemas.microsoft.com/office/powerpoint/2012/main" userId="S-1-5-21-842925246-1214440339-725345543-267979" providerId="AD"/>
      </p:ext>
    </p:extLst>
  </p:cmAuthor>
  <p:cmAuthor id="2" name="Asquith, Helen" initials="AH" lastIdx="3" clrIdx="1">
    <p:extLst>
      <p:ext uri="{19B8F6BF-5375-455C-9EA6-DF929625EA0E}">
        <p15:presenceInfo xmlns:p15="http://schemas.microsoft.com/office/powerpoint/2012/main" userId="S-1-5-21-842925246-1214440339-725345543-262712" providerId="AD"/>
      </p:ext>
    </p:extLst>
  </p:cmAuthor>
  <p:cmAuthor id="3" name="Shaukat, Mahnaz" initials="SM" lastIdx="5" clrIdx="2">
    <p:extLst>
      <p:ext uri="{19B8F6BF-5375-455C-9EA6-DF929625EA0E}">
        <p15:presenceInfo xmlns:p15="http://schemas.microsoft.com/office/powerpoint/2012/main" userId="S-1-5-21-842925246-1214440339-725345543-82771" providerId="AD"/>
      </p:ext>
    </p:extLst>
  </p:cmAuthor>
  <p:cmAuthor id="4" name="Romeri, Ester" initials="RE" lastIdx="2" clrIdx="3">
    <p:extLst>
      <p:ext uri="{19B8F6BF-5375-455C-9EA6-DF929625EA0E}">
        <p15:presenceInfo xmlns:p15="http://schemas.microsoft.com/office/powerpoint/2012/main" userId="S-1-5-21-842925246-1214440339-725345543-80546" providerId="AD"/>
      </p:ext>
    </p:extLst>
  </p:cmAuthor>
  <p:cmAuthor id="5" name="Bertran Perez-Hickman, Marta" initials="BPM" lastIdx="3" clrIdx="4">
    <p:extLst>
      <p:ext uri="{19B8F6BF-5375-455C-9EA6-DF929625EA0E}">
        <p15:presenceInfo xmlns:p15="http://schemas.microsoft.com/office/powerpoint/2012/main" userId="S-1-5-21-842925246-1214440339-725345543-265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0CA"/>
    <a:srgbClr val="FF3300"/>
    <a:srgbClr val="F49C90"/>
    <a:srgbClr val="FDEFED"/>
    <a:srgbClr val="FBD9D4"/>
    <a:srgbClr val="F8B7AE"/>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3979" autoAdjust="0"/>
  </p:normalViewPr>
  <p:slideViewPr>
    <p:cSldViewPr snapToGrid="0">
      <p:cViewPr varScale="1">
        <p:scale>
          <a:sx n="65" d="100"/>
          <a:sy n="65" d="100"/>
        </p:scale>
        <p:origin x="7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1813210848644"/>
          <c:y val="5.0925925925925923E-2"/>
          <c:w val="0.82424934383202098"/>
          <c:h val="0.84731481481481485"/>
        </c:manualLayout>
      </c:layout>
      <c:barChart>
        <c:barDir val="bar"/>
        <c:grouping val="clustered"/>
        <c:varyColors val="0"/>
        <c:ser>
          <c:idx val="0"/>
          <c:order val="0"/>
          <c:tx>
            <c:v>Men</c:v>
          </c:tx>
          <c:spPr>
            <a:solidFill>
              <a:schemeClr val="accent1"/>
            </a:solidFill>
            <a:ln>
              <a:noFill/>
            </a:ln>
            <a:effectLst/>
          </c:spPr>
          <c:invertIfNegative val="0"/>
          <c:errBars>
            <c:errBarType val="both"/>
            <c:errValType val="cust"/>
            <c:noEndCap val="0"/>
            <c:plus>
              <c:numRef>
                <c:f>('Overview_LE Gap_Slide 3'!$I$9,'Overview_LE Gap_Slide 3'!$I$16,'Overview_LE Gap_Slide 3'!$I$23,'Overview_LE Gap_Slide 3'!$I$31,'Overview_LE Gap_Slide 3'!$I$39,'Overview_LE Gap_Slide 3'!$I$47)</c:f>
                <c:numCache>
                  <c:formatCode>General</c:formatCode>
                  <c:ptCount val="6"/>
                  <c:pt idx="0">
                    <c:v>1.9000000000000004</c:v>
                  </c:pt>
                  <c:pt idx="1">
                    <c:v>1.9000000000000004</c:v>
                  </c:pt>
                  <c:pt idx="2">
                    <c:v>1.8000000000000007</c:v>
                  </c:pt>
                  <c:pt idx="3">
                    <c:v>1.7999999999999989</c:v>
                  </c:pt>
                  <c:pt idx="4">
                    <c:v>2.0999999999999996</c:v>
                  </c:pt>
                  <c:pt idx="5">
                    <c:v>2.5999999999999996</c:v>
                  </c:pt>
                </c:numCache>
              </c:numRef>
            </c:plus>
            <c:minus>
              <c:numRef>
                <c:f>('Overview_LE Gap_Slide 3'!$H$9,'Overview_LE Gap_Slide 3'!$H$16,'Overview_LE Gap_Slide 3'!$H$23,'Overview_LE Gap_Slide 3'!$H$31,'Overview_LE Gap_Slide 3'!$H$39,'Overview_LE Gap_Slide 3'!$H$47,'Overview_LE Gap_Slide 3'!$H$55,'Overview_LE Gap_Slide 3'!$H$62)</c:f>
                <c:numCache>
                  <c:formatCode>General</c:formatCode>
                  <c:ptCount val="8"/>
                  <c:pt idx="0">
                    <c:v>1.9000000000000004</c:v>
                  </c:pt>
                  <c:pt idx="1">
                    <c:v>2</c:v>
                  </c:pt>
                  <c:pt idx="2">
                    <c:v>1.8999999999999995</c:v>
                  </c:pt>
                  <c:pt idx="3">
                    <c:v>1.9000000000000004</c:v>
                  </c:pt>
                  <c:pt idx="4">
                    <c:v>2.1000000000000014</c:v>
                  </c:pt>
                  <c:pt idx="5">
                    <c:v>2.5999999999999996</c:v>
                  </c:pt>
                  <c:pt idx="6">
                    <c:v>2.0999999999999996</c:v>
                  </c:pt>
                  <c:pt idx="7">
                    <c:v>2.1999999999999993</c:v>
                  </c:pt>
                </c:numCache>
              </c:numRef>
            </c:minus>
            <c:spPr>
              <a:noFill/>
              <a:ln w="9525" cap="flat" cmpd="sng" algn="ctr">
                <a:solidFill>
                  <a:schemeClr val="tx1">
                    <a:lumMod val="65000"/>
                    <a:lumOff val="35000"/>
                  </a:schemeClr>
                </a:solidFill>
                <a:round/>
              </a:ln>
              <a:effectLst/>
            </c:spPr>
          </c:errBars>
          <c:cat>
            <c:strRef>
              <c:f>('Overview_LE Gap_Slide 3'!$B$7,'Overview_LE Gap_Slide 3'!$B$14,'Overview_LE Gap_Slide 3'!$B$21,'Overview_LE Gap_Slide 3'!$B$29,'Overview_LE Gap_Slide 3'!$B$37,'Overview_LE Gap_Slide 3'!$B$45)</c:f>
              <c:strCache>
                <c:ptCount val="6"/>
                <c:pt idx="0">
                  <c:v>2011 - 13</c:v>
                </c:pt>
                <c:pt idx="1">
                  <c:v>2012 - 14</c:v>
                </c:pt>
                <c:pt idx="2">
                  <c:v>2013 - 15</c:v>
                </c:pt>
                <c:pt idx="3">
                  <c:v>2014 - 16</c:v>
                </c:pt>
                <c:pt idx="4">
                  <c:v>2015 - 17</c:v>
                </c:pt>
                <c:pt idx="5">
                  <c:v>2016 - 18</c:v>
                </c:pt>
              </c:strCache>
            </c:strRef>
          </c:cat>
          <c:val>
            <c:numRef>
              <c:f>('Overview_LE Gap_Slide 3'!$D$9,'Overview_LE Gap_Slide 3'!$D$16,'Overview_LE Gap_Slide 3'!$D$23,'Overview_LE Gap_Slide 3'!$D$31,'Overview_LE Gap_Slide 3'!$D$39,'Overview_LE Gap_Slide 3'!$D$47)</c:f>
              <c:numCache>
                <c:formatCode>0.0</c:formatCode>
                <c:ptCount val="6"/>
                <c:pt idx="0">
                  <c:v>10.4</c:v>
                </c:pt>
                <c:pt idx="1">
                  <c:v>10.199999999999999</c:v>
                </c:pt>
                <c:pt idx="2">
                  <c:v>9.6</c:v>
                </c:pt>
                <c:pt idx="3">
                  <c:v>10.3</c:v>
                </c:pt>
                <c:pt idx="4">
                  <c:v>11.3</c:v>
                </c:pt>
                <c:pt idx="5">
                  <c:v>12.6</c:v>
                </c:pt>
              </c:numCache>
            </c:numRef>
          </c:val>
          <c:extLst>
            <c:ext xmlns:c16="http://schemas.microsoft.com/office/drawing/2014/chart" uri="{C3380CC4-5D6E-409C-BE32-E72D297353CC}">
              <c16:uniqueId val="{00000000-C577-44F7-A5E2-2A7472F61992}"/>
            </c:ext>
          </c:extLst>
        </c:ser>
        <c:ser>
          <c:idx val="1"/>
          <c:order val="1"/>
          <c:tx>
            <c:v>Women</c:v>
          </c:tx>
          <c:spPr>
            <a:solidFill>
              <a:schemeClr val="tx2"/>
            </a:solidFill>
            <a:ln>
              <a:noFill/>
            </a:ln>
            <a:effectLst/>
          </c:spPr>
          <c:invertIfNegative val="0"/>
          <c:errBars>
            <c:errBarType val="both"/>
            <c:errValType val="cust"/>
            <c:noEndCap val="0"/>
            <c:plus>
              <c:numRef>
                <c:f>('Overview_LE Gap_Slide 3'!$I$55,'Overview_LE Gap_Slide 3'!$I$62,'Overview_LE Gap_Slide 3'!$I$69,'Overview_LE Gap_Slide 3'!$I$77,'Overview_LE Gap_Slide 3'!$I$85,'Overview_LE Gap_Slide 3'!$I$93)</c:f>
                <c:numCache>
                  <c:formatCode>General</c:formatCode>
                  <c:ptCount val="6"/>
                  <c:pt idx="0">
                    <c:v>2.1000000000000005</c:v>
                  </c:pt>
                  <c:pt idx="1">
                    <c:v>2.0999999999999996</c:v>
                  </c:pt>
                  <c:pt idx="2">
                    <c:v>1.8999999999999995</c:v>
                  </c:pt>
                  <c:pt idx="3">
                    <c:v>2.1000000000000005</c:v>
                  </c:pt>
                  <c:pt idx="4">
                    <c:v>1.9000000000000004</c:v>
                  </c:pt>
                  <c:pt idx="5">
                    <c:v>2.2000000000000011</c:v>
                  </c:pt>
                </c:numCache>
              </c:numRef>
            </c:plus>
            <c:minus>
              <c:numRef>
                <c:f>('Overview_LE Gap_Slide 3'!$H$55,'Overview_LE Gap_Slide 3'!$H$62,'Overview_LE Gap_Slide 3'!$H$69,'Overview_LE Gap_Slide 3'!$H$77,'Overview_LE Gap_Slide 3'!$H$85,'Overview_LE Gap_Slide 3'!$H$93)</c:f>
                <c:numCache>
                  <c:formatCode>General</c:formatCode>
                  <c:ptCount val="6"/>
                  <c:pt idx="0">
                    <c:v>2.0999999999999996</c:v>
                  </c:pt>
                  <c:pt idx="1">
                    <c:v>2.1999999999999993</c:v>
                  </c:pt>
                  <c:pt idx="2">
                    <c:v>1.9000000000000004</c:v>
                  </c:pt>
                  <c:pt idx="3">
                    <c:v>2</c:v>
                  </c:pt>
                  <c:pt idx="4">
                    <c:v>2</c:v>
                  </c:pt>
                  <c:pt idx="5">
                    <c:v>2.1999999999999993</c:v>
                  </c:pt>
                </c:numCache>
              </c:numRef>
            </c:minus>
            <c:spPr>
              <a:noFill/>
              <a:ln w="9525" cap="flat" cmpd="sng" algn="ctr">
                <a:solidFill>
                  <a:schemeClr val="tx1">
                    <a:lumMod val="65000"/>
                    <a:lumOff val="35000"/>
                  </a:schemeClr>
                </a:solidFill>
                <a:round/>
              </a:ln>
              <a:effectLst/>
            </c:spPr>
          </c:errBars>
          <c:cat>
            <c:strRef>
              <c:f>('Overview_LE Gap_Slide 3'!$B$7,'Overview_LE Gap_Slide 3'!$B$14,'Overview_LE Gap_Slide 3'!$B$21,'Overview_LE Gap_Slide 3'!$B$29,'Overview_LE Gap_Slide 3'!$B$37,'Overview_LE Gap_Slide 3'!$B$45)</c:f>
              <c:strCache>
                <c:ptCount val="6"/>
                <c:pt idx="0">
                  <c:v>2011 - 13</c:v>
                </c:pt>
                <c:pt idx="1">
                  <c:v>2012 - 14</c:v>
                </c:pt>
                <c:pt idx="2">
                  <c:v>2013 - 15</c:v>
                </c:pt>
                <c:pt idx="3">
                  <c:v>2014 - 16</c:v>
                </c:pt>
                <c:pt idx="4">
                  <c:v>2015 - 17</c:v>
                </c:pt>
                <c:pt idx="5">
                  <c:v>2016 - 18</c:v>
                </c:pt>
              </c:strCache>
            </c:strRef>
          </c:cat>
          <c:val>
            <c:numRef>
              <c:f>('Overview_LE Gap_Slide 3'!$D$55,'Overview_LE Gap_Slide 3'!$D$62,'Overview_LE Gap_Slide 3'!$D$69,'Overview_LE Gap_Slide 3'!$D$77,'Overview_LE Gap_Slide 3'!$D$93,'Overview_LE Gap_Slide 3'!$D$85)</c:f>
              <c:numCache>
                <c:formatCode>0.0</c:formatCode>
                <c:ptCount val="6"/>
                <c:pt idx="0">
                  <c:v>7.8</c:v>
                </c:pt>
                <c:pt idx="1">
                  <c:v>7.1</c:v>
                </c:pt>
                <c:pt idx="2">
                  <c:v>7.2</c:v>
                </c:pt>
                <c:pt idx="3">
                  <c:v>7.3</c:v>
                </c:pt>
                <c:pt idx="4">
                  <c:v>10.6</c:v>
                </c:pt>
                <c:pt idx="5">
                  <c:v>9.4</c:v>
                </c:pt>
              </c:numCache>
            </c:numRef>
          </c:val>
          <c:extLst>
            <c:ext xmlns:c16="http://schemas.microsoft.com/office/drawing/2014/chart" uri="{C3380CC4-5D6E-409C-BE32-E72D297353CC}">
              <c16:uniqueId val="{00000001-C577-44F7-A5E2-2A7472F61992}"/>
            </c:ext>
          </c:extLst>
        </c:ser>
        <c:dLbls>
          <c:showLegendKey val="0"/>
          <c:showVal val="0"/>
          <c:showCatName val="0"/>
          <c:showSerName val="0"/>
          <c:showPercent val="0"/>
          <c:showBubbleSize val="0"/>
        </c:dLbls>
        <c:gapWidth val="219"/>
        <c:axId val="319010031"/>
        <c:axId val="318992143"/>
      </c:barChart>
      <c:catAx>
        <c:axId val="319010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992143"/>
        <c:crosses val="autoZero"/>
        <c:auto val="1"/>
        <c:lblAlgn val="ctr"/>
        <c:lblOffset val="100"/>
        <c:noMultiLvlLbl val="0"/>
      </c:catAx>
      <c:valAx>
        <c:axId val="318992143"/>
        <c:scaling>
          <c:orientation val="minMax"/>
          <c:max val="2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010031"/>
        <c:crosses val="autoZero"/>
        <c:crossBetween val="between"/>
      </c:valAx>
      <c:spPr>
        <a:noFill/>
        <a:ln>
          <a:noFill/>
        </a:ln>
        <a:effectLst/>
      </c:spPr>
    </c:plotArea>
    <c:legend>
      <c:legendPos val="r"/>
      <c:layout>
        <c:manualLayout>
          <c:xMode val="edge"/>
          <c:yMode val="edge"/>
          <c:x val="0.79152712160979877"/>
          <c:y val="0.27801144648585596"/>
          <c:w val="0.12791732283464566"/>
          <c:h val="0.147680810731991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8AA83-ABED-47B9-89A1-A0A45401E7CB}"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05AF567E-21DC-4A3F-8F3E-5C7CC9E3CD74}">
      <dgm:prSet phldrT="[Text]"/>
      <dgm:spPr/>
      <dgm:t>
        <a:bodyPr/>
        <a:lstStyle/>
        <a:p>
          <a:r>
            <a:rPr lang="en-US" dirty="0" smtClean="0"/>
            <a:t>Family resilience</a:t>
          </a:r>
          <a:endParaRPr lang="en-US" dirty="0"/>
        </a:p>
      </dgm:t>
      <dgm:extLst>
        <a:ext uri="{E40237B7-FDA0-4F09-8148-C483321AD2D9}">
          <dgm14:cNvPr xmlns:dgm14="http://schemas.microsoft.com/office/drawing/2010/diagram" id="0" name="" title="Table "/>
        </a:ext>
      </dgm:extLst>
    </dgm:pt>
    <dgm:pt modelId="{3C76C648-2BCE-4172-8722-73FB33858515}" type="parTrans" cxnId="{95F29FCB-6A1E-4A2F-9542-8631CF7385BC}">
      <dgm:prSet/>
      <dgm:spPr/>
      <dgm:t>
        <a:bodyPr/>
        <a:lstStyle/>
        <a:p>
          <a:endParaRPr lang="en-US"/>
        </a:p>
      </dgm:t>
    </dgm:pt>
    <dgm:pt modelId="{4369F028-EA42-4A06-B149-0F3F740622E8}" type="sibTrans" cxnId="{95F29FCB-6A1E-4A2F-9542-8631CF7385BC}">
      <dgm:prSet/>
      <dgm:spPr/>
      <dgm:t>
        <a:bodyPr/>
        <a:lstStyle/>
        <a:p>
          <a:endParaRPr lang="en-US"/>
        </a:p>
      </dgm:t>
    </dgm:pt>
    <dgm:pt modelId="{717A06A5-27D2-45D2-AAFE-1E23B35878ED}">
      <dgm:prSet phldrT="[Text]"/>
      <dgm:spPr/>
      <dgm:t>
        <a:bodyPr/>
        <a:lstStyle/>
        <a:p>
          <a:r>
            <a:rPr lang="en-US" dirty="0" smtClean="0"/>
            <a:t>Healthy weight, healthy lives</a:t>
          </a:r>
          <a:endParaRPr lang="en-US" dirty="0"/>
        </a:p>
      </dgm:t>
      <dgm:extLst>
        <a:ext uri="{E40237B7-FDA0-4F09-8148-C483321AD2D9}">
          <dgm14:cNvPr xmlns:dgm14="http://schemas.microsoft.com/office/drawing/2010/diagram" id="0" name="" descr="1. Family resilience&#10;2. Healthy weight, healthy lives&#10;3. Community connectedness&#10;4. Ensuring good mental health for all&#10;5. First 1001 days&#10;6. Reducing alcohol related harm&#10;" title="Table "/>
        </a:ext>
      </dgm:extLst>
    </dgm:pt>
    <dgm:pt modelId="{F119260B-B41B-434E-B3F1-2DEBF9EE93B1}" type="parTrans" cxnId="{66F97761-4CE6-494D-9AA7-23B6D24DB740}">
      <dgm:prSet/>
      <dgm:spPr/>
      <dgm:t>
        <a:bodyPr/>
        <a:lstStyle/>
        <a:p>
          <a:endParaRPr lang="en-US"/>
        </a:p>
      </dgm:t>
    </dgm:pt>
    <dgm:pt modelId="{8C2483C3-8E02-4710-BB46-3636CD24407C}" type="sibTrans" cxnId="{66F97761-4CE6-494D-9AA7-23B6D24DB740}">
      <dgm:prSet/>
      <dgm:spPr/>
      <dgm:t>
        <a:bodyPr/>
        <a:lstStyle/>
        <a:p>
          <a:endParaRPr lang="en-US"/>
        </a:p>
      </dgm:t>
    </dgm:pt>
    <dgm:pt modelId="{9798A6DB-483F-41D7-B2CD-74A13360BA98}">
      <dgm:prSet phldrT="[Text]"/>
      <dgm:spPr/>
      <dgm:t>
        <a:bodyPr/>
        <a:lstStyle/>
        <a:p>
          <a:r>
            <a:rPr lang="en-US" dirty="0" smtClean="0"/>
            <a:t>Community connectedness</a:t>
          </a:r>
          <a:endParaRPr lang="en-US" dirty="0"/>
        </a:p>
      </dgm:t>
      <dgm:extLst>
        <a:ext uri="{E40237B7-FDA0-4F09-8148-C483321AD2D9}">
          <dgm14:cNvPr xmlns:dgm14="http://schemas.microsoft.com/office/drawing/2010/diagram" id="0" name="" descr="1. Family resilience&#10;2. Healthy weight, healthy lives&#10;3. Community connectedness&#10;4. Ensuring good mental health for all&#10;5. First 1001 days&#10;6. Reducing alcohol related harm&#10;" title="Table "/>
        </a:ext>
      </dgm:extLst>
    </dgm:pt>
    <dgm:pt modelId="{FB7FA2F4-7A1F-49A1-B767-181AFF544E9C}" type="parTrans" cxnId="{708F66A3-B2EC-4D51-8202-395CBF900307}">
      <dgm:prSet/>
      <dgm:spPr/>
      <dgm:t>
        <a:bodyPr/>
        <a:lstStyle/>
        <a:p>
          <a:endParaRPr lang="en-US"/>
        </a:p>
      </dgm:t>
    </dgm:pt>
    <dgm:pt modelId="{80C68B29-8EE0-401B-93D1-AFE4F519659C}" type="sibTrans" cxnId="{708F66A3-B2EC-4D51-8202-395CBF900307}">
      <dgm:prSet/>
      <dgm:spPr/>
      <dgm:t>
        <a:bodyPr/>
        <a:lstStyle/>
        <a:p>
          <a:endParaRPr lang="en-US"/>
        </a:p>
      </dgm:t>
    </dgm:pt>
    <dgm:pt modelId="{52A51FCA-3EC3-4B37-916F-9C17D4F38EA4}">
      <dgm:prSet phldrT="[Text]"/>
      <dgm:spPr/>
      <dgm:t>
        <a:bodyPr/>
        <a:lstStyle/>
        <a:p>
          <a:r>
            <a:rPr lang="en-US" dirty="0" smtClean="0"/>
            <a:t>Ensuring good mental health for all</a:t>
          </a:r>
          <a:endParaRPr lang="en-US" dirty="0"/>
        </a:p>
      </dgm:t>
      <dgm:extLst>
        <a:ext uri="{E40237B7-FDA0-4F09-8148-C483321AD2D9}">
          <dgm14:cNvPr xmlns:dgm14="http://schemas.microsoft.com/office/drawing/2010/diagram" id="0" name="" descr="1. Family resilience&#10;2. Healthy weight, healthy lives&#10;3. Community connectedness&#10;4. Ensuring good mental health for all&#10;5. First 1001 days&#10;6. Reducing alcohol related harm&#10;" title="Table "/>
        </a:ext>
      </dgm:extLst>
    </dgm:pt>
    <dgm:pt modelId="{3AE5FAFD-E861-484D-8402-A8C3747349A7}" type="parTrans" cxnId="{AE7A0A94-8D72-448E-B5B3-3D93123AC656}">
      <dgm:prSet/>
      <dgm:spPr/>
      <dgm:t>
        <a:bodyPr/>
        <a:lstStyle/>
        <a:p>
          <a:endParaRPr lang="en-US"/>
        </a:p>
      </dgm:t>
    </dgm:pt>
    <dgm:pt modelId="{C0FF95C3-97D0-4545-93E6-FF8A93FF97F4}" type="sibTrans" cxnId="{AE7A0A94-8D72-448E-B5B3-3D93123AC656}">
      <dgm:prSet/>
      <dgm:spPr/>
      <dgm:t>
        <a:bodyPr/>
        <a:lstStyle/>
        <a:p>
          <a:endParaRPr lang="en-US"/>
        </a:p>
      </dgm:t>
    </dgm:pt>
    <dgm:pt modelId="{BB606A50-49C4-4B90-AE5D-2C1150BF75FB}">
      <dgm:prSet phldrT="[Text]"/>
      <dgm:spPr/>
      <dgm:t>
        <a:bodyPr/>
        <a:lstStyle/>
        <a:p>
          <a:r>
            <a:rPr lang="en-US" dirty="0" smtClean="0"/>
            <a:t>First 1001 days</a:t>
          </a:r>
          <a:endParaRPr lang="en-US" dirty="0"/>
        </a:p>
      </dgm:t>
      <dgm:extLst>
        <a:ext uri="{E40237B7-FDA0-4F09-8148-C483321AD2D9}">
          <dgm14:cNvPr xmlns:dgm14="http://schemas.microsoft.com/office/drawing/2010/diagram" id="0" name="" descr="1. Family resilience&#10;2. Healthy weight, healthy lives&#10;3. Community connectedness&#10;4. Ensuring good mental health for all&#10;5. First 1001 days&#10;6. Reducing alcohol related harm&#10;" title="Table "/>
        </a:ext>
      </dgm:extLst>
    </dgm:pt>
    <dgm:pt modelId="{F39E7881-4C9A-440A-9150-F10D461218AD}" type="parTrans" cxnId="{26BA1D3B-56E0-4797-807B-78F153A4B3B2}">
      <dgm:prSet/>
      <dgm:spPr/>
      <dgm:t>
        <a:bodyPr/>
        <a:lstStyle/>
        <a:p>
          <a:endParaRPr lang="en-US"/>
        </a:p>
      </dgm:t>
    </dgm:pt>
    <dgm:pt modelId="{60B91E52-D599-42B2-A202-41FFD1399BDB}" type="sibTrans" cxnId="{26BA1D3B-56E0-4797-807B-78F153A4B3B2}">
      <dgm:prSet/>
      <dgm:spPr/>
      <dgm:t>
        <a:bodyPr/>
        <a:lstStyle/>
        <a:p>
          <a:endParaRPr lang="en-US"/>
        </a:p>
      </dgm:t>
    </dgm:pt>
    <dgm:pt modelId="{E1E24E91-EB7B-41DB-86B9-A7C1FAFBDAE5}">
      <dgm:prSet phldrT="[Text]"/>
      <dgm:spPr/>
      <dgm:t>
        <a:bodyPr/>
        <a:lstStyle/>
        <a:p>
          <a:r>
            <a:rPr lang="en-US" dirty="0" smtClean="0"/>
            <a:t>Reducing alcohol related harm</a:t>
          </a:r>
          <a:endParaRPr lang="en-US" dirty="0"/>
        </a:p>
      </dgm:t>
      <dgm:extLst>
        <a:ext uri="{E40237B7-FDA0-4F09-8148-C483321AD2D9}">
          <dgm14:cNvPr xmlns:dgm14="http://schemas.microsoft.com/office/drawing/2010/diagram" id="0" name="" descr="1. Family resilience&#10;2. Healthy weight, healthy lives&#10;3. Community connectedness&#10;4. Ensuring good mental health for all&#10;5. First 1001 days&#10;6. Reducing alcohol related harm&#10;" title="Table "/>
        </a:ext>
      </dgm:extLst>
    </dgm:pt>
    <dgm:pt modelId="{D73004B4-1206-439D-9B71-882E92502BE3}" type="parTrans" cxnId="{B3738CE3-0C11-48B0-A444-EB35AA9146A1}">
      <dgm:prSet/>
      <dgm:spPr/>
      <dgm:t>
        <a:bodyPr/>
        <a:lstStyle/>
        <a:p>
          <a:endParaRPr lang="en-US"/>
        </a:p>
      </dgm:t>
    </dgm:pt>
    <dgm:pt modelId="{A99A2C0B-5E2A-4816-B04C-F5325432B63B}" type="sibTrans" cxnId="{B3738CE3-0C11-48B0-A444-EB35AA9146A1}">
      <dgm:prSet/>
      <dgm:spPr/>
      <dgm:t>
        <a:bodyPr/>
        <a:lstStyle/>
        <a:p>
          <a:endParaRPr lang="en-US"/>
        </a:p>
      </dgm:t>
    </dgm:pt>
    <dgm:pt modelId="{8CB45998-6A57-4869-AAFC-48BE6DB4089B}" type="pres">
      <dgm:prSet presAssocID="{C4B8AA83-ABED-47B9-89A1-A0A45401E7CB}" presName="diagram" presStyleCnt="0">
        <dgm:presLayoutVars>
          <dgm:dir/>
          <dgm:resizeHandles val="exact"/>
        </dgm:presLayoutVars>
      </dgm:prSet>
      <dgm:spPr/>
      <dgm:t>
        <a:bodyPr/>
        <a:lstStyle/>
        <a:p>
          <a:endParaRPr lang="en-US"/>
        </a:p>
      </dgm:t>
    </dgm:pt>
    <dgm:pt modelId="{C0910D2F-D963-4A1A-AE2F-758D39331341}" type="pres">
      <dgm:prSet presAssocID="{05AF567E-21DC-4A3F-8F3E-5C7CC9E3CD74}" presName="node" presStyleLbl="node1" presStyleIdx="0" presStyleCnt="6" custLinFactNeighborX="-556" custLinFactNeighborY="-1329">
        <dgm:presLayoutVars>
          <dgm:bulletEnabled val="1"/>
        </dgm:presLayoutVars>
      </dgm:prSet>
      <dgm:spPr/>
      <dgm:t>
        <a:bodyPr/>
        <a:lstStyle/>
        <a:p>
          <a:endParaRPr lang="en-US"/>
        </a:p>
      </dgm:t>
    </dgm:pt>
    <dgm:pt modelId="{3E385802-399E-4731-9727-342AC926B8AA}" type="pres">
      <dgm:prSet presAssocID="{4369F028-EA42-4A06-B149-0F3F740622E8}" presName="sibTrans" presStyleCnt="0"/>
      <dgm:spPr/>
    </dgm:pt>
    <dgm:pt modelId="{E5004833-EDDE-4CF2-84B2-04C9C3C33B1B}" type="pres">
      <dgm:prSet presAssocID="{717A06A5-27D2-45D2-AAFE-1E23B35878ED}" presName="node" presStyleLbl="node1" presStyleIdx="1" presStyleCnt="6">
        <dgm:presLayoutVars>
          <dgm:bulletEnabled val="1"/>
        </dgm:presLayoutVars>
      </dgm:prSet>
      <dgm:spPr/>
      <dgm:t>
        <a:bodyPr/>
        <a:lstStyle/>
        <a:p>
          <a:endParaRPr lang="en-US"/>
        </a:p>
      </dgm:t>
    </dgm:pt>
    <dgm:pt modelId="{9E132EF6-58E3-4CB4-A803-06D2DFD506D0}" type="pres">
      <dgm:prSet presAssocID="{8C2483C3-8E02-4710-BB46-3636CD24407C}" presName="sibTrans" presStyleCnt="0"/>
      <dgm:spPr/>
    </dgm:pt>
    <dgm:pt modelId="{127BF0AA-CF34-4BC4-AE38-7F878CEFEE18}" type="pres">
      <dgm:prSet presAssocID="{9798A6DB-483F-41D7-B2CD-74A13360BA98}" presName="node" presStyleLbl="node1" presStyleIdx="2" presStyleCnt="6">
        <dgm:presLayoutVars>
          <dgm:bulletEnabled val="1"/>
        </dgm:presLayoutVars>
      </dgm:prSet>
      <dgm:spPr/>
      <dgm:t>
        <a:bodyPr/>
        <a:lstStyle/>
        <a:p>
          <a:endParaRPr lang="en-US"/>
        </a:p>
      </dgm:t>
    </dgm:pt>
    <dgm:pt modelId="{539D0E7B-FF27-4BB5-86B9-555603595E80}" type="pres">
      <dgm:prSet presAssocID="{80C68B29-8EE0-401B-93D1-AFE4F519659C}" presName="sibTrans" presStyleCnt="0"/>
      <dgm:spPr/>
    </dgm:pt>
    <dgm:pt modelId="{E2A95B71-86B9-4F7F-9EBA-5D0012F6C406}" type="pres">
      <dgm:prSet presAssocID="{52A51FCA-3EC3-4B37-916F-9C17D4F38EA4}" presName="node" presStyleLbl="node1" presStyleIdx="3" presStyleCnt="6">
        <dgm:presLayoutVars>
          <dgm:bulletEnabled val="1"/>
        </dgm:presLayoutVars>
      </dgm:prSet>
      <dgm:spPr/>
      <dgm:t>
        <a:bodyPr/>
        <a:lstStyle/>
        <a:p>
          <a:endParaRPr lang="en-US"/>
        </a:p>
      </dgm:t>
    </dgm:pt>
    <dgm:pt modelId="{4CF37280-EDD4-4B55-ABBA-7201F6AFC2DA}" type="pres">
      <dgm:prSet presAssocID="{C0FF95C3-97D0-4545-93E6-FF8A93FF97F4}" presName="sibTrans" presStyleCnt="0"/>
      <dgm:spPr/>
    </dgm:pt>
    <dgm:pt modelId="{130C76AE-1E9D-4482-BCCA-4BA9B54D76EA}" type="pres">
      <dgm:prSet presAssocID="{BB606A50-49C4-4B90-AE5D-2C1150BF75FB}" presName="node" presStyleLbl="node1" presStyleIdx="4" presStyleCnt="6">
        <dgm:presLayoutVars>
          <dgm:bulletEnabled val="1"/>
        </dgm:presLayoutVars>
      </dgm:prSet>
      <dgm:spPr/>
      <dgm:t>
        <a:bodyPr/>
        <a:lstStyle/>
        <a:p>
          <a:endParaRPr lang="en-US"/>
        </a:p>
      </dgm:t>
    </dgm:pt>
    <dgm:pt modelId="{77AB56F6-39EF-48F6-880F-8F0E67E60BE4}" type="pres">
      <dgm:prSet presAssocID="{60B91E52-D599-42B2-A202-41FFD1399BDB}" presName="sibTrans" presStyleCnt="0"/>
      <dgm:spPr/>
    </dgm:pt>
    <dgm:pt modelId="{33803BCD-3674-4B0D-A414-08F7AB7BE530}" type="pres">
      <dgm:prSet presAssocID="{E1E24E91-EB7B-41DB-86B9-A7C1FAFBDAE5}" presName="node" presStyleLbl="node1" presStyleIdx="5" presStyleCnt="6">
        <dgm:presLayoutVars>
          <dgm:bulletEnabled val="1"/>
        </dgm:presLayoutVars>
      </dgm:prSet>
      <dgm:spPr/>
      <dgm:t>
        <a:bodyPr/>
        <a:lstStyle/>
        <a:p>
          <a:endParaRPr lang="en-US"/>
        </a:p>
      </dgm:t>
    </dgm:pt>
  </dgm:ptLst>
  <dgm:cxnLst>
    <dgm:cxn modelId="{95F29FCB-6A1E-4A2F-9542-8631CF7385BC}" srcId="{C4B8AA83-ABED-47B9-89A1-A0A45401E7CB}" destId="{05AF567E-21DC-4A3F-8F3E-5C7CC9E3CD74}" srcOrd="0" destOrd="0" parTransId="{3C76C648-2BCE-4172-8722-73FB33858515}" sibTransId="{4369F028-EA42-4A06-B149-0F3F740622E8}"/>
    <dgm:cxn modelId="{B3738CE3-0C11-48B0-A444-EB35AA9146A1}" srcId="{C4B8AA83-ABED-47B9-89A1-A0A45401E7CB}" destId="{E1E24E91-EB7B-41DB-86B9-A7C1FAFBDAE5}" srcOrd="5" destOrd="0" parTransId="{D73004B4-1206-439D-9B71-882E92502BE3}" sibTransId="{A99A2C0B-5E2A-4816-B04C-F5325432B63B}"/>
    <dgm:cxn modelId="{89ED57A1-B564-45AC-9499-FEB70ACCC933}" type="presOf" srcId="{52A51FCA-3EC3-4B37-916F-9C17D4F38EA4}" destId="{E2A95B71-86B9-4F7F-9EBA-5D0012F6C406}" srcOrd="0" destOrd="0" presId="urn:microsoft.com/office/officeart/2005/8/layout/default"/>
    <dgm:cxn modelId="{26BA1D3B-56E0-4797-807B-78F153A4B3B2}" srcId="{C4B8AA83-ABED-47B9-89A1-A0A45401E7CB}" destId="{BB606A50-49C4-4B90-AE5D-2C1150BF75FB}" srcOrd="4" destOrd="0" parTransId="{F39E7881-4C9A-440A-9150-F10D461218AD}" sibTransId="{60B91E52-D599-42B2-A202-41FFD1399BDB}"/>
    <dgm:cxn modelId="{FAC27184-0178-4413-B299-3063EE709E3A}" type="presOf" srcId="{C4B8AA83-ABED-47B9-89A1-A0A45401E7CB}" destId="{8CB45998-6A57-4869-AAFC-48BE6DB4089B}" srcOrd="0" destOrd="0" presId="urn:microsoft.com/office/officeart/2005/8/layout/default"/>
    <dgm:cxn modelId="{BF634F6A-10E2-436A-8458-1A3FFD24FC3E}" type="presOf" srcId="{05AF567E-21DC-4A3F-8F3E-5C7CC9E3CD74}" destId="{C0910D2F-D963-4A1A-AE2F-758D39331341}" srcOrd="0" destOrd="0" presId="urn:microsoft.com/office/officeart/2005/8/layout/default"/>
    <dgm:cxn modelId="{7228A2C2-765D-437E-8C1F-086B4C22E253}" type="presOf" srcId="{BB606A50-49C4-4B90-AE5D-2C1150BF75FB}" destId="{130C76AE-1E9D-4482-BCCA-4BA9B54D76EA}" srcOrd="0" destOrd="0" presId="urn:microsoft.com/office/officeart/2005/8/layout/default"/>
    <dgm:cxn modelId="{708F66A3-B2EC-4D51-8202-395CBF900307}" srcId="{C4B8AA83-ABED-47B9-89A1-A0A45401E7CB}" destId="{9798A6DB-483F-41D7-B2CD-74A13360BA98}" srcOrd="2" destOrd="0" parTransId="{FB7FA2F4-7A1F-49A1-B767-181AFF544E9C}" sibTransId="{80C68B29-8EE0-401B-93D1-AFE4F519659C}"/>
    <dgm:cxn modelId="{79730721-B0A9-4039-BE04-4A09D5EB2960}" type="presOf" srcId="{9798A6DB-483F-41D7-B2CD-74A13360BA98}" destId="{127BF0AA-CF34-4BC4-AE38-7F878CEFEE18}" srcOrd="0" destOrd="0" presId="urn:microsoft.com/office/officeart/2005/8/layout/default"/>
    <dgm:cxn modelId="{E7A65B41-D6D6-43D8-94E6-79DAAB7DB4FB}" type="presOf" srcId="{E1E24E91-EB7B-41DB-86B9-A7C1FAFBDAE5}" destId="{33803BCD-3674-4B0D-A414-08F7AB7BE530}" srcOrd="0" destOrd="0" presId="urn:microsoft.com/office/officeart/2005/8/layout/default"/>
    <dgm:cxn modelId="{0F551D00-2AED-4367-9575-A18EEAED0ED9}" type="presOf" srcId="{717A06A5-27D2-45D2-AAFE-1E23B35878ED}" destId="{E5004833-EDDE-4CF2-84B2-04C9C3C33B1B}" srcOrd="0" destOrd="0" presId="urn:microsoft.com/office/officeart/2005/8/layout/default"/>
    <dgm:cxn modelId="{66F97761-4CE6-494D-9AA7-23B6D24DB740}" srcId="{C4B8AA83-ABED-47B9-89A1-A0A45401E7CB}" destId="{717A06A5-27D2-45D2-AAFE-1E23B35878ED}" srcOrd="1" destOrd="0" parTransId="{F119260B-B41B-434E-B3F1-2DEBF9EE93B1}" sibTransId="{8C2483C3-8E02-4710-BB46-3636CD24407C}"/>
    <dgm:cxn modelId="{AE7A0A94-8D72-448E-B5B3-3D93123AC656}" srcId="{C4B8AA83-ABED-47B9-89A1-A0A45401E7CB}" destId="{52A51FCA-3EC3-4B37-916F-9C17D4F38EA4}" srcOrd="3" destOrd="0" parTransId="{3AE5FAFD-E861-484D-8402-A8C3747349A7}" sibTransId="{C0FF95C3-97D0-4545-93E6-FF8A93FF97F4}"/>
    <dgm:cxn modelId="{FCA152CC-3B49-4324-8497-A090B69D4F69}" type="presParOf" srcId="{8CB45998-6A57-4869-AAFC-48BE6DB4089B}" destId="{C0910D2F-D963-4A1A-AE2F-758D39331341}" srcOrd="0" destOrd="0" presId="urn:microsoft.com/office/officeart/2005/8/layout/default"/>
    <dgm:cxn modelId="{0FF44810-A25C-4DE0-A4E1-B85849121E97}" type="presParOf" srcId="{8CB45998-6A57-4869-AAFC-48BE6DB4089B}" destId="{3E385802-399E-4731-9727-342AC926B8AA}" srcOrd="1" destOrd="0" presId="urn:microsoft.com/office/officeart/2005/8/layout/default"/>
    <dgm:cxn modelId="{691482B9-8608-4C1D-B66D-A04F97F1D5B1}" type="presParOf" srcId="{8CB45998-6A57-4869-AAFC-48BE6DB4089B}" destId="{E5004833-EDDE-4CF2-84B2-04C9C3C33B1B}" srcOrd="2" destOrd="0" presId="urn:microsoft.com/office/officeart/2005/8/layout/default"/>
    <dgm:cxn modelId="{3C01ABE4-4D58-4839-8389-3E5610219414}" type="presParOf" srcId="{8CB45998-6A57-4869-AAFC-48BE6DB4089B}" destId="{9E132EF6-58E3-4CB4-A803-06D2DFD506D0}" srcOrd="3" destOrd="0" presId="urn:microsoft.com/office/officeart/2005/8/layout/default"/>
    <dgm:cxn modelId="{CF532657-0305-4AEB-9FD2-61152561406A}" type="presParOf" srcId="{8CB45998-6A57-4869-AAFC-48BE6DB4089B}" destId="{127BF0AA-CF34-4BC4-AE38-7F878CEFEE18}" srcOrd="4" destOrd="0" presId="urn:microsoft.com/office/officeart/2005/8/layout/default"/>
    <dgm:cxn modelId="{BA5865EF-EB93-4BE5-973A-66380C2EB6CF}" type="presParOf" srcId="{8CB45998-6A57-4869-AAFC-48BE6DB4089B}" destId="{539D0E7B-FF27-4BB5-86B9-555603595E80}" srcOrd="5" destOrd="0" presId="urn:microsoft.com/office/officeart/2005/8/layout/default"/>
    <dgm:cxn modelId="{DFB481A0-B8B5-4183-A185-0C1A0EC32F51}" type="presParOf" srcId="{8CB45998-6A57-4869-AAFC-48BE6DB4089B}" destId="{E2A95B71-86B9-4F7F-9EBA-5D0012F6C406}" srcOrd="6" destOrd="0" presId="urn:microsoft.com/office/officeart/2005/8/layout/default"/>
    <dgm:cxn modelId="{B225FC64-F345-42A0-ABC4-CC6928AD4B91}" type="presParOf" srcId="{8CB45998-6A57-4869-AAFC-48BE6DB4089B}" destId="{4CF37280-EDD4-4B55-ABBA-7201F6AFC2DA}" srcOrd="7" destOrd="0" presId="urn:microsoft.com/office/officeart/2005/8/layout/default"/>
    <dgm:cxn modelId="{20BC9B04-60C3-47FD-8961-83F3BC2F0C66}" type="presParOf" srcId="{8CB45998-6A57-4869-AAFC-48BE6DB4089B}" destId="{130C76AE-1E9D-4482-BCCA-4BA9B54D76EA}" srcOrd="8" destOrd="0" presId="urn:microsoft.com/office/officeart/2005/8/layout/default"/>
    <dgm:cxn modelId="{4738021A-6843-4551-BE5B-A2DA670F13BD}" type="presParOf" srcId="{8CB45998-6A57-4869-AAFC-48BE6DB4089B}" destId="{77AB56F6-39EF-48F6-880F-8F0E67E60BE4}" srcOrd="9" destOrd="0" presId="urn:microsoft.com/office/officeart/2005/8/layout/default"/>
    <dgm:cxn modelId="{A84E73FE-B51E-475D-AE84-44D9F3B482B8}" type="presParOf" srcId="{8CB45998-6A57-4869-AAFC-48BE6DB4089B}" destId="{33803BCD-3674-4B0D-A414-08F7AB7BE53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8AA83-ABED-47B9-89A1-A0A45401E7CB}"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05AF567E-21DC-4A3F-8F3E-5C7CC9E3CD74}">
      <dgm:prSet phldrT="[Text]"/>
      <dgm:spPr/>
      <dgm:t>
        <a:bodyPr/>
        <a:lstStyle/>
        <a:p>
          <a:r>
            <a:rPr lang="en-US" dirty="0" smtClean="0"/>
            <a:t>Ensuring good mental health for all</a:t>
          </a:r>
          <a:endParaRPr lang="en-US" dirty="0"/>
        </a:p>
      </dgm:t>
      <dgm:extLst>
        <a:ext uri="{E40237B7-FDA0-4F09-8148-C483321AD2D9}">
          <dgm14:cNvPr xmlns:dgm14="http://schemas.microsoft.com/office/drawing/2010/diagram" id="0" name="" descr="1.Ensuring good mental health for all&#10;2. community connectedness&#10;3. Family resilience&#10;" title="table"/>
        </a:ext>
      </dgm:extLst>
    </dgm:pt>
    <dgm:pt modelId="{3C76C648-2BCE-4172-8722-73FB33858515}" type="parTrans" cxnId="{95F29FCB-6A1E-4A2F-9542-8631CF7385BC}">
      <dgm:prSet/>
      <dgm:spPr/>
      <dgm:t>
        <a:bodyPr/>
        <a:lstStyle/>
        <a:p>
          <a:endParaRPr lang="en-US"/>
        </a:p>
      </dgm:t>
    </dgm:pt>
    <dgm:pt modelId="{4369F028-EA42-4A06-B149-0F3F740622E8}" type="sibTrans" cxnId="{95F29FCB-6A1E-4A2F-9542-8631CF7385BC}">
      <dgm:prSet/>
      <dgm:spPr/>
      <dgm:t>
        <a:bodyPr/>
        <a:lstStyle/>
        <a:p>
          <a:endParaRPr lang="en-US"/>
        </a:p>
      </dgm:t>
    </dgm:pt>
    <dgm:pt modelId="{9798A6DB-483F-41D7-B2CD-74A13360BA98}">
      <dgm:prSet phldrT="[Text]"/>
      <dgm:spPr/>
      <dgm:t>
        <a:bodyPr/>
        <a:lstStyle/>
        <a:p>
          <a:r>
            <a:rPr lang="en-US" dirty="0" smtClean="0"/>
            <a:t>Community connectedness</a:t>
          </a:r>
          <a:endParaRPr lang="en-US" dirty="0"/>
        </a:p>
      </dgm:t>
      <dgm:extLst>
        <a:ext uri="{E40237B7-FDA0-4F09-8148-C483321AD2D9}">
          <dgm14:cNvPr xmlns:dgm14="http://schemas.microsoft.com/office/drawing/2010/diagram" id="0" name="" descr="1.Ensuring good mental health for all&#10;2. community connectedness&#10;3. Family resilience&#10;" title="table"/>
        </a:ext>
      </dgm:extLst>
    </dgm:pt>
    <dgm:pt modelId="{FB7FA2F4-7A1F-49A1-B767-181AFF544E9C}" type="parTrans" cxnId="{708F66A3-B2EC-4D51-8202-395CBF900307}">
      <dgm:prSet/>
      <dgm:spPr/>
      <dgm:t>
        <a:bodyPr/>
        <a:lstStyle/>
        <a:p>
          <a:endParaRPr lang="en-US"/>
        </a:p>
      </dgm:t>
    </dgm:pt>
    <dgm:pt modelId="{80C68B29-8EE0-401B-93D1-AFE4F519659C}" type="sibTrans" cxnId="{708F66A3-B2EC-4D51-8202-395CBF900307}">
      <dgm:prSet/>
      <dgm:spPr/>
      <dgm:t>
        <a:bodyPr/>
        <a:lstStyle/>
        <a:p>
          <a:endParaRPr lang="en-US"/>
        </a:p>
      </dgm:t>
    </dgm:pt>
    <dgm:pt modelId="{52A51FCA-3EC3-4B37-916F-9C17D4F38EA4}">
      <dgm:prSet phldrT="[Text]"/>
      <dgm:spPr/>
      <dgm:t>
        <a:bodyPr/>
        <a:lstStyle/>
        <a:p>
          <a:r>
            <a:rPr lang="en-US" dirty="0" smtClean="0"/>
            <a:t>Family resilience</a:t>
          </a:r>
          <a:endParaRPr lang="en-US" dirty="0"/>
        </a:p>
      </dgm:t>
      <dgm:extLst>
        <a:ext uri="{E40237B7-FDA0-4F09-8148-C483321AD2D9}">
          <dgm14:cNvPr xmlns:dgm14="http://schemas.microsoft.com/office/drawing/2010/diagram" id="0" name="" descr="1.Ensuring good mental health for all&#10;2. community connectedness&#10;3. Family resilience&#10;" title="table"/>
        </a:ext>
      </dgm:extLst>
    </dgm:pt>
    <dgm:pt modelId="{3AE5FAFD-E861-484D-8402-A8C3747349A7}" type="parTrans" cxnId="{AE7A0A94-8D72-448E-B5B3-3D93123AC656}">
      <dgm:prSet/>
      <dgm:spPr/>
      <dgm:t>
        <a:bodyPr/>
        <a:lstStyle/>
        <a:p>
          <a:endParaRPr lang="en-US"/>
        </a:p>
      </dgm:t>
    </dgm:pt>
    <dgm:pt modelId="{C0FF95C3-97D0-4545-93E6-FF8A93FF97F4}" type="sibTrans" cxnId="{AE7A0A94-8D72-448E-B5B3-3D93123AC656}">
      <dgm:prSet/>
      <dgm:spPr/>
      <dgm:t>
        <a:bodyPr/>
        <a:lstStyle/>
        <a:p>
          <a:endParaRPr lang="en-US"/>
        </a:p>
      </dgm:t>
    </dgm:pt>
    <dgm:pt modelId="{8CB45998-6A57-4869-AAFC-48BE6DB4089B}" type="pres">
      <dgm:prSet presAssocID="{C4B8AA83-ABED-47B9-89A1-A0A45401E7CB}" presName="diagram" presStyleCnt="0">
        <dgm:presLayoutVars>
          <dgm:dir/>
          <dgm:resizeHandles val="exact"/>
        </dgm:presLayoutVars>
      </dgm:prSet>
      <dgm:spPr/>
      <dgm:t>
        <a:bodyPr/>
        <a:lstStyle/>
        <a:p>
          <a:endParaRPr lang="en-US"/>
        </a:p>
      </dgm:t>
    </dgm:pt>
    <dgm:pt modelId="{C0910D2F-D963-4A1A-AE2F-758D39331341}" type="pres">
      <dgm:prSet presAssocID="{05AF567E-21DC-4A3F-8F3E-5C7CC9E3CD74}" presName="node" presStyleLbl="node1" presStyleIdx="0" presStyleCnt="3">
        <dgm:presLayoutVars>
          <dgm:bulletEnabled val="1"/>
        </dgm:presLayoutVars>
      </dgm:prSet>
      <dgm:spPr/>
      <dgm:t>
        <a:bodyPr/>
        <a:lstStyle/>
        <a:p>
          <a:endParaRPr lang="en-US"/>
        </a:p>
      </dgm:t>
    </dgm:pt>
    <dgm:pt modelId="{3E385802-399E-4731-9727-342AC926B8AA}" type="pres">
      <dgm:prSet presAssocID="{4369F028-EA42-4A06-B149-0F3F740622E8}" presName="sibTrans" presStyleCnt="0"/>
      <dgm:spPr/>
    </dgm:pt>
    <dgm:pt modelId="{127BF0AA-CF34-4BC4-AE38-7F878CEFEE18}" type="pres">
      <dgm:prSet presAssocID="{9798A6DB-483F-41D7-B2CD-74A13360BA98}" presName="node" presStyleLbl="node1" presStyleIdx="1" presStyleCnt="3" custLinFactNeighborX="-1139" custLinFactNeighborY="0">
        <dgm:presLayoutVars>
          <dgm:bulletEnabled val="1"/>
        </dgm:presLayoutVars>
      </dgm:prSet>
      <dgm:spPr/>
      <dgm:t>
        <a:bodyPr/>
        <a:lstStyle/>
        <a:p>
          <a:endParaRPr lang="en-US"/>
        </a:p>
      </dgm:t>
    </dgm:pt>
    <dgm:pt modelId="{539D0E7B-FF27-4BB5-86B9-555603595E80}" type="pres">
      <dgm:prSet presAssocID="{80C68B29-8EE0-401B-93D1-AFE4F519659C}" presName="sibTrans" presStyleCnt="0"/>
      <dgm:spPr/>
    </dgm:pt>
    <dgm:pt modelId="{E2A95B71-86B9-4F7F-9EBA-5D0012F6C406}" type="pres">
      <dgm:prSet presAssocID="{52A51FCA-3EC3-4B37-916F-9C17D4F38EA4}" presName="node" presStyleLbl="node1" presStyleIdx="2" presStyleCnt="3" custLinFactNeighborX="752">
        <dgm:presLayoutVars>
          <dgm:bulletEnabled val="1"/>
        </dgm:presLayoutVars>
      </dgm:prSet>
      <dgm:spPr/>
      <dgm:t>
        <a:bodyPr/>
        <a:lstStyle/>
        <a:p>
          <a:endParaRPr lang="en-US"/>
        </a:p>
      </dgm:t>
    </dgm:pt>
  </dgm:ptLst>
  <dgm:cxnLst>
    <dgm:cxn modelId="{BF634F6A-10E2-436A-8458-1A3FFD24FC3E}" type="presOf" srcId="{05AF567E-21DC-4A3F-8F3E-5C7CC9E3CD74}" destId="{C0910D2F-D963-4A1A-AE2F-758D39331341}" srcOrd="0" destOrd="0" presId="urn:microsoft.com/office/officeart/2005/8/layout/default"/>
    <dgm:cxn modelId="{89ED57A1-B564-45AC-9499-FEB70ACCC933}" type="presOf" srcId="{52A51FCA-3EC3-4B37-916F-9C17D4F38EA4}" destId="{E2A95B71-86B9-4F7F-9EBA-5D0012F6C406}" srcOrd="0" destOrd="0" presId="urn:microsoft.com/office/officeart/2005/8/layout/default"/>
    <dgm:cxn modelId="{79730721-B0A9-4039-BE04-4A09D5EB2960}" type="presOf" srcId="{9798A6DB-483F-41D7-B2CD-74A13360BA98}" destId="{127BF0AA-CF34-4BC4-AE38-7F878CEFEE18}" srcOrd="0" destOrd="0" presId="urn:microsoft.com/office/officeart/2005/8/layout/default"/>
    <dgm:cxn modelId="{708F66A3-B2EC-4D51-8202-395CBF900307}" srcId="{C4B8AA83-ABED-47B9-89A1-A0A45401E7CB}" destId="{9798A6DB-483F-41D7-B2CD-74A13360BA98}" srcOrd="1" destOrd="0" parTransId="{FB7FA2F4-7A1F-49A1-B767-181AFF544E9C}" sibTransId="{80C68B29-8EE0-401B-93D1-AFE4F519659C}"/>
    <dgm:cxn modelId="{AE7A0A94-8D72-448E-B5B3-3D93123AC656}" srcId="{C4B8AA83-ABED-47B9-89A1-A0A45401E7CB}" destId="{52A51FCA-3EC3-4B37-916F-9C17D4F38EA4}" srcOrd="2" destOrd="0" parTransId="{3AE5FAFD-E861-484D-8402-A8C3747349A7}" sibTransId="{C0FF95C3-97D0-4545-93E6-FF8A93FF97F4}"/>
    <dgm:cxn modelId="{FAC27184-0178-4413-B299-3063EE709E3A}" type="presOf" srcId="{C4B8AA83-ABED-47B9-89A1-A0A45401E7CB}" destId="{8CB45998-6A57-4869-AAFC-48BE6DB4089B}" srcOrd="0" destOrd="0" presId="urn:microsoft.com/office/officeart/2005/8/layout/default"/>
    <dgm:cxn modelId="{95F29FCB-6A1E-4A2F-9542-8631CF7385BC}" srcId="{C4B8AA83-ABED-47B9-89A1-A0A45401E7CB}" destId="{05AF567E-21DC-4A3F-8F3E-5C7CC9E3CD74}" srcOrd="0" destOrd="0" parTransId="{3C76C648-2BCE-4172-8722-73FB33858515}" sibTransId="{4369F028-EA42-4A06-B149-0F3F740622E8}"/>
    <dgm:cxn modelId="{FCA152CC-3B49-4324-8497-A090B69D4F69}" type="presParOf" srcId="{8CB45998-6A57-4869-AAFC-48BE6DB4089B}" destId="{C0910D2F-D963-4A1A-AE2F-758D39331341}" srcOrd="0" destOrd="0" presId="urn:microsoft.com/office/officeart/2005/8/layout/default"/>
    <dgm:cxn modelId="{0FF44810-A25C-4DE0-A4E1-B85849121E97}" type="presParOf" srcId="{8CB45998-6A57-4869-AAFC-48BE6DB4089B}" destId="{3E385802-399E-4731-9727-342AC926B8AA}" srcOrd="1" destOrd="0" presId="urn:microsoft.com/office/officeart/2005/8/layout/default"/>
    <dgm:cxn modelId="{CF532657-0305-4AEB-9FD2-61152561406A}" type="presParOf" srcId="{8CB45998-6A57-4869-AAFC-48BE6DB4089B}" destId="{127BF0AA-CF34-4BC4-AE38-7F878CEFEE18}" srcOrd="2" destOrd="0" presId="urn:microsoft.com/office/officeart/2005/8/layout/default"/>
    <dgm:cxn modelId="{BA5865EF-EB93-4BE5-973A-66380C2EB6CF}" type="presParOf" srcId="{8CB45998-6A57-4869-AAFC-48BE6DB4089B}" destId="{539D0E7B-FF27-4BB5-86B9-555603595E80}" srcOrd="3" destOrd="0" presId="urn:microsoft.com/office/officeart/2005/8/layout/default"/>
    <dgm:cxn modelId="{DFB481A0-B8B5-4183-A185-0C1A0EC32F51}" type="presParOf" srcId="{8CB45998-6A57-4869-AAFC-48BE6DB4089B}" destId="{E2A95B71-86B9-4F7F-9EBA-5D0012F6C4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10D2F-D963-4A1A-AE2F-758D39331341}">
      <dsp:nvSpPr>
        <dsp:cNvPr id="0" name=""/>
        <dsp:cNvSpPr/>
      </dsp:nvSpPr>
      <dsp:spPr>
        <a:xfrm>
          <a:off x="186452" y="0"/>
          <a:ext cx="1615033" cy="969019"/>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Family resilience</a:t>
          </a:r>
          <a:endParaRPr lang="en-US" sz="1700" kern="1200" dirty="0"/>
        </a:p>
      </dsp:txBody>
      <dsp:txXfrm>
        <a:off x="186452" y="0"/>
        <a:ext cx="1615033" cy="969019"/>
      </dsp:txXfrm>
    </dsp:sp>
    <dsp:sp modelId="{E5004833-EDDE-4CF2-84B2-04C9C3C33B1B}">
      <dsp:nvSpPr>
        <dsp:cNvPr id="0" name=""/>
        <dsp:cNvSpPr/>
      </dsp:nvSpPr>
      <dsp:spPr>
        <a:xfrm>
          <a:off x="1971968" y="1130"/>
          <a:ext cx="1615033" cy="969019"/>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Healthy weight, healthy lives</a:t>
          </a:r>
          <a:endParaRPr lang="en-US" sz="1700" kern="1200" dirty="0"/>
        </a:p>
      </dsp:txBody>
      <dsp:txXfrm>
        <a:off x="1971968" y="1130"/>
        <a:ext cx="1615033" cy="969019"/>
      </dsp:txXfrm>
    </dsp:sp>
    <dsp:sp modelId="{127BF0AA-CF34-4BC4-AE38-7F878CEFEE18}">
      <dsp:nvSpPr>
        <dsp:cNvPr id="0" name=""/>
        <dsp:cNvSpPr/>
      </dsp:nvSpPr>
      <dsp:spPr>
        <a:xfrm>
          <a:off x="3748505" y="1130"/>
          <a:ext cx="1615033" cy="969019"/>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Community connectedness</a:t>
          </a:r>
          <a:endParaRPr lang="en-US" sz="1700" kern="1200" dirty="0"/>
        </a:p>
      </dsp:txBody>
      <dsp:txXfrm>
        <a:off x="3748505" y="1130"/>
        <a:ext cx="1615033" cy="969019"/>
      </dsp:txXfrm>
    </dsp:sp>
    <dsp:sp modelId="{E2A95B71-86B9-4F7F-9EBA-5D0012F6C406}">
      <dsp:nvSpPr>
        <dsp:cNvPr id="0" name=""/>
        <dsp:cNvSpPr/>
      </dsp:nvSpPr>
      <dsp:spPr>
        <a:xfrm>
          <a:off x="195432" y="1131653"/>
          <a:ext cx="1615033" cy="969019"/>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Ensuring good mental health for all</a:t>
          </a:r>
          <a:endParaRPr lang="en-US" sz="1700" kern="1200" dirty="0"/>
        </a:p>
      </dsp:txBody>
      <dsp:txXfrm>
        <a:off x="195432" y="1131653"/>
        <a:ext cx="1615033" cy="969019"/>
      </dsp:txXfrm>
    </dsp:sp>
    <dsp:sp modelId="{130C76AE-1E9D-4482-BCCA-4BA9B54D76EA}">
      <dsp:nvSpPr>
        <dsp:cNvPr id="0" name=""/>
        <dsp:cNvSpPr/>
      </dsp:nvSpPr>
      <dsp:spPr>
        <a:xfrm>
          <a:off x="1971968" y="1131653"/>
          <a:ext cx="1615033" cy="969019"/>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First 1001 days</a:t>
          </a:r>
          <a:endParaRPr lang="en-US" sz="1700" kern="1200" dirty="0"/>
        </a:p>
      </dsp:txBody>
      <dsp:txXfrm>
        <a:off x="1971968" y="1131653"/>
        <a:ext cx="1615033" cy="969019"/>
      </dsp:txXfrm>
    </dsp:sp>
    <dsp:sp modelId="{33803BCD-3674-4B0D-A414-08F7AB7BE530}">
      <dsp:nvSpPr>
        <dsp:cNvPr id="0" name=""/>
        <dsp:cNvSpPr/>
      </dsp:nvSpPr>
      <dsp:spPr>
        <a:xfrm>
          <a:off x="3748505" y="1131653"/>
          <a:ext cx="1615033" cy="969019"/>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Reducing alcohol related harm</a:t>
          </a:r>
          <a:endParaRPr lang="en-US" sz="1700" kern="1200" dirty="0"/>
        </a:p>
      </dsp:txBody>
      <dsp:txXfrm>
        <a:off x="3748505" y="1131653"/>
        <a:ext cx="1615033" cy="969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10D2F-D963-4A1A-AE2F-758D39331341}">
      <dsp:nvSpPr>
        <dsp:cNvPr id="0" name=""/>
        <dsp:cNvSpPr/>
      </dsp:nvSpPr>
      <dsp:spPr>
        <a:xfrm>
          <a:off x="0" y="529748"/>
          <a:ext cx="1737178" cy="10423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Ensuring good mental health for all</a:t>
          </a:r>
          <a:endParaRPr lang="en-US" sz="1800" kern="1200" dirty="0"/>
        </a:p>
      </dsp:txBody>
      <dsp:txXfrm>
        <a:off x="0" y="529748"/>
        <a:ext cx="1737178" cy="1042307"/>
      </dsp:txXfrm>
    </dsp:sp>
    <dsp:sp modelId="{127BF0AA-CF34-4BC4-AE38-7F878CEFEE18}">
      <dsp:nvSpPr>
        <dsp:cNvPr id="0" name=""/>
        <dsp:cNvSpPr/>
      </dsp:nvSpPr>
      <dsp:spPr>
        <a:xfrm>
          <a:off x="1891109" y="529748"/>
          <a:ext cx="1737178" cy="10423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Community connectedness</a:t>
          </a:r>
          <a:endParaRPr lang="en-US" sz="1800" kern="1200" dirty="0"/>
        </a:p>
      </dsp:txBody>
      <dsp:txXfrm>
        <a:off x="1891109" y="529748"/>
        <a:ext cx="1737178" cy="1042307"/>
      </dsp:txXfrm>
    </dsp:sp>
    <dsp:sp modelId="{E2A95B71-86B9-4F7F-9EBA-5D0012F6C406}">
      <dsp:nvSpPr>
        <dsp:cNvPr id="0" name=""/>
        <dsp:cNvSpPr/>
      </dsp:nvSpPr>
      <dsp:spPr>
        <a:xfrm>
          <a:off x="3821792" y="529748"/>
          <a:ext cx="1737178" cy="10423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Family resilience</a:t>
          </a:r>
          <a:endParaRPr lang="en-US" sz="1800" kern="1200" dirty="0"/>
        </a:p>
      </dsp:txBody>
      <dsp:txXfrm>
        <a:off x="3821792" y="529748"/>
        <a:ext cx="1737178" cy="10423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1F9B1C20-7747-410A-B87F-50A1BE7FB050}" type="datetimeFigureOut">
              <a:rPr lang="en-GB" smtClean="0"/>
              <a:t>09/11/2020</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DC75CBBE-AB80-4DE2-BA40-CEAC12272B34}" type="slidenum">
              <a:rPr lang="en-GB" smtClean="0"/>
              <a:t>‹#›</a:t>
            </a:fld>
            <a:endParaRPr lang="en-GB"/>
          </a:p>
        </p:txBody>
      </p:sp>
    </p:spTree>
    <p:extLst>
      <p:ext uri="{BB962C8B-B14F-4D97-AF65-F5344CB8AC3E}">
        <p14:creationId xmlns:p14="http://schemas.microsoft.com/office/powerpoint/2010/main" val="1754893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GB"/>
          </a:p>
        </p:txBody>
      </p:sp>
      <p:sp>
        <p:nvSpPr>
          <p:cNvPr id="3" name="Date Placeholder 2"/>
          <p:cNvSpPr>
            <a:spLocks noGrp="1"/>
          </p:cNvSpPr>
          <p:nvPr>
            <p:ph type="dt" idx="1"/>
          </p:nvPr>
        </p:nvSpPr>
        <p:spPr>
          <a:xfrm>
            <a:off x="3857395" y="0"/>
            <a:ext cx="2949772" cy="497603"/>
          </a:xfrm>
          <a:prstGeom prst="rect">
            <a:avLst/>
          </a:prstGeom>
        </p:spPr>
        <p:txBody>
          <a:bodyPr vert="horz" lIns="92281" tIns="46141" rIns="92281" bIns="46141" rtlCol="0"/>
          <a:lstStyle>
            <a:lvl1pPr algn="r">
              <a:defRPr sz="1200"/>
            </a:lvl1pPr>
          </a:lstStyle>
          <a:p>
            <a:fld id="{C966846B-79E5-4F1D-8254-BF26C821D54D}" type="datetimeFigureOut">
              <a:rPr lang="en-GB" smtClean="0"/>
              <a:t>09/11/2020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2281" tIns="46141" rIns="92281" bIns="46141" rtlCol="0" anchor="ctr"/>
          <a:lstStyle/>
          <a:p>
            <a:endParaRPr lang="en-GB"/>
          </a:p>
        </p:txBody>
      </p:sp>
      <p:sp>
        <p:nvSpPr>
          <p:cNvPr id="5" name="Notes Placeholder 4"/>
          <p:cNvSpPr>
            <a:spLocks noGrp="1"/>
          </p:cNvSpPr>
          <p:nvPr>
            <p:ph type="body" sz="quarter" idx="3"/>
          </p:nvPr>
        </p:nvSpPr>
        <p:spPr>
          <a:xfrm>
            <a:off x="680717" y="4783664"/>
            <a:ext cx="5447355" cy="3914050"/>
          </a:xfrm>
          <a:prstGeom prst="rect">
            <a:avLst/>
          </a:prstGeom>
        </p:spPr>
        <p:txBody>
          <a:bodyPr vert="horz" lIns="92281" tIns="46141" rIns="92281" bIns="4614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322"/>
            <a:ext cx="2949772" cy="497603"/>
          </a:xfrm>
          <a:prstGeom prst="rect">
            <a:avLst/>
          </a:prstGeom>
        </p:spPr>
        <p:txBody>
          <a:bodyPr vert="horz" lIns="92281" tIns="46141" rIns="92281" bIns="46141" rtlCol="0" anchor="b"/>
          <a:lstStyle>
            <a:lvl1pPr algn="l">
              <a:defRPr sz="1200"/>
            </a:lvl1pPr>
          </a:lstStyle>
          <a:p>
            <a:endParaRPr lang="en-GB"/>
          </a:p>
        </p:txBody>
      </p:sp>
      <p:sp>
        <p:nvSpPr>
          <p:cNvPr id="7" name="Slide Number Placeholder 6"/>
          <p:cNvSpPr>
            <a:spLocks noGrp="1"/>
          </p:cNvSpPr>
          <p:nvPr>
            <p:ph type="sldNum" sz="quarter" idx="5"/>
          </p:nvPr>
        </p:nvSpPr>
        <p:spPr>
          <a:xfrm>
            <a:off x="3857395" y="9443322"/>
            <a:ext cx="2949772" cy="497603"/>
          </a:xfrm>
          <a:prstGeom prst="rect">
            <a:avLst/>
          </a:prstGeom>
        </p:spPr>
        <p:txBody>
          <a:bodyPr vert="horz" lIns="92281" tIns="46141" rIns="92281" bIns="46141" rtlCol="0" anchor="b"/>
          <a:lstStyle>
            <a:lvl1pPr algn="r">
              <a:defRPr sz="1200"/>
            </a:lvl1pPr>
          </a:lstStyle>
          <a:p>
            <a:fld id="{E8E842A6-503A-40DA-BB1E-741622492E2F}" type="slidenum">
              <a:rPr lang="en-GB" smtClean="0"/>
              <a:t>‹#›</a:t>
            </a:fld>
            <a:endParaRPr lang="en-GB"/>
          </a:p>
        </p:txBody>
      </p:sp>
    </p:spTree>
    <p:extLst>
      <p:ext uri="{BB962C8B-B14F-4D97-AF65-F5344CB8AC3E}">
        <p14:creationId xmlns:p14="http://schemas.microsoft.com/office/powerpoint/2010/main" val="301750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E842A6-503A-40DA-BB1E-741622492E2F}" type="slidenum">
              <a:rPr lang="en-GB" smtClean="0"/>
              <a:t>1</a:t>
            </a:fld>
            <a:endParaRPr lang="en-GB" dirty="0"/>
          </a:p>
        </p:txBody>
      </p:sp>
    </p:spTree>
    <p:extLst>
      <p:ext uri="{BB962C8B-B14F-4D97-AF65-F5344CB8AC3E}">
        <p14:creationId xmlns:p14="http://schemas.microsoft.com/office/powerpoint/2010/main" val="226861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INCAP benefits</a:t>
            </a:r>
            <a:r>
              <a:rPr lang="en-GB" baseline="0" dirty="0" smtClean="0"/>
              <a:t> include </a:t>
            </a:r>
            <a:r>
              <a:rPr lang="en-GB" dirty="0" smtClean="0"/>
              <a:t>includes Employment Support Allowance (ESA), Incapacity Benefits, Disablement Allowance, and Income Support for those claiming on the basis of incapacity.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B050"/>
                </a:solidFill>
              </a:rPr>
              <a:t>Mental illness from the following benefits :Employment Support Allowance (ESA), Incapacity Benefits, Disablement Allowance </a:t>
            </a:r>
            <a:endParaRPr lang="en-GB" dirty="0" smtClean="0"/>
          </a:p>
          <a:p>
            <a:endParaRPr lang="en-GB" dirty="0"/>
          </a:p>
        </p:txBody>
      </p:sp>
      <p:sp>
        <p:nvSpPr>
          <p:cNvPr id="4" name="Slide Number Placeholder 3"/>
          <p:cNvSpPr>
            <a:spLocks noGrp="1"/>
          </p:cNvSpPr>
          <p:nvPr>
            <p:ph type="sldNum" sz="quarter" idx="10"/>
          </p:nvPr>
        </p:nvSpPr>
        <p:spPr/>
        <p:txBody>
          <a:bodyPr/>
          <a:lstStyle/>
          <a:p>
            <a:fld id="{E8E842A6-503A-40DA-BB1E-741622492E2F}" type="slidenum">
              <a:rPr lang="en-GB" smtClean="0"/>
              <a:t>4</a:t>
            </a:fld>
            <a:endParaRPr lang="en-GB"/>
          </a:p>
        </p:txBody>
      </p:sp>
    </p:spTree>
    <p:extLst>
      <p:ext uri="{BB962C8B-B14F-4D97-AF65-F5344CB8AC3E}">
        <p14:creationId xmlns:p14="http://schemas.microsoft.com/office/powerpoint/2010/main" val="381231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Domestic</a:t>
            </a:r>
            <a:r>
              <a:rPr lang="en-GB" baseline="0" dirty="0"/>
              <a:t> violence</a:t>
            </a:r>
          </a:p>
          <a:p>
            <a:r>
              <a:rPr lang="en-GB" baseline="0" dirty="0"/>
              <a:t>Complex multiple disadvantage – clustering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65A40-FD53-4002-BD2D-159EA5787D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24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Domestic</a:t>
            </a:r>
            <a:r>
              <a:rPr lang="en-GB" baseline="0"/>
              <a:t> violence</a:t>
            </a:r>
          </a:p>
          <a:p>
            <a:r>
              <a:rPr lang="en-GB" baseline="0"/>
              <a:t>Complex multiple disadvantage – clustering</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65A40-FD53-4002-BD2D-159EA5787D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81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Domestic</a:t>
            </a:r>
            <a:r>
              <a:rPr lang="en-GB" baseline="0"/>
              <a:t> violence</a:t>
            </a:r>
          </a:p>
          <a:p>
            <a:r>
              <a:rPr lang="en-GB" baseline="0"/>
              <a:t>Complex multiple disadvantage – clustering</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65A40-FD53-4002-BD2D-159EA5787D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18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4" y="2545237"/>
            <a:ext cx="8578678" cy="1752600"/>
          </a:xfrm>
        </p:spPr>
        <p:txBody>
          <a:bodyPr lIns="0" tIns="0" bIns="0">
            <a:noAutofit/>
          </a:bodyPr>
          <a:lstStyle>
            <a:lvl1pPr marL="0" indent="0" algn="l">
              <a:buNone/>
              <a:defRPr sz="2300">
                <a:solidFill>
                  <a:schemeClr val="tx1">
                    <a:tint val="75000"/>
                  </a:schemeClr>
                </a:solidFill>
              </a:defRPr>
            </a:lvl1pPr>
            <a:lvl2pPr marL="382411" indent="0" algn="ctr">
              <a:buNone/>
              <a:defRPr>
                <a:solidFill>
                  <a:schemeClr val="tx1">
                    <a:tint val="75000"/>
                  </a:schemeClr>
                </a:solidFill>
              </a:defRPr>
            </a:lvl2pPr>
            <a:lvl3pPr marL="764823" indent="0" algn="ctr">
              <a:buNone/>
              <a:defRPr>
                <a:solidFill>
                  <a:schemeClr val="tx1">
                    <a:tint val="75000"/>
                  </a:schemeClr>
                </a:solidFill>
              </a:defRPr>
            </a:lvl3pPr>
            <a:lvl4pPr marL="1147235" indent="0" algn="ctr">
              <a:buNone/>
              <a:defRPr>
                <a:solidFill>
                  <a:schemeClr val="tx1">
                    <a:tint val="75000"/>
                  </a:schemeClr>
                </a:solidFill>
              </a:defRPr>
            </a:lvl4pPr>
            <a:lvl5pPr marL="1529647" indent="0" algn="ctr">
              <a:buNone/>
              <a:defRPr>
                <a:solidFill>
                  <a:schemeClr val="tx1">
                    <a:tint val="75000"/>
                  </a:schemeClr>
                </a:solidFill>
              </a:defRPr>
            </a:lvl5pPr>
            <a:lvl6pPr marL="1912058" indent="0" algn="ctr">
              <a:buNone/>
              <a:defRPr>
                <a:solidFill>
                  <a:schemeClr val="tx1">
                    <a:tint val="75000"/>
                  </a:schemeClr>
                </a:solidFill>
              </a:defRPr>
            </a:lvl6pPr>
            <a:lvl7pPr marL="2294469" indent="0" algn="ctr">
              <a:buNone/>
              <a:defRPr>
                <a:solidFill>
                  <a:schemeClr val="tx1">
                    <a:tint val="75000"/>
                  </a:schemeClr>
                </a:solidFill>
              </a:defRPr>
            </a:lvl7pPr>
            <a:lvl8pPr marL="2676882" indent="0" algn="ctr">
              <a:buNone/>
              <a:defRPr>
                <a:solidFill>
                  <a:schemeClr val="tx1">
                    <a:tint val="75000"/>
                  </a:schemeClr>
                </a:solidFill>
              </a:defRPr>
            </a:lvl8pPr>
            <a:lvl9pPr marL="3059293"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609595" y="1370143"/>
            <a:ext cx="10972800" cy="1143000"/>
          </a:xfrm>
        </p:spPr>
        <p:txBody>
          <a:bodyPr/>
          <a:lstStyle>
            <a:lvl1pPr>
              <a:defRPr b="1"/>
            </a:lvl1pPr>
          </a:lstStyle>
          <a:p>
            <a:r>
              <a:rPr lang="en-US" smtClean="0"/>
              <a:t>Click to edit Master title style</a:t>
            </a:r>
            <a:endParaRPr lang="en-US" dirty="0"/>
          </a:p>
        </p:txBody>
      </p:sp>
      <p:sp>
        <p:nvSpPr>
          <p:cNvPr id="4" name="Content Placeholder 5"/>
          <p:cNvSpPr>
            <a:spLocks noGrp="1"/>
          </p:cNvSpPr>
          <p:nvPr>
            <p:ph sz="quarter" idx="10"/>
          </p:nvPr>
        </p:nvSpPr>
        <p:spPr>
          <a:xfrm>
            <a:off x="609599" y="4944854"/>
            <a:ext cx="5166454" cy="439739"/>
          </a:xfrm>
        </p:spPr>
        <p:txBody>
          <a:bodyPr/>
          <a:lstStyle>
            <a:lvl1pPr marL="0" indent="0">
              <a:buFontTx/>
              <a:buNone/>
              <a:defRPr/>
            </a:lvl1pPr>
          </a:lstStyle>
          <a:p>
            <a:pPr lvl="0"/>
            <a:r>
              <a:rPr lang="en-US" smtClean="0"/>
              <a:t>Edit Master text styles</a:t>
            </a:r>
          </a:p>
        </p:txBody>
      </p:sp>
      <p:cxnSp>
        <p:nvCxnSpPr>
          <p:cNvPr id="5" name="Straight Connector 4"/>
          <p:cNvCxnSpPr/>
          <p:nvPr/>
        </p:nvCxnSpPr>
        <p:spPr>
          <a:xfrm>
            <a:off x="1" y="5384587"/>
            <a:ext cx="424069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717051"/>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969" y="620721"/>
            <a:ext cx="366606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236" y="2204864"/>
            <a:ext cx="10972800" cy="576436"/>
          </a:xfrm>
          <a:prstGeom prst="rect">
            <a:avLst/>
          </a:prstGeom>
        </p:spPr>
        <p:txBody>
          <a:bodyPr/>
          <a:lstStyle>
            <a:lvl1pPr algn="l">
              <a:defRPr sz="2800" b="1">
                <a:solidFill>
                  <a:schemeClr val="accent4"/>
                </a:solidFill>
              </a:defRPr>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601237" y="2781302"/>
            <a:ext cx="10975017" cy="647700"/>
          </a:xfrm>
          <a:prstGeom prst="rect">
            <a:avLst/>
          </a:prstGeom>
        </p:spPr>
        <p:txBody>
          <a:bodyPr anchor="ctr"/>
          <a:lstStyle>
            <a:lvl1pPr marL="0" indent="0" algn="l">
              <a:buFontTx/>
              <a:buNone/>
              <a:defRPr sz="2400" b="0">
                <a:solidFill>
                  <a:schemeClr val="accent4"/>
                </a:solidFill>
              </a:defRPr>
            </a:lvl1pPr>
          </a:lstStyle>
          <a:p>
            <a:pPr lvl="0"/>
            <a:r>
              <a:rPr lang="en-US" smtClean="0"/>
              <a:t>Edit Master text styles</a:t>
            </a:r>
          </a:p>
        </p:txBody>
      </p:sp>
    </p:spTree>
    <p:extLst>
      <p:ext uri="{BB962C8B-B14F-4D97-AF65-F5344CB8AC3E}">
        <p14:creationId xmlns:p14="http://schemas.microsoft.com/office/powerpoint/2010/main" val="40517440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4" y="2545237"/>
            <a:ext cx="8578678" cy="1752600"/>
          </a:xfrm>
        </p:spPr>
        <p:txBody>
          <a:bodyPr lIns="0" tIns="0" bIns="0">
            <a:noAutofit/>
          </a:bodyPr>
          <a:lstStyle>
            <a:lvl1pPr marL="0" indent="0" algn="l">
              <a:buNone/>
              <a:defRPr sz="2300">
                <a:solidFill>
                  <a:schemeClr val="tx1">
                    <a:tint val="75000"/>
                  </a:schemeClr>
                </a:solidFill>
              </a:defRPr>
            </a:lvl1pPr>
            <a:lvl2pPr marL="382411" indent="0" algn="ctr">
              <a:buNone/>
              <a:defRPr>
                <a:solidFill>
                  <a:schemeClr val="tx1">
                    <a:tint val="75000"/>
                  </a:schemeClr>
                </a:solidFill>
              </a:defRPr>
            </a:lvl2pPr>
            <a:lvl3pPr marL="764823" indent="0" algn="ctr">
              <a:buNone/>
              <a:defRPr>
                <a:solidFill>
                  <a:schemeClr val="tx1">
                    <a:tint val="75000"/>
                  </a:schemeClr>
                </a:solidFill>
              </a:defRPr>
            </a:lvl3pPr>
            <a:lvl4pPr marL="1147235" indent="0" algn="ctr">
              <a:buNone/>
              <a:defRPr>
                <a:solidFill>
                  <a:schemeClr val="tx1">
                    <a:tint val="75000"/>
                  </a:schemeClr>
                </a:solidFill>
              </a:defRPr>
            </a:lvl4pPr>
            <a:lvl5pPr marL="1529647" indent="0" algn="ctr">
              <a:buNone/>
              <a:defRPr>
                <a:solidFill>
                  <a:schemeClr val="tx1">
                    <a:tint val="75000"/>
                  </a:schemeClr>
                </a:solidFill>
              </a:defRPr>
            </a:lvl5pPr>
            <a:lvl6pPr marL="1912058" indent="0" algn="ctr">
              <a:buNone/>
              <a:defRPr>
                <a:solidFill>
                  <a:schemeClr val="tx1">
                    <a:tint val="75000"/>
                  </a:schemeClr>
                </a:solidFill>
              </a:defRPr>
            </a:lvl6pPr>
            <a:lvl7pPr marL="2294469" indent="0" algn="ctr">
              <a:buNone/>
              <a:defRPr>
                <a:solidFill>
                  <a:schemeClr val="tx1">
                    <a:tint val="75000"/>
                  </a:schemeClr>
                </a:solidFill>
              </a:defRPr>
            </a:lvl7pPr>
            <a:lvl8pPr marL="2676882" indent="0" algn="ctr">
              <a:buNone/>
              <a:defRPr>
                <a:solidFill>
                  <a:schemeClr val="tx1">
                    <a:tint val="75000"/>
                  </a:schemeClr>
                </a:solidFill>
              </a:defRPr>
            </a:lvl8pPr>
            <a:lvl9pPr marL="3059293"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609595" y="1370143"/>
            <a:ext cx="10972800" cy="1143000"/>
          </a:xfrm>
        </p:spPr>
        <p:txBody>
          <a:bodyPr/>
          <a:lstStyle>
            <a:lvl1pPr>
              <a:defRPr b="1"/>
            </a:lvl1pPr>
          </a:lstStyle>
          <a:p>
            <a:r>
              <a:rPr lang="en-US" smtClean="0"/>
              <a:t>Click to edit Master title style</a:t>
            </a:r>
            <a:endParaRPr lang="en-US" dirty="0"/>
          </a:p>
        </p:txBody>
      </p:sp>
      <p:sp>
        <p:nvSpPr>
          <p:cNvPr id="4" name="Content Placeholder 5"/>
          <p:cNvSpPr>
            <a:spLocks noGrp="1"/>
          </p:cNvSpPr>
          <p:nvPr>
            <p:ph sz="quarter" idx="10"/>
          </p:nvPr>
        </p:nvSpPr>
        <p:spPr>
          <a:xfrm>
            <a:off x="609599" y="4944854"/>
            <a:ext cx="5166454" cy="439739"/>
          </a:xfrm>
        </p:spPr>
        <p:txBody>
          <a:bodyPr/>
          <a:lstStyle>
            <a:lvl1pPr marL="0" indent="0">
              <a:buFontTx/>
              <a:buNone/>
              <a:defRPr/>
            </a:lvl1pPr>
          </a:lstStyle>
          <a:p>
            <a:pPr lvl="0"/>
            <a:r>
              <a:rPr lang="en-US" dirty="0" smtClean="0"/>
              <a:t>Click to edit Master text styles</a:t>
            </a:r>
          </a:p>
        </p:txBody>
      </p:sp>
      <p:cxnSp>
        <p:nvCxnSpPr>
          <p:cNvPr id="5" name="Straight Connector 4"/>
          <p:cNvCxnSpPr/>
          <p:nvPr/>
        </p:nvCxnSpPr>
        <p:spPr>
          <a:xfrm>
            <a:off x="1" y="5384587"/>
            <a:ext cx="4240697"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352681"/>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12120" y="332656"/>
            <a:ext cx="11570086" cy="849600"/>
          </a:xfrm>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12617" y="1268761"/>
            <a:ext cx="11564816" cy="48240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2754700"/>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237" y="2132859"/>
            <a:ext cx="10900903" cy="1500187"/>
          </a:xfrm>
        </p:spPr>
        <p:txBody>
          <a:bodyPr anchor="t" anchorCtr="0"/>
          <a:lstStyle>
            <a:lvl1pPr marL="0" indent="0">
              <a:buNone/>
              <a:defRPr sz="2000">
                <a:solidFill>
                  <a:schemeClr val="tx1">
                    <a:tint val="75000"/>
                  </a:schemeClr>
                </a:solidFill>
              </a:defRPr>
            </a:lvl1pPr>
            <a:lvl2pPr marL="382411" indent="0">
              <a:buNone/>
              <a:defRPr sz="1500">
                <a:solidFill>
                  <a:schemeClr val="tx1">
                    <a:tint val="75000"/>
                  </a:schemeClr>
                </a:solidFill>
              </a:defRPr>
            </a:lvl2pPr>
            <a:lvl3pPr marL="764823" indent="0">
              <a:buNone/>
              <a:defRPr sz="1300">
                <a:solidFill>
                  <a:schemeClr val="tx1">
                    <a:tint val="75000"/>
                  </a:schemeClr>
                </a:solidFill>
              </a:defRPr>
            </a:lvl3pPr>
            <a:lvl4pPr marL="1147235" indent="0">
              <a:buNone/>
              <a:defRPr sz="1200">
                <a:solidFill>
                  <a:schemeClr val="tx1">
                    <a:tint val="75000"/>
                  </a:schemeClr>
                </a:solidFill>
              </a:defRPr>
            </a:lvl4pPr>
            <a:lvl5pPr marL="1529647" indent="0">
              <a:buNone/>
              <a:defRPr sz="1200">
                <a:solidFill>
                  <a:schemeClr val="tx1">
                    <a:tint val="75000"/>
                  </a:schemeClr>
                </a:solidFill>
              </a:defRPr>
            </a:lvl5pPr>
            <a:lvl6pPr marL="1912058" indent="0">
              <a:buNone/>
              <a:defRPr sz="1200">
                <a:solidFill>
                  <a:schemeClr val="tx1">
                    <a:tint val="75000"/>
                  </a:schemeClr>
                </a:solidFill>
              </a:defRPr>
            </a:lvl6pPr>
            <a:lvl7pPr marL="2294469" indent="0">
              <a:buNone/>
              <a:defRPr sz="1200">
                <a:solidFill>
                  <a:schemeClr val="tx1">
                    <a:tint val="75000"/>
                  </a:schemeClr>
                </a:solidFill>
              </a:defRPr>
            </a:lvl7pPr>
            <a:lvl8pPr marL="2676882" indent="0">
              <a:buNone/>
              <a:defRPr sz="1200">
                <a:solidFill>
                  <a:schemeClr val="tx1">
                    <a:tint val="75000"/>
                  </a:schemeClr>
                </a:solidFill>
              </a:defRPr>
            </a:lvl8pPr>
            <a:lvl9pPr marL="3059293" indent="0">
              <a:buNone/>
              <a:defRPr sz="1200">
                <a:solidFill>
                  <a:schemeClr val="tx1">
                    <a:tint val="75000"/>
                  </a:schemeClr>
                </a:solidFill>
              </a:defRPr>
            </a:lvl9pPr>
          </a:lstStyle>
          <a:p>
            <a:pPr lvl="0"/>
            <a:r>
              <a:rPr lang="en-US" smtClean="0"/>
              <a:t>Click to edit Master text styles</a:t>
            </a:r>
          </a:p>
        </p:txBody>
      </p:sp>
      <p:sp>
        <p:nvSpPr>
          <p:cNvPr id="4" name="Title 1"/>
          <p:cNvSpPr>
            <a:spLocks noGrp="1"/>
          </p:cNvSpPr>
          <p:nvPr>
            <p:ph type="title"/>
          </p:nvPr>
        </p:nvSpPr>
        <p:spPr>
          <a:xfrm>
            <a:off x="601237" y="1143940"/>
            <a:ext cx="10900903" cy="988916"/>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368035485"/>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127" y="1268760"/>
            <a:ext cx="5342139" cy="4824536"/>
          </a:xfrm>
        </p:spPr>
        <p:txBody>
          <a:bodyPr/>
          <a:lstStyle>
            <a:lvl1pPr marL="180980" indent="-180980">
              <a:spcAft>
                <a:spcPts val="300"/>
              </a:spcAft>
              <a:defRPr sz="2000" b="0">
                <a:latin typeface="Arial" pitchFamily="34" charset="0"/>
                <a:cs typeface="Arial" pitchFamily="34" charset="0"/>
              </a:defRPr>
            </a:lvl1pPr>
            <a:lvl2pPr marL="361959" indent="-180980">
              <a:defRPr sz="20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8" name="Content Placeholder 2"/>
          <p:cNvSpPr>
            <a:spLocks noGrp="1"/>
          </p:cNvSpPr>
          <p:nvPr>
            <p:ph idx="10"/>
          </p:nvPr>
        </p:nvSpPr>
        <p:spPr>
          <a:xfrm>
            <a:off x="312118" y="1266814"/>
            <a:ext cx="6114462" cy="4826482"/>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312120" y="332659"/>
            <a:ext cx="11565104" cy="849827"/>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899071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6135" y="1268760"/>
            <a:ext cx="3215132" cy="4824536"/>
          </a:xfrm>
        </p:spPr>
        <p:txBody>
          <a:bodyPr/>
          <a:lstStyle>
            <a:lvl1pPr marL="180980" indent="-180980">
              <a:spcAft>
                <a:spcPts val="300"/>
              </a:spcAft>
              <a:defRPr sz="1400" b="0">
                <a:latin typeface="Arial" pitchFamily="34" charset="0"/>
                <a:cs typeface="Arial" pitchFamily="34" charset="0"/>
              </a:defRPr>
            </a:lvl1pPr>
            <a:lvl2pPr marL="361959" indent="-180980">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8" name="Content Placeholder 2"/>
          <p:cNvSpPr>
            <a:spLocks noGrp="1"/>
          </p:cNvSpPr>
          <p:nvPr>
            <p:ph idx="10"/>
          </p:nvPr>
        </p:nvSpPr>
        <p:spPr>
          <a:xfrm>
            <a:off x="335360" y="1268760"/>
            <a:ext cx="8238082"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7086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092" y="1268763"/>
            <a:ext cx="5665682"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4" name="Content Placeholder 3"/>
          <p:cNvSpPr>
            <a:spLocks noGrp="1"/>
          </p:cNvSpPr>
          <p:nvPr>
            <p:ph sz="half" idx="2"/>
          </p:nvPr>
        </p:nvSpPr>
        <p:spPr>
          <a:xfrm>
            <a:off x="322092" y="1916836"/>
            <a:ext cx="5665682"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029" y="1268763"/>
            <a:ext cx="5693401"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6" name="Content Placeholder 5"/>
          <p:cNvSpPr>
            <a:spLocks noGrp="1"/>
          </p:cNvSpPr>
          <p:nvPr>
            <p:ph sz="quarter" idx="4"/>
          </p:nvPr>
        </p:nvSpPr>
        <p:spPr>
          <a:xfrm>
            <a:off x="6192959" y="1916836"/>
            <a:ext cx="5693538"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12120" y="332659"/>
            <a:ext cx="11565104" cy="849827"/>
          </a:xfrm>
        </p:spPr>
        <p:txBody>
          <a:bodyPr/>
          <a:lstStyle/>
          <a:p>
            <a:r>
              <a:rPr lang="en-US" smtClean="0"/>
              <a:t>Click to edit Master title style</a:t>
            </a:r>
            <a:endParaRPr lang="en-GB"/>
          </a:p>
        </p:txBody>
      </p:sp>
    </p:spTree>
    <p:extLst>
      <p:ext uri="{BB962C8B-B14F-4D97-AF65-F5344CB8AC3E}">
        <p14:creationId xmlns:p14="http://schemas.microsoft.com/office/powerpoint/2010/main" val="2773401268"/>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3148825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70299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132859"/>
            <a:ext cx="10363200" cy="1022353"/>
          </a:xfrm>
        </p:spPr>
        <p:txBody>
          <a:bodyPr/>
          <a:lstStyle>
            <a:lvl1pPr marL="0" indent="0">
              <a:buNone/>
              <a:defRPr sz="2500" b="1" cap="all" baseline="0">
                <a:solidFill>
                  <a:schemeClr val="accent5"/>
                </a:solidFill>
                <a:latin typeface="Arial" pitchFamily="34" charset="0"/>
              </a:defRPr>
            </a:lvl1pPr>
            <a:lvl2pPr marL="382411" indent="0">
              <a:buNone/>
              <a:defRPr sz="1500"/>
            </a:lvl2pPr>
            <a:lvl3pPr marL="764823" indent="0">
              <a:buNone/>
              <a:defRPr sz="1300"/>
            </a:lvl3pPr>
            <a:lvl4pPr marL="1147235" indent="0">
              <a:buNone/>
              <a:defRPr sz="1200"/>
            </a:lvl4pPr>
            <a:lvl5pPr marL="1529647" indent="0">
              <a:buNone/>
              <a:defRPr sz="1200"/>
            </a:lvl5pPr>
            <a:lvl6pPr marL="1912058" indent="0">
              <a:buNone/>
              <a:defRPr sz="1200"/>
            </a:lvl6pPr>
            <a:lvl7pPr marL="2294469" indent="0">
              <a:buNone/>
              <a:defRPr sz="1200"/>
            </a:lvl7pPr>
            <a:lvl8pPr marL="2676882" indent="0">
              <a:buNone/>
              <a:defRPr sz="1200"/>
            </a:lvl8pPr>
            <a:lvl9pPr marL="3059293" indent="0">
              <a:buNone/>
              <a:defRPr sz="1200"/>
            </a:lvl9pPr>
          </a:lstStyle>
          <a:p>
            <a:pPr lvl="0"/>
            <a:r>
              <a:rPr lang="en-US" dirty="0" smtClean="0"/>
              <a:t>Click to edit Master text styles</a:t>
            </a:r>
          </a:p>
        </p:txBody>
      </p:sp>
      <p:sp>
        <p:nvSpPr>
          <p:cNvPr id="5" name="Text Placeholder 4"/>
          <p:cNvSpPr>
            <a:spLocks noGrp="1"/>
          </p:cNvSpPr>
          <p:nvPr>
            <p:ph type="body" sz="quarter" idx="10"/>
          </p:nvPr>
        </p:nvSpPr>
        <p:spPr>
          <a:xfrm>
            <a:off x="914400" y="3155209"/>
            <a:ext cx="10363200" cy="2071687"/>
          </a:xfrm>
        </p:spPr>
        <p:txBody>
          <a:bodyPr/>
          <a:lstStyle>
            <a:lvl1pPr marL="0" indent="0">
              <a:buNone/>
              <a:defRPr sz="2000" b="0"/>
            </a:lvl1pPr>
            <a:lvl2pPr>
              <a:buFont typeface="Wingdings" pitchFamily="2" charset="2"/>
              <a:buChar char="§"/>
              <a:defRPr sz="1700"/>
            </a:lvl2pPr>
            <a:lvl3pPr>
              <a:buFont typeface="Arial" pitchFamily="34" charset="0"/>
              <a:buChar char="•"/>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0014446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12120" y="332656"/>
            <a:ext cx="11570086" cy="849600"/>
          </a:xfrm>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12617" y="1268761"/>
            <a:ext cx="11564816" cy="482406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5404884"/>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969" y="620721"/>
            <a:ext cx="366606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236" y="2204864"/>
            <a:ext cx="10972800" cy="576436"/>
          </a:xfrm>
          <a:prstGeom prst="rect">
            <a:avLst/>
          </a:prstGeom>
        </p:spPr>
        <p:txBody>
          <a:bodyPr/>
          <a:lstStyle>
            <a:lvl1pPr algn="l">
              <a:defRPr sz="2800" b="1">
                <a:solidFill>
                  <a:schemeClr val="accent5"/>
                </a:solidFill>
              </a:defRPr>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601237" y="2781302"/>
            <a:ext cx="10975017" cy="647700"/>
          </a:xfrm>
          <a:prstGeom prst="rect">
            <a:avLst/>
          </a:prstGeom>
        </p:spPr>
        <p:txBody>
          <a:bodyPr anchor="ctr"/>
          <a:lstStyle>
            <a:lvl1pPr marL="0" indent="0" algn="l">
              <a:buFontTx/>
              <a:buNone/>
              <a:defRPr sz="2400" b="0">
                <a:solidFill>
                  <a:schemeClr val="accent5"/>
                </a:solidFill>
              </a:defRPr>
            </a:lvl1pPr>
          </a:lstStyle>
          <a:p>
            <a:pPr lvl="0"/>
            <a:r>
              <a:rPr lang="en-US" smtClean="0"/>
              <a:t>Click to edit Master text styles</a:t>
            </a:r>
          </a:p>
        </p:txBody>
      </p:sp>
    </p:spTree>
    <p:extLst>
      <p:ext uri="{BB962C8B-B14F-4D97-AF65-F5344CB8AC3E}">
        <p14:creationId xmlns:p14="http://schemas.microsoft.com/office/powerpoint/2010/main" val="2462360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4" y="2545237"/>
            <a:ext cx="8578678" cy="1752600"/>
          </a:xfrm>
        </p:spPr>
        <p:txBody>
          <a:bodyPr lIns="0" tIns="0" bIns="0">
            <a:noAutofit/>
          </a:bodyPr>
          <a:lstStyle>
            <a:lvl1pPr marL="0" indent="0" algn="l">
              <a:buNone/>
              <a:defRPr sz="2300">
                <a:solidFill>
                  <a:schemeClr val="tx1">
                    <a:tint val="75000"/>
                  </a:schemeClr>
                </a:solidFill>
              </a:defRPr>
            </a:lvl1pPr>
            <a:lvl2pPr marL="382411" indent="0" algn="ctr">
              <a:buNone/>
              <a:defRPr>
                <a:solidFill>
                  <a:schemeClr val="tx1">
                    <a:tint val="75000"/>
                  </a:schemeClr>
                </a:solidFill>
              </a:defRPr>
            </a:lvl2pPr>
            <a:lvl3pPr marL="764823" indent="0" algn="ctr">
              <a:buNone/>
              <a:defRPr>
                <a:solidFill>
                  <a:schemeClr val="tx1">
                    <a:tint val="75000"/>
                  </a:schemeClr>
                </a:solidFill>
              </a:defRPr>
            </a:lvl3pPr>
            <a:lvl4pPr marL="1147235" indent="0" algn="ctr">
              <a:buNone/>
              <a:defRPr>
                <a:solidFill>
                  <a:schemeClr val="tx1">
                    <a:tint val="75000"/>
                  </a:schemeClr>
                </a:solidFill>
              </a:defRPr>
            </a:lvl4pPr>
            <a:lvl5pPr marL="1529647" indent="0" algn="ctr">
              <a:buNone/>
              <a:defRPr>
                <a:solidFill>
                  <a:schemeClr val="tx1">
                    <a:tint val="75000"/>
                  </a:schemeClr>
                </a:solidFill>
              </a:defRPr>
            </a:lvl5pPr>
            <a:lvl6pPr marL="1912058" indent="0" algn="ctr">
              <a:buNone/>
              <a:defRPr>
                <a:solidFill>
                  <a:schemeClr val="tx1">
                    <a:tint val="75000"/>
                  </a:schemeClr>
                </a:solidFill>
              </a:defRPr>
            </a:lvl6pPr>
            <a:lvl7pPr marL="2294469" indent="0" algn="ctr">
              <a:buNone/>
              <a:defRPr>
                <a:solidFill>
                  <a:schemeClr val="tx1">
                    <a:tint val="75000"/>
                  </a:schemeClr>
                </a:solidFill>
              </a:defRPr>
            </a:lvl7pPr>
            <a:lvl8pPr marL="2676882" indent="0" algn="ctr">
              <a:buNone/>
              <a:defRPr>
                <a:solidFill>
                  <a:schemeClr val="tx1">
                    <a:tint val="75000"/>
                  </a:schemeClr>
                </a:solidFill>
              </a:defRPr>
            </a:lvl8pPr>
            <a:lvl9pPr marL="3059293"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609595" y="1370143"/>
            <a:ext cx="10972800" cy="1143000"/>
          </a:xfrm>
        </p:spPr>
        <p:txBody>
          <a:bodyPr/>
          <a:lstStyle>
            <a:lvl1pPr>
              <a:defRPr b="1"/>
            </a:lvl1pPr>
          </a:lstStyle>
          <a:p>
            <a:r>
              <a:rPr lang="en-US" smtClean="0"/>
              <a:t>Click to edit Master title style</a:t>
            </a:r>
            <a:endParaRPr lang="en-US" dirty="0"/>
          </a:p>
        </p:txBody>
      </p:sp>
      <p:sp>
        <p:nvSpPr>
          <p:cNvPr id="4" name="Content Placeholder 5"/>
          <p:cNvSpPr>
            <a:spLocks noGrp="1"/>
          </p:cNvSpPr>
          <p:nvPr>
            <p:ph sz="quarter" idx="10"/>
          </p:nvPr>
        </p:nvSpPr>
        <p:spPr>
          <a:xfrm>
            <a:off x="609599" y="4944854"/>
            <a:ext cx="5166454" cy="439739"/>
          </a:xfrm>
        </p:spPr>
        <p:txBody>
          <a:bodyPr/>
          <a:lstStyle>
            <a:lvl1pPr marL="0" indent="0">
              <a:buFontTx/>
              <a:buNone/>
              <a:defRPr/>
            </a:lvl1pPr>
          </a:lstStyle>
          <a:p>
            <a:pPr lvl="0"/>
            <a:r>
              <a:rPr lang="en-US" dirty="0" smtClean="0"/>
              <a:t>Click to edit Master text styles</a:t>
            </a:r>
          </a:p>
        </p:txBody>
      </p:sp>
      <p:cxnSp>
        <p:nvCxnSpPr>
          <p:cNvPr id="5" name="Straight Connector 4"/>
          <p:cNvCxnSpPr/>
          <p:nvPr/>
        </p:nvCxnSpPr>
        <p:spPr>
          <a:xfrm>
            <a:off x="1" y="5384587"/>
            <a:ext cx="4240697"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686488"/>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12120" y="332656"/>
            <a:ext cx="11570086" cy="849600"/>
          </a:xfrm>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12617" y="1268761"/>
            <a:ext cx="11564816" cy="48240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4464134"/>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237" y="2132859"/>
            <a:ext cx="10900903" cy="1500187"/>
          </a:xfrm>
        </p:spPr>
        <p:txBody>
          <a:bodyPr anchor="t" anchorCtr="0"/>
          <a:lstStyle>
            <a:lvl1pPr marL="0" indent="0">
              <a:buNone/>
              <a:defRPr sz="2000">
                <a:solidFill>
                  <a:schemeClr val="tx1">
                    <a:tint val="75000"/>
                  </a:schemeClr>
                </a:solidFill>
              </a:defRPr>
            </a:lvl1pPr>
            <a:lvl2pPr marL="382411" indent="0">
              <a:buNone/>
              <a:defRPr sz="1500">
                <a:solidFill>
                  <a:schemeClr val="tx1">
                    <a:tint val="75000"/>
                  </a:schemeClr>
                </a:solidFill>
              </a:defRPr>
            </a:lvl2pPr>
            <a:lvl3pPr marL="764823" indent="0">
              <a:buNone/>
              <a:defRPr sz="1300">
                <a:solidFill>
                  <a:schemeClr val="tx1">
                    <a:tint val="75000"/>
                  </a:schemeClr>
                </a:solidFill>
              </a:defRPr>
            </a:lvl3pPr>
            <a:lvl4pPr marL="1147235" indent="0">
              <a:buNone/>
              <a:defRPr sz="1200">
                <a:solidFill>
                  <a:schemeClr val="tx1">
                    <a:tint val="75000"/>
                  </a:schemeClr>
                </a:solidFill>
              </a:defRPr>
            </a:lvl4pPr>
            <a:lvl5pPr marL="1529647" indent="0">
              <a:buNone/>
              <a:defRPr sz="1200">
                <a:solidFill>
                  <a:schemeClr val="tx1">
                    <a:tint val="75000"/>
                  </a:schemeClr>
                </a:solidFill>
              </a:defRPr>
            </a:lvl5pPr>
            <a:lvl6pPr marL="1912058" indent="0">
              <a:buNone/>
              <a:defRPr sz="1200">
                <a:solidFill>
                  <a:schemeClr val="tx1">
                    <a:tint val="75000"/>
                  </a:schemeClr>
                </a:solidFill>
              </a:defRPr>
            </a:lvl6pPr>
            <a:lvl7pPr marL="2294469" indent="0">
              <a:buNone/>
              <a:defRPr sz="1200">
                <a:solidFill>
                  <a:schemeClr val="tx1">
                    <a:tint val="75000"/>
                  </a:schemeClr>
                </a:solidFill>
              </a:defRPr>
            </a:lvl7pPr>
            <a:lvl8pPr marL="2676882" indent="0">
              <a:buNone/>
              <a:defRPr sz="1200">
                <a:solidFill>
                  <a:schemeClr val="tx1">
                    <a:tint val="75000"/>
                  </a:schemeClr>
                </a:solidFill>
              </a:defRPr>
            </a:lvl8pPr>
            <a:lvl9pPr marL="3059293" indent="0">
              <a:buNone/>
              <a:defRPr sz="1200">
                <a:solidFill>
                  <a:schemeClr val="tx1">
                    <a:tint val="75000"/>
                  </a:schemeClr>
                </a:solidFill>
              </a:defRPr>
            </a:lvl9pPr>
          </a:lstStyle>
          <a:p>
            <a:pPr lvl="0"/>
            <a:r>
              <a:rPr lang="en-US" smtClean="0"/>
              <a:t>Click to edit Master text styles</a:t>
            </a:r>
          </a:p>
        </p:txBody>
      </p:sp>
      <p:sp>
        <p:nvSpPr>
          <p:cNvPr id="4" name="Title 1"/>
          <p:cNvSpPr>
            <a:spLocks noGrp="1"/>
          </p:cNvSpPr>
          <p:nvPr>
            <p:ph type="title"/>
          </p:nvPr>
        </p:nvSpPr>
        <p:spPr>
          <a:xfrm>
            <a:off x="601237" y="1143940"/>
            <a:ext cx="10900903" cy="988916"/>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932706211"/>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127" y="1268760"/>
            <a:ext cx="5342139" cy="4824536"/>
          </a:xfrm>
        </p:spPr>
        <p:txBody>
          <a:bodyPr/>
          <a:lstStyle>
            <a:lvl1pPr marL="180980" indent="-180980">
              <a:spcAft>
                <a:spcPts val="300"/>
              </a:spcAft>
              <a:defRPr sz="2000" b="0">
                <a:latin typeface="Arial" pitchFamily="34" charset="0"/>
                <a:cs typeface="Arial" pitchFamily="34" charset="0"/>
              </a:defRPr>
            </a:lvl1pPr>
            <a:lvl2pPr marL="361959" indent="-180980">
              <a:defRPr sz="20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8" name="Content Placeholder 2"/>
          <p:cNvSpPr>
            <a:spLocks noGrp="1"/>
          </p:cNvSpPr>
          <p:nvPr>
            <p:ph idx="10"/>
          </p:nvPr>
        </p:nvSpPr>
        <p:spPr>
          <a:xfrm>
            <a:off x="312118" y="1266814"/>
            <a:ext cx="6114462" cy="4826482"/>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312120" y="332659"/>
            <a:ext cx="11565104" cy="849827"/>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642805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6135" y="1268760"/>
            <a:ext cx="3215132" cy="4824536"/>
          </a:xfrm>
        </p:spPr>
        <p:txBody>
          <a:bodyPr/>
          <a:lstStyle>
            <a:lvl1pPr marL="180980" indent="-180980">
              <a:spcAft>
                <a:spcPts val="300"/>
              </a:spcAft>
              <a:defRPr sz="1400" b="0">
                <a:latin typeface="Arial" pitchFamily="34" charset="0"/>
                <a:cs typeface="Arial" pitchFamily="34" charset="0"/>
              </a:defRPr>
            </a:lvl1pPr>
            <a:lvl2pPr marL="361959" indent="-180980">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8" name="Content Placeholder 2"/>
          <p:cNvSpPr>
            <a:spLocks noGrp="1"/>
          </p:cNvSpPr>
          <p:nvPr>
            <p:ph idx="10"/>
          </p:nvPr>
        </p:nvSpPr>
        <p:spPr>
          <a:xfrm>
            <a:off x="335360" y="1268760"/>
            <a:ext cx="8238082"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3832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092" y="1268763"/>
            <a:ext cx="5665682"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4" name="Content Placeholder 3"/>
          <p:cNvSpPr>
            <a:spLocks noGrp="1"/>
          </p:cNvSpPr>
          <p:nvPr>
            <p:ph sz="half" idx="2"/>
          </p:nvPr>
        </p:nvSpPr>
        <p:spPr>
          <a:xfrm>
            <a:off x="322092" y="1916836"/>
            <a:ext cx="5665682"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029" y="1268763"/>
            <a:ext cx="5693401"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6" name="Content Placeholder 5"/>
          <p:cNvSpPr>
            <a:spLocks noGrp="1"/>
          </p:cNvSpPr>
          <p:nvPr>
            <p:ph sz="quarter" idx="4"/>
          </p:nvPr>
        </p:nvSpPr>
        <p:spPr>
          <a:xfrm>
            <a:off x="6192959" y="1916836"/>
            <a:ext cx="5693538"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12120" y="332659"/>
            <a:ext cx="11565104" cy="849827"/>
          </a:xfrm>
        </p:spPr>
        <p:txBody>
          <a:bodyPr/>
          <a:lstStyle/>
          <a:p>
            <a:r>
              <a:rPr lang="en-US" smtClean="0"/>
              <a:t>Click to edit Master title style</a:t>
            </a:r>
            <a:endParaRPr lang="en-GB"/>
          </a:p>
        </p:txBody>
      </p:sp>
    </p:spTree>
    <p:extLst>
      <p:ext uri="{BB962C8B-B14F-4D97-AF65-F5344CB8AC3E}">
        <p14:creationId xmlns:p14="http://schemas.microsoft.com/office/powerpoint/2010/main" val="647146360"/>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93754926"/>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838522"/>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132859"/>
            <a:ext cx="10363200" cy="1022353"/>
          </a:xfrm>
        </p:spPr>
        <p:txBody>
          <a:bodyPr/>
          <a:lstStyle>
            <a:lvl1pPr marL="0" indent="0">
              <a:buNone/>
              <a:defRPr sz="2500" b="1" cap="all" baseline="0">
                <a:solidFill>
                  <a:schemeClr val="accent6"/>
                </a:solidFill>
                <a:latin typeface="Arial" pitchFamily="34" charset="0"/>
              </a:defRPr>
            </a:lvl1pPr>
            <a:lvl2pPr marL="382411" indent="0">
              <a:buNone/>
              <a:defRPr sz="1500"/>
            </a:lvl2pPr>
            <a:lvl3pPr marL="764823" indent="0">
              <a:buNone/>
              <a:defRPr sz="1300"/>
            </a:lvl3pPr>
            <a:lvl4pPr marL="1147235" indent="0">
              <a:buNone/>
              <a:defRPr sz="1200"/>
            </a:lvl4pPr>
            <a:lvl5pPr marL="1529647" indent="0">
              <a:buNone/>
              <a:defRPr sz="1200"/>
            </a:lvl5pPr>
            <a:lvl6pPr marL="1912058" indent="0">
              <a:buNone/>
              <a:defRPr sz="1200"/>
            </a:lvl6pPr>
            <a:lvl7pPr marL="2294469" indent="0">
              <a:buNone/>
              <a:defRPr sz="1200"/>
            </a:lvl7pPr>
            <a:lvl8pPr marL="2676882" indent="0">
              <a:buNone/>
              <a:defRPr sz="1200"/>
            </a:lvl8pPr>
            <a:lvl9pPr marL="3059293" indent="0">
              <a:buNone/>
              <a:defRPr sz="1200"/>
            </a:lvl9pPr>
          </a:lstStyle>
          <a:p>
            <a:pPr lvl="0"/>
            <a:r>
              <a:rPr lang="en-US" dirty="0" smtClean="0"/>
              <a:t>Click to edit Master text styles</a:t>
            </a:r>
          </a:p>
        </p:txBody>
      </p:sp>
      <p:sp>
        <p:nvSpPr>
          <p:cNvPr id="5" name="Text Placeholder 4"/>
          <p:cNvSpPr>
            <a:spLocks noGrp="1"/>
          </p:cNvSpPr>
          <p:nvPr>
            <p:ph type="body" sz="quarter" idx="10"/>
          </p:nvPr>
        </p:nvSpPr>
        <p:spPr>
          <a:xfrm>
            <a:off x="914400" y="3155209"/>
            <a:ext cx="10363200" cy="2071687"/>
          </a:xfrm>
        </p:spPr>
        <p:txBody>
          <a:bodyPr/>
          <a:lstStyle>
            <a:lvl1pPr marL="0" indent="0">
              <a:buNone/>
              <a:defRPr sz="2000" b="0"/>
            </a:lvl1pPr>
            <a:lvl2pPr>
              <a:buFont typeface="Wingdings" pitchFamily="2" charset="2"/>
              <a:buChar char="§"/>
              <a:defRPr sz="1700"/>
            </a:lvl2pPr>
            <a:lvl3pPr>
              <a:buFont typeface="Arial" pitchFamily="34" charset="0"/>
              <a:buChar char="•"/>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3168654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237" y="2132859"/>
            <a:ext cx="10900903" cy="1500187"/>
          </a:xfrm>
        </p:spPr>
        <p:txBody>
          <a:bodyPr anchor="t" anchorCtr="0"/>
          <a:lstStyle>
            <a:lvl1pPr marL="0" indent="0">
              <a:buNone/>
              <a:defRPr sz="2000">
                <a:solidFill>
                  <a:schemeClr val="tx1">
                    <a:tint val="75000"/>
                  </a:schemeClr>
                </a:solidFill>
              </a:defRPr>
            </a:lvl1pPr>
            <a:lvl2pPr marL="382411" indent="0">
              <a:buNone/>
              <a:defRPr sz="1500">
                <a:solidFill>
                  <a:schemeClr val="tx1">
                    <a:tint val="75000"/>
                  </a:schemeClr>
                </a:solidFill>
              </a:defRPr>
            </a:lvl2pPr>
            <a:lvl3pPr marL="764823" indent="0">
              <a:buNone/>
              <a:defRPr sz="1300">
                <a:solidFill>
                  <a:schemeClr val="tx1">
                    <a:tint val="75000"/>
                  </a:schemeClr>
                </a:solidFill>
              </a:defRPr>
            </a:lvl3pPr>
            <a:lvl4pPr marL="1147235" indent="0">
              <a:buNone/>
              <a:defRPr sz="1200">
                <a:solidFill>
                  <a:schemeClr val="tx1">
                    <a:tint val="75000"/>
                  </a:schemeClr>
                </a:solidFill>
              </a:defRPr>
            </a:lvl4pPr>
            <a:lvl5pPr marL="1529647" indent="0">
              <a:buNone/>
              <a:defRPr sz="1200">
                <a:solidFill>
                  <a:schemeClr val="tx1">
                    <a:tint val="75000"/>
                  </a:schemeClr>
                </a:solidFill>
              </a:defRPr>
            </a:lvl5pPr>
            <a:lvl6pPr marL="1912058" indent="0">
              <a:buNone/>
              <a:defRPr sz="1200">
                <a:solidFill>
                  <a:schemeClr val="tx1">
                    <a:tint val="75000"/>
                  </a:schemeClr>
                </a:solidFill>
              </a:defRPr>
            </a:lvl6pPr>
            <a:lvl7pPr marL="2294469" indent="0">
              <a:buNone/>
              <a:defRPr sz="1200">
                <a:solidFill>
                  <a:schemeClr val="tx1">
                    <a:tint val="75000"/>
                  </a:schemeClr>
                </a:solidFill>
              </a:defRPr>
            </a:lvl7pPr>
            <a:lvl8pPr marL="2676882" indent="0">
              <a:buNone/>
              <a:defRPr sz="1200">
                <a:solidFill>
                  <a:schemeClr val="tx1">
                    <a:tint val="75000"/>
                  </a:schemeClr>
                </a:solidFill>
              </a:defRPr>
            </a:lvl8pPr>
            <a:lvl9pPr marL="3059293" indent="0">
              <a:buNone/>
              <a:defRPr sz="1200">
                <a:solidFill>
                  <a:schemeClr val="tx1">
                    <a:tint val="75000"/>
                  </a:schemeClr>
                </a:solidFill>
              </a:defRPr>
            </a:lvl9pPr>
          </a:lstStyle>
          <a:p>
            <a:pPr lvl="0"/>
            <a:r>
              <a:rPr lang="en-US" smtClean="0"/>
              <a:t>Edit Master text styles</a:t>
            </a:r>
          </a:p>
        </p:txBody>
      </p:sp>
      <p:sp>
        <p:nvSpPr>
          <p:cNvPr id="4" name="Title 1"/>
          <p:cNvSpPr>
            <a:spLocks noGrp="1"/>
          </p:cNvSpPr>
          <p:nvPr>
            <p:ph type="title"/>
          </p:nvPr>
        </p:nvSpPr>
        <p:spPr>
          <a:xfrm>
            <a:off x="601237" y="1143940"/>
            <a:ext cx="10900903" cy="988916"/>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446534437"/>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969" y="620721"/>
            <a:ext cx="366606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236" y="2204864"/>
            <a:ext cx="10972800" cy="576436"/>
          </a:xfrm>
          <a:prstGeom prst="rect">
            <a:avLst/>
          </a:prstGeom>
        </p:spPr>
        <p:txBody>
          <a:bodyPr/>
          <a:lstStyle>
            <a:lvl1pPr algn="l">
              <a:defRPr sz="2800" b="1">
                <a:solidFill>
                  <a:schemeClr val="accent6"/>
                </a:solidFill>
              </a:defRPr>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601237" y="2781302"/>
            <a:ext cx="10975017" cy="647700"/>
          </a:xfrm>
          <a:prstGeom prst="rect">
            <a:avLst/>
          </a:prstGeom>
        </p:spPr>
        <p:txBody>
          <a:bodyPr anchor="ctr"/>
          <a:lstStyle>
            <a:lvl1pPr marL="0" indent="0" algn="l">
              <a:buFontTx/>
              <a:buNone/>
              <a:defRPr sz="2400" b="0">
                <a:solidFill>
                  <a:schemeClr val="accent6"/>
                </a:solidFill>
              </a:defRPr>
            </a:lvl1pPr>
          </a:lstStyle>
          <a:p>
            <a:pPr lvl="0"/>
            <a:r>
              <a:rPr lang="en-US" smtClean="0"/>
              <a:t>Click to edit Master text styles</a:t>
            </a:r>
          </a:p>
        </p:txBody>
      </p:sp>
    </p:spTree>
    <p:extLst>
      <p:ext uri="{BB962C8B-B14F-4D97-AF65-F5344CB8AC3E}">
        <p14:creationId xmlns:p14="http://schemas.microsoft.com/office/powerpoint/2010/main" val="36193998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4" y="2545237"/>
            <a:ext cx="8578678" cy="1752600"/>
          </a:xfrm>
        </p:spPr>
        <p:txBody>
          <a:bodyPr lIns="0" tIns="0" bIns="0">
            <a:noAutofit/>
          </a:bodyPr>
          <a:lstStyle>
            <a:lvl1pPr marL="0" indent="0" algn="l">
              <a:buNone/>
              <a:defRPr sz="2300">
                <a:solidFill>
                  <a:schemeClr val="tx1">
                    <a:tint val="75000"/>
                  </a:schemeClr>
                </a:solidFill>
              </a:defRPr>
            </a:lvl1pPr>
            <a:lvl2pPr marL="382411" indent="0" algn="ctr">
              <a:buNone/>
              <a:defRPr>
                <a:solidFill>
                  <a:schemeClr val="tx1">
                    <a:tint val="75000"/>
                  </a:schemeClr>
                </a:solidFill>
              </a:defRPr>
            </a:lvl2pPr>
            <a:lvl3pPr marL="764823" indent="0" algn="ctr">
              <a:buNone/>
              <a:defRPr>
                <a:solidFill>
                  <a:schemeClr val="tx1">
                    <a:tint val="75000"/>
                  </a:schemeClr>
                </a:solidFill>
              </a:defRPr>
            </a:lvl3pPr>
            <a:lvl4pPr marL="1147235" indent="0" algn="ctr">
              <a:buNone/>
              <a:defRPr>
                <a:solidFill>
                  <a:schemeClr val="tx1">
                    <a:tint val="75000"/>
                  </a:schemeClr>
                </a:solidFill>
              </a:defRPr>
            </a:lvl4pPr>
            <a:lvl5pPr marL="1529647" indent="0" algn="ctr">
              <a:buNone/>
              <a:defRPr>
                <a:solidFill>
                  <a:schemeClr val="tx1">
                    <a:tint val="75000"/>
                  </a:schemeClr>
                </a:solidFill>
              </a:defRPr>
            </a:lvl5pPr>
            <a:lvl6pPr marL="1912058" indent="0" algn="ctr">
              <a:buNone/>
              <a:defRPr>
                <a:solidFill>
                  <a:schemeClr val="tx1">
                    <a:tint val="75000"/>
                  </a:schemeClr>
                </a:solidFill>
              </a:defRPr>
            </a:lvl6pPr>
            <a:lvl7pPr marL="2294469" indent="0" algn="ctr">
              <a:buNone/>
              <a:defRPr>
                <a:solidFill>
                  <a:schemeClr val="tx1">
                    <a:tint val="75000"/>
                  </a:schemeClr>
                </a:solidFill>
              </a:defRPr>
            </a:lvl7pPr>
            <a:lvl8pPr marL="2676882" indent="0" algn="ctr">
              <a:buNone/>
              <a:defRPr>
                <a:solidFill>
                  <a:schemeClr val="tx1">
                    <a:tint val="75000"/>
                  </a:schemeClr>
                </a:solidFill>
              </a:defRPr>
            </a:lvl8pPr>
            <a:lvl9pPr marL="3059293"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609595" y="1370143"/>
            <a:ext cx="10972800" cy="1143000"/>
          </a:xfrm>
        </p:spPr>
        <p:txBody>
          <a:bodyPr/>
          <a:lstStyle>
            <a:lvl1pPr>
              <a:defRPr b="1"/>
            </a:lvl1pPr>
          </a:lstStyle>
          <a:p>
            <a:r>
              <a:rPr lang="en-US" smtClean="0"/>
              <a:t>Click to edit Master title style</a:t>
            </a:r>
            <a:endParaRPr lang="en-US" dirty="0"/>
          </a:p>
        </p:txBody>
      </p:sp>
      <p:sp>
        <p:nvSpPr>
          <p:cNvPr id="4" name="Content Placeholder 5"/>
          <p:cNvSpPr>
            <a:spLocks noGrp="1"/>
          </p:cNvSpPr>
          <p:nvPr>
            <p:ph sz="quarter" idx="10"/>
          </p:nvPr>
        </p:nvSpPr>
        <p:spPr>
          <a:xfrm>
            <a:off x="609599" y="4944854"/>
            <a:ext cx="5166454" cy="439739"/>
          </a:xfrm>
        </p:spPr>
        <p:txBody>
          <a:bodyPr/>
          <a:lstStyle>
            <a:lvl1pPr marL="0" indent="0">
              <a:buFontTx/>
              <a:buNone/>
              <a:defRPr/>
            </a:lvl1pPr>
          </a:lstStyle>
          <a:p>
            <a:pPr lvl="0"/>
            <a:r>
              <a:rPr lang="en-US" dirty="0" smtClean="0"/>
              <a:t>Click to edit Master text styles</a:t>
            </a:r>
          </a:p>
        </p:txBody>
      </p:sp>
      <p:cxnSp>
        <p:nvCxnSpPr>
          <p:cNvPr id="5" name="Straight Connector 4"/>
          <p:cNvCxnSpPr/>
          <p:nvPr/>
        </p:nvCxnSpPr>
        <p:spPr>
          <a:xfrm>
            <a:off x="1" y="5384587"/>
            <a:ext cx="424069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037540"/>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12120" y="332656"/>
            <a:ext cx="11570086" cy="849600"/>
          </a:xfrm>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12617" y="1268761"/>
            <a:ext cx="11564816" cy="48240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3335826"/>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237" y="2132859"/>
            <a:ext cx="10900903" cy="1500187"/>
          </a:xfrm>
        </p:spPr>
        <p:txBody>
          <a:bodyPr anchor="t" anchorCtr="0"/>
          <a:lstStyle>
            <a:lvl1pPr marL="0" indent="0">
              <a:buNone/>
              <a:defRPr sz="2000">
                <a:solidFill>
                  <a:schemeClr val="tx1">
                    <a:tint val="75000"/>
                  </a:schemeClr>
                </a:solidFill>
              </a:defRPr>
            </a:lvl1pPr>
            <a:lvl2pPr marL="382411" indent="0">
              <a:buNone/>
              <a:defRPr sz="1500">
                <a:solidFill>
                  <a:schemeClr val="tx1">
                    <a:tint val="75000"/>
                  </a:schemeClr>
                </a:solidFill>
              </a:defRPr>
            </a:lvl2pPr>
            <a:lvl3pPr marL="764823" indent="0">
              <a:buNone/>
              <a:defRPr sz="1300">
                <a:solidFill>
                  <a:schemeClr val="tx1">
                    <a:tint val="75000"/>
                  </a:schemeClr>
                </a:solidFill>
              </a:defRPr>
            </a:lvl3pPr>
            <a:lvl4pPr marL="1147235" indent="0">
              <a:buNone/>
              <a:defRPr sz="1200">
                <a:solidFill>
                  <a:schemeClr val="tx1">
                    <a:tint val="75000"/>
                  </a:schemeClr>
                </a:solidFill>
              </a:defRPr>
            </a:lvl4pPr>
            <a:lvl5pPr marL="1529647" indent="0">
              <a:buNone/>
              <a:defRPr sz="1200">
                <a:solidFill>
                  <a:schemeClr val="tx1">
                    <a:tint val="75000"/>
                  </a:schemeClr>
                </a:solidFill>
              </a:defRPr>
            </a:lvl5pPr>
            <a:lvl6pPr marL="1912058" indent="0">
              <a:buNone/>
              <a:defRPr sz="1200">
                <a:solidFill>
                  <a:schemeClr val="tx1">
                    <a:tint val="75000"/>
                  </a:schemeClr>
                </a:solidFill>
              </a:defRPr>
            </a:lvl6pPr>
            <a:lvl7pPr marL="2294469" indent="0">
              <a:buNone/>
              <a:defRPr sz="1200">
                <a:solidFill>
                  <a:schemeClr val="tx1">
                    <a:tint val="75000"/>
                  </a:schemeClr>
                </a:solidFill>
              </a:defRPr>
            </a:lvl7pPr>
            <a:lvl8pPr marL="2676882" indent="0">
              <a:buNone/>
              <a:defRPr sz="1200">
                <a:solidFill>
                  <a:schemeClr val="tx1">
                    <a:tint val="75000"/>
                  </a:schemeClr>
                </a:solidFill>
              </a:defRPr>
            </a:lvl8pPr>
            <a:lvl9pPr marL="3059293" indent="0">
              <a:buNone/>
              <a:defRPr sz="1200">
                <a:solidFill>
                  <a:schemeClr val="tx1">
                    <a:tint val="75000"/>
                  </a:schemeClr>
                </a:solidFill>
              </a:defRPr>
            </a:lvl9pPr>
          </a:lstStyle>
          <a:p>
            <a:pPr lvl="0"/>
            <a:r>
              <a:rPr lang="en-US" smtClean="0"/>
              <a:t>Click to edit Master text styles</a:t>
            </a:r>
          </a:p>
        </p:txBody>
      </p:sp>
      <p:sp>
        <p:nvSpPr>
          <p:cNvPr id="4" name="Title 1"/>
          <p:cNvSpPr>
            <a:spLocks noGrp="1"/>
          </p:cNvSpPr>
          <p:nvPr>
            <p:ph type="title"/>
          </p:nvPr>
        </p:nvSpPr>
        <p:spPr>
          <a:xfrm>
            <a:off x="601237" y="1143940"/>
            <a:ext cx="10900903" cy="988916"/>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248391581"/>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127" y="1268760"/>
            <a:ext cx="5342139" cy="4824536"/>
          </a:xfrm>
        </p:spPr>
        <p:txBody>
          <a:bodyPr/>
          <a:lstStyle>
            <a:lvl1pPr marL="180980" indent="-180980">
              <a:spcAft>
                <a:spcPts val="300"/>
              </a:spcAft>
              <a:defRPr sz="2000" b="0">
                <a:latin typeface="Arial" pitchFamily="34" charset="0"/>
                <a:cs typeface="Arial" pitchFamily="34" charset="0"/>
              </a:defRPr>
            </a:lvl1pPr>
            <a:lvl2pPr marL="361959" indent="-180980">
              <a:defRPr sz="20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8" name="Content Placeholder 2"/>
          <p:cNvSpPr>
            <a:spLocks noGrp="1"/>
          </p:cNvSpPr>
          <p:nvPr>
            <p:ph idx="10"/>
          </p:nvPr>
        </p:nvSpPr>
        <p:spPr>
          <a:xfrm>
            <a:off x="312118" y="1266814"/>
            <a:ext cx="6114462" cy="4826482"/>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312120" y="332659"/>
            <a:ext cx="11565104" cy="849827"/>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617100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6135" y="1268760"/>
            <a:ext cx="3215132" cy="4824536"/>
          </a:xfrm>
        </p:spPr>
        <p:txBody>
          <a:bodyPr/>
          <a:lstStyle>
            <a:lvl1pPr marL="180980" indent="-180980">
              <a:spcAft>
                <a:spcPts val="300"/>
              </a:spcAft>
              <a:defRPr sz="1400" b="0">
                <a:latin typeface="Arial" pitchFamily="34" charset="0"/>
                <a:cs typeface="Arial" pitchFamily="34" charset="0"/>
              </a:defRPr>
            </a:lvl1pPr>
            <a:lvl2pPr marL="361959" indent="-180980">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8" name="Content Placeholder 2"/>
          <p:cNvSpPr>
            <a:spLocks noGrp="1"/>
          </p:cNvSpPr>
          <p:nvPr>
            <p:ph idx="10"/>
          </p:nvPr>
        </p:nvSpPr>
        <p:spPr>
          <a:xfrm>
            <a:off x="335360" y="1268760"/>
            <a:ext cx="8238082"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87575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092" y="1268763"/>
            <a:ext cx="5665682"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4" name="Content Placeholder 3"/>
          <p:cNvSpPr>
            <a:spLocks noGrp="1"/>
          </p:cNvSpPr>
          <p:nvPr>
            <p:ph sz="half" idx="2"/>
          </p:nvPr>
        </p:nvSpPr>
        <p:spPr>
          <a:xfrm>
            <a:off x="322092" y="1916836"/>
            <a:ext cx="5665682"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029" y="1268763"/>
            <a:ext cx="5693401"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6" name="Content Placeholder 5"/>
          <p:cNvSpPr>
            <a:spLocks noGrp="1"/>
          </p:cNvSpPr>
          <p:nvPr>
            <p:ph sz="quarter" idx="4"/>
          </p:nvPr>
        </p:nvSpPr>
        <p:spPr>
          <a:xfrm>
            <a:off x="6192959" y="1916836"/>
            <a:ext cx="5693538"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12120" y="332659"/>
            <a:ext cx="11565104" cy="849827"/>
          </a:xfrm>
        </p:spPr>
        <p:txBody>
          <a:bodyPr/>
          <a:lstStyle/>
          <a:p>
            <a:r>
              <a:rPr lang="en-US" smtClean="0"/>
              <a:t>Click to edit Master title style</a:t>
            </a:r>
            <a:endParaRPr lang="en-GB"/>
          </a:p>
        </p:txBody>
      </p:sp>
    </p:spTree>
    <p:extLst>
      <p:ext uri="{BB962C8B-B14F-4D97-AF65-F5344CB8AC3E}">
        <p14:creationId xmlns:p14="http://schemas.microsoft.com/office/powerpoint/2010/main" val="2402612623"/>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44274322"/>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841472"/>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132859"/>
            <a:ext cx="10363200" cy="1022353"/>
          </a:xfrm>
        </p:spPr>
        <p:txBody>
          <a:bodyPr/>
          <a:lstStyle>
            <a:lvl1pPr marL="0" indent="0">
              <a:buNone/>
              <a:defRPr sz="2500" b="1" cap="all" baseline="0">
                <a:solidFill>
                  <a:schemeClr val="accent1"/>
                </a:solidFill>
                <a:latin typeface="Arial" pitchFamily="34" charset="0"/>
              </a:defRPr>
            </a:lvl1pPr>
            <a:lvl2pPr marL="382411" indent="0">
              <a:buNone/>
              <a:defRPr sz="1500"/>
            </a:lvl2pPr>
            <a:lvl3pPr marL="764823" indent="0">
              <a:buNone/>
              <a:defRPr sz="1300"/>
            </a:lvl3pPr>
            <a:lvl4pPr marL="1147235" indent="0">
              <a:buNone/>
              <a:defRPr sz="1200"/>
            </a:lvl4pPr>
            <a:lvl5pPr marL="1529647" indent="0">
              <a:buNone/>
              <a:defRPr sz="1200"/>
            </a:lvl5pPr>
            <a:lvl6pPr marL="1912058" indent="0">
              <a:buNone/>
              <a:defRPr sz="1200"/>
            </a:lvl6pPr>
            <a:lvl7pPr marL="2294469" indent="0">
              <a:buNone/>
              <a:defRPr sz="1200"/>
            </a:lvl7pPr>
            <a:lvl8pPr marL="2676882" indent="0">
              <a:buNone/>
              <a:defRPr sz="1200"/>
            </a:lvl8pPr>
            <a:lvl9pPr marL="3059293" indent="0">
              <a:buNone/>
              <a:defRPr sz="1200"/>
            </a:lvl9pPr>
          </a:lstStyle>
          <a:p>
            <a:pPr lvl="0"/>
            <a:r>
              <a:rPr lang="en-US" dirty="0" smtClean="0"/>
              <a:t>Click to edit Master text styles</a:t>
            </a:r>
          </a:p>
        </p:txBody>
      </p:sp>
      <p:sp>
        <p:nvSpPr>
          <p:cNvPr id="5" name="Text Placeholder 4"/>
          <p:cNvSpPr>
            <a:spLocks noGrp="1"/>
          </p:cNvSpPr>
          <p:nvPr>
            <p:ph type="body" sz="quarter" idx="10"/>
          </p:nvPr>
        </p:nvSpPr>
        <p:spPr>
          <a:xfrm>
            <a:off x="914400" y="3155209"/>
            <a:ext cx="10363200" cy="2071687"/>
          </a:xfrm>
        </p:spPr>
        <p:txBody>
          <a:bodyPr/>
          <a:lstStyle>
            <a:lvl1pPr marL="0" indent="0">
              <a:buNone/>
              <a:defRPr sz="2000" b="0"/>
            </a:lvl1pPr>
            <a:lvl2pPr>
              <a:buFont typeface="Wingdings" pitchFamily="2" charset="2"/>
              <a:buChar char="§"/>
              <a:defRPr sz="1700"/>
            </a:lvl2pPr>
            <a:lvl3pPr>
              <a:buFont typeface="Arial" pitchFamily="34" charset="0"/>
              <a:buChar char="•"/>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629485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127" y="1268760"/>
            <a:ext cx="5342139" cy="4824536"/>
          </a:xfrm>
        </p:spPr>
        <p:txBody>
          <a:bodyPr/>
          <a:lstStyle>
            <a:lvl1pPr marL="180980" indent="-180980">
              <a:spcAft>
                <a:spcPts val="300"/>
              </a:spcAft>
              <a:defRPr sz="2000" b="0">
                <a:latin typeface="Arial" pitchFamily="34" charset="0"/>
                <a:cs typeface="Arial" pitchFamily="34" charset="0"/>
              </a:defRPr>
            </a:lvl1pPr>
            <a:lvl2pPr marL="361959" indent="-180980">
              <a:defRPr sz="20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312118" y="1266814"/>
            <a:ext cx="6114462" cy="4826482"/>
          </a:xfrm>
        </p:spPr>
        <p:txBody>
          <a:bodyPr/>
          <a:lstStyle>
            <a:lvl1pPr>
              <a:defRPr sz="2000"/>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312120" y="332659"/>
            <a:ext cx="11565104" cy="849827"/>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937736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969" y="620721"/>
            <a:ext cx="366606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236" y="2204864"/>
            <a:ext cx="10972800" cy="576436"/>
          </a:xfrm>
          <a:prstGeom prst="rect">
            <a:avLst/>
          </a:prstGeom>
        </p:spPr>
        <p:txBody>
          <a:bodyPr/>
          <a:lstStyle>
            <a:lvl1pPr algn="l">
              <a:defRPr sz="2800" b="1">
                <a:solidFill>
                  <a:schemeClr val="accent1"/>
                </a:solidFill>
              </a:defRPr>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601237" y="2781302"/>
            <a:ext cx="10975017" cy="647700"/>
          </a:xfrm>
          <a:prstGeom prst="rect">
            <a:avLst/>
          </a:prstGeom>
        </p:spPr>
        <p:txBody>
          <a:bodyPr anchor="ctr"/>
          <a:lstStyle>
            <a:lvl1pPr marL="0" indent="0" algn="l">
              <a:buFontTx/>
              <a:buNone/>
              <a:defRPr sz="2400"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330321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4" y="2545237"/>
            <a:ext cx="8578678" cy="1752600"/>
          </a:xfrm>
        </p:spPr>
        <p:txBody>
          <a:bodyPr lIns="0" tIns="0" bIns="0">
            <a:noAutofit/>
          </a:bodyPr>
          <a:lstStyle>
            <a:lvl1pPr marL="0" indent="0" algn="l">
              <a:buNone/>
              <a:defRPr sz="2300">
                <a:solidFill>
                  <a:schemeClr val="tx1">
                    <a:tint val="75000"/>
                  </a:schemeClr>
                </a:solidFill>
              </a:defRPr>
            </a:lvl1pPr>
            <a:lvl2pPr marL="382411" indent="0" algn="ctr">
              <a:buNone/>
              <a:defRPr>
                <a:solidFill>
                  <a:schemeClr val="tx1">
                    <a:tint val="75000"/>
                  </a:schemeClr>
                </a:solidFill>
              </a:defRPr>
            </a:lvl2pPr>
            <a:lvl3pPr marL="764823" indent="0" algn="ctr">
              <a:buNone/>
              <a:defRPr>
                <a:solidFill>
                  <a:schemeClr val="tx1">
                    <a:tint val="75000"/>
                  </a:schemeClr>
                </a:solidFill>
              </a:defRPr>
            </a:lvl3pPr>
            <a:lvl4pPr marL="1147235" indent="0" algn="ctr">
              <a:buNone/>
              <a:defRPr>
                <a:solidFill>
                  <a:schemeClr val="tx1">
                    <a:tint val="75000"/>
                  </a:schemeClr>
                </a:solidFill>
              </a:defRPr>
            </a:lvl4pPr>
            <a:lvl5pPr marL="1529647" indent="0" algn="ctr">
              <a:buNone/>
              <a:defRPr>
                <a:solidFill>
                  <a:schemeClr val="tx1">
                    <a:tint val="75000"/>
                  </a:schemeClr>
                </a:solidFill>
              </a:defRPr>
            </a:lvl5pPr>
            <a:lvl6pPr marL="1912058" indent="0" algn="ctr">
              <a:buNone/>
              <a:defRPr>
                <a:solidFill>
                  <a:schemeClr val="tx1">
                    <a:tint val="75000"/>
                  </a:schemeClr>
                </a:solidFill>
              </a:defRPr>
            </a:lvl6pPr>
            <a:lvl7pPr marL="2294469" indent="0" algn="ctr">
              <a:buNone/>
              <a:defRPr>
                <a:solidFill>
                  <a:schemeClr val="tx1">
                    <a:tint val="75000"/>
                  </a:schemeClr>
                </a:solidFill>
              </a:defRPr>
            </a:lvl7pPr>
            <a:lvl8pPr marL="2676882" indent="0" algn="ctr">
              <a:buNone/>
              <a:defRPr>
                <a:solidFill>
                  <a:schemeClr val="tx1">
                    <a:tint val="75000"/>
                  </a:schemeClr>
                </a:solidFill>
              </a:defRPr>
            </a:lvl8pPr>
            <a:lvl9pPr marL="3059293"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609595" y="1370143"/>
            <a:ext cx="10972800" cy="1143000"/>
          </a:xfrm>
        </p:spPr>
        <p:txBody>
          <a:bodyPr/>
          <a:lstStyle>
            <a:lvl1pPr>
              <a:defRPr b="1"/>
            </a:lvl1pPr>
          </a:lstStyle>
          <a:p>
            <a:r>
              <a:rPr lang="en-US" smtClean="0"/>
              <a:t>Click to edit Master title style</a:t>
            </a:r>
            <a:endParaRPr lang="en-US" dirty="0"/>
          </a:p>
        </p:txBody>
      </p:sp>
      <p:sp>
        <p:nvSpPr>
          <p:cNvPr id="4" name="Content Placeholder 5"/>
          <p:cNvSpPr>
            <a:spLocks noGrp="1"/>
          </p:cNvSpPr>
          <p:nvPr>
            <p:ph sz="quarter" idx="10"/>
          </p:nvPr>
        </p:nvSpPr>
        <p:spPr>
          <a:xfrm>
            <a:off x="609599" y="4944854"/>
            <a:ext cx="5166454" cy="439739"/>
          </a:xfrm>
        </p:spPr>
        <p:txBody>
          <a:bodyPr/>
          <a:lstStyle>
            <a:lvl1pPr marL="0" indent="0">
              <a:buFontTx/>
              <a:buNone/>
              <a:defRPr/>
            </a:lvl1pPr>
          </a:lstStyle>
          <a:p>
            <a:pPr lvl="0"/>
            <a:r>
              <a:rPr lang="en-US" dirty="0" smtClean="0"/>
              <a:t>Click to edit Master text styles</a:t>
            </a:r>
          </a:p>
        </p:txBody>
      </p:sp>
      <p:cxnSp>
        <p:nvCxnSpPr>
          <p:cNvPr id="5" name="Straight Connector 4"/>
          <p:cNvCxnSpPr/>
          <p:nvPr/>
        </p:nvCxnSpPr>
        <p:spPr>
          <a:xfrm>
            <a:off x="1" y="5384587"/>
            <a:ext cx="4240697"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634870"/>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12120" y="332656"/>
            <a:ext cx="11570086" cy="849600"/>
          </a:xfrm>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12617" y="1268761"/>
            <a:ext cx="11564816" cy="48240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17255537"/>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237" y="2132859"/>
            <a:ext cx="10900903" cy="1500187"/>
          </a:xfrm>
        </p:spPr>
        <p:txBody>
          <a:bodyPr anchor="t" anchorCtr="0"/>
          <a:lstStyle>
            <a:lvl1pPr marL="0" indent="0">
              <a:buNone/>
              <a:defRPr sz="2000">
                <a:solidFill>
                  <a:schemeClr val="tx1">
                    <a:tint val="75000"/>
                  </a:schemeClr>
                </a:solidFill>
              </a:defRPr>
            </a:lvl1pPr>
            <a:lvl2pPr marL="382411" indent="0">
              <a:buNone/>
              <a:defRPr sz="1500">
                <a:solidFill>
                  <a:schemeClr val="tx1">
                    <a:tint val="75000"/>
                  </a:schemeClr>
                </a:solidFill>
              </a:defRPr>
            </a:lvl2pPr>
            <a:lvl3pPr marL="764823" indent="0">
              <a:buNone/>
              <a:defRPr sz="1300">
                <a:solidFill>
                  <a:schemeClr val="tx1">
                    <a:tint val="75000"/>
                  </a:schemeClr>
                </a:solidFill>
              </a:defRPr>
            </a:lvl3pPr>
            <a:lvl4pPr marL="1147235" indent="0">
              <a:buNone/>
              <a:defRPr sz="1200">
                <a:solidFill>
                  <a:schemeClr val="tx1">
                    <a:tint val="75000"/>
                  </a:schemeClr>
                </a:solidFill>
              </a:defRPr>
            </a:lvl4pPr>
            <a:lvl5pPr marL="1529647" indent="0">
              <a:buNone/>
              <a:defRPr sz="1200">
                <a:solidFill>
                  <a:schemeClr val="tx1">
                    <a:tint val="75000"/>
                  </a:schemeClr>
                </a:solidFill>
              </a:defRPr>
            </a:lvl5pPr>
            <a:lvl6pPr marL="1912058" indent="0">
              <a:buNone/>
              <a:defRPr sz="1200">
                <a:solidFill>
                  <a:schemeClr val="tx1">
                    <a:tint val="75000"/>
                  </a:schemeClr>
                </a:solidFill>
              </a:defRPr>
            </a:lvl6pPr>
            <a:lvl7pPr marL="2294469" indent="0">
              <a:buNone/>
              <a:defRPr sz="1200">
                <a:solidFill>
                  <a:schemeClr val="tx1">
                    <a:tint val="75000"/>
                  </a:schemeClr>
                </a:solidFill>
              </a:defRPr>
            </a:lvl7pPr>
            <a:lvl8pPr marL="2676882" indent="0">
              <a:buNone/>
              <a:defRPr sz="1200">
                <a:solidFill>
                  <a:schemeClr val="tx1">
                    <a:tint val="75000"/>
                  </a:schemeClr>
                </a:solidFill>
              </a:defRPr>
            </a:lvl8pPr>
            <a:lvl9pPr marL="3059293" indent="0">
              <a:buNone/>
              <a:defRPr sz="1200">
                <a:solidFill>
                  <a:schemeClr val="tx1">
                    <a:tint val="75000"/>
                  </a:schemeClr>
                </a:solidFill>
              </a:defRPr>
            </a:lvl9pPr>
          </a:lstStyle>
          <a:p>
            <a:pPr lvl="0"/>
            <a:r>
              <a:rPr lang="en-US" smtClean="0"/>
              <a:t>Click to edit Master text styles</a:t>
            </a:r>
          </a:p>
        </p:txBody>
      </p:sp>
      <p:sp>
        <p:nvSpPr>
          <p:cNvPr id="4" name="Title 1"/>
          <p:cNvSpPr>
            <a:spLocks noGrp="1"/>
          </p:cNvSpPr>
          <p:nvPr>
            <p:ph type="title"/>
          </p:nvPr>
        </p:nvSpPr>
        <p:spPr>
          <a:xfrm>
            <a:off x="601237" y="1143940"/>
            <a:ext cx="10900903" cy="988916"/>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139623109"/>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127" y="1268760"/>
            <a:ext cx="5342139" cy="4824536"/>
          </a:xfrm>
        </p:spPr>
        <p:txBody>
          <a:bodyPr/>
          <a:lstStyle>
            <a:lvl1pPr marL="180980" indent="-180980">
              <a:spcAft>
                <a:spcPts val="300"/>
              </a:spcAft>
              <a:defRPr sz="2000" b="0">
                <a:latin typeface="Arial" pitchFamily="34" charset="0"/>
                <a:cs typeface="Arial" pitchFamily="34" charset="0"/>
              </a:defRPr>
            </a:lvl1pPr>
            <a:lvl2pPr marL="361959" indent="-180980">
              <a:defRPr sz="20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8" name="Content Placeholder 2"/>
          <p:cNvSpPr>
            <a:spLocks noGrp="1"/>
          </p:cNvSpPr>
          <p:nvPr>
            <p:ph idx="10"/>
          </p:nvPr>
        </p:nvSpPr>
        <p:spPr>
          <a:xfrm>
            <a:off x="312118" y="1266814"/>
            <a:ext cx="6114462" cy="4826482"/>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312120" y="332659"/>
            <a:ext cx="11565104" cy="849827"/>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157602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6135" y="1268760"/>
            <a:ext cx="3215132" cy="4824536"/>
          </a:xfrm>
        </p:spPr>
        <p:txBody>
          <a:bodyPr/>
          <a:lstStyle>
            <a:lvl1pPr marL="180980" indent="-180980">
              <a:spcAft>
                <a:spcPts val="300"/>
              </a:spcAft>
              <a:defRPr sz="1400" b="0">
                <a:latin typeface="Arial" pitchFamily="34" charset="0"/>
                <a:cs typeface="Arial" pitchFamily="34" charset="0"/>
              </a:defRPr>
            </a:lvl1pPr>
            <a:lvl2pPr marL="361959" indent="-180980">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8" name="Content Placeholder 2"/>
          <p:cNvSpPr>
            <a:spLocks noGrp="1"/>
          </p:cNvSpPr>
          <p:nvPr>
            <p:ph idx="10"/>
          </p:nvPr>
        </p:nvSpPr>
        <p:spPr>
          <a:xfrm>
            <a:off x="335360" y="1268760"/>
            <a:ext cx="8238082"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91482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092" y="1268763"/>
            <a:ext cx="5665682"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4" name="Content Placeholder 3"/>
          <p:cNvSpPr>
            <a:spLocks noGrp="1"/>
          </p:cNvSpPr>
          <p:nvPr>
            <p:ph sz="half" idx="2"/>
          </p:nvPr>
        </p:nvSpPr>
        <p:spPr>
          <a:xfrm>
            <a:off x="322092" y="1916836"/>
            <a:ext cx="5665682"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029" y="1268763"/>
            <a:ext cx="5693401"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6" name="Content Placeholder 5"/>
          <p:cNvSpPr>
            <a:spLocks noGrp="1"/>
          </p:cNvSpPr>
          <p:nvPr>
            <p:ph sz="quarter" idx="4"/>
          </p:nvPr>
        </p:nvSpPr>
        <p:spPr>
          <a:xfrm>
            <a:off x="6192959" y="1916836"/>
            <a:ext cx="5693538"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12120" y="332659"/>
            <a:ext cx="11565104" cy="849827"/>
          </a:xfrm>
        </p:spPr>
        <p:txBody>
          <a:bodyPr/>
          <a:lstStyle/>
          <a:p>
            <a:r>
              <a:rPr lang="en-US" smtClean="0"/>
              <a:t>Click to edit Master title style</a:t>
            </a:r>
            <a:endParaRPr lang="en-GB"/>
          </a:p>
        </p:txBody>
      </p:sp>
    </p:spTree>
    <p:extLst>
      <p:ext uri="{BB962C8B-B14F-4D97-AF65-F5344CB8AC3E}">
        <p14:creationId xmlns:p14="http://schemas.microsoft.com/office/powerpoint/2010/main" val="8792722"/>
      </p:ext>
    </p:extLst>
  </p:cSld>
  <p:clrMapOvr>
    <a:masterClrMapping/>
  </p:clrMapOvr>
  <p:timing>
    <p:tnLst>
      <p:par>
        <p:cTn id="1" dur="indefinite" restart="never" nodeType="tmRoot"/>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27115850"/>
      </p:ext>
    </p:extLst>
  </p:cSld>
  <p:clrMapOvr>
    <a:masterClrMapping/>
  </p:clrMapOvr>
  <p:timing>
    <p:tnLst>
      <p:par>
        <p:cTn id="1" dur="indefinite" restart="never" nodeType="tmRoot"/>
      </p:par>
    </p:tn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855887"/>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132859"/>
            <a:ext cx="10363200" cy="1022353"/>
          </a:xfrm>
        </p:spPr>
        <p:txBody>
          <a:bodyPr/>
          <a:lstStyle>
            <a:lvl1pPr marL="0" indent="0">
              <a:buNone/>
              <a:defRPr sz="2500" b="1" cap="all" baseline="0">
                <a:solidFill>
                  <a:schemeClr val="accent3"/>
                </a:solidFill>
                <a:latin typeface="Arial" pitchFamily="34" charset="0"/>
              </a:defRPr>
            </a:lvl1pPr>
            <a:lvl2pPr marL="382411" indent="0">
              <a:buNone/>
              <a:defRPr sz="1500"/>
            </a:lvl2pPr>
            <a:lvl3pPr marL="764823" indent="0">
              <a:buNone/>
              <a:defRPr sz="1300"/>
            </a:lvl3pPr>
            <a:lvl4pPr marL="1147235" indent="0">
              <a:buNone/>
              <a:defRPr sz="1200"/>
            </a:lvl4pPr>
            <a:lvl5pPr marL="1529647" indent="0">
              <a:buNone/>
              <a:defRPr sz="1200"/>
            </a:lvl5pPr>
            <a:lvl6pPr marL="1912058" indent="0">
              <a:buNone/>
              <a:defRPr sz="1200"/>
            </a:lvl6pPr>
            <a:lvl7pPr marL="2294469" indent="0">
              <a:buNone/>
              <a:defRPr sz="1200"/>
            </a:lvl7pPr>
            <a:lvl8pPr marL="2676882" indent="0">
              <a:buNone/>
              <a:defRPr sz="1200"/>
            </a:lvl8pPr>
            <a:lvl9pPr marL="3059293" indent="0">
              <a:buNone/>
              <a:defRPr sz="1200"/>
            </a:lvl9pPr>
          </a:lstStyle>
          <a:p>
            <a:pPr lvl="0"/>
            <a:r>
              <a:rPr lang="en-US" dirty="0" smtClean="0"/>
              <a:t>Click to edit Master text styles</a:t>
            </a:r>
          </a:p>
        </p:txBody>
      </p:sp>
      <p:sp>
        <p:nvSpPr>
          <p:cNvPr id="5" name="Text Placeholder 4"/>
          <p:cNvSpPr>
            <a:spLocks noGrp="1"/>
          </p:cNvSpPr>
          <p:nvPr>
            <p:ph type="body" sz="quarter" idx="10"/>
          </p:nvPr>
        </p:nvSpPr>
        <p:spPr>
          <a:xfrm>
            <a:off x="914400" y="3155209"/>
            <a:ext cx="10363200" cy="2071687"/>
          </a:xfrm>
        </p:spPr>
        <p:txBody>
          <a:bodyPr/>
          <a:lstStyle>
            <a:lvl1pPr marL="0" indent="0">
              <a:buNone/>
              <a:defRPr sz="2000" b="0"/>
            </a:lvl1pPr>
            <a:lvl2pPr>
              <a:buFont typeface="Wingdings" pitchFamily="2" charset="2"/>
              <a:buChar char="§"/>
              <a:defRPr sz="1700"/>
            </a:lvl2pPr>
            <a:lvl3pPr>
              <a:buFont typeface="Arial" pitchFamily="34" charset="0"/>
              <a:buChar char="•"/>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7268859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6135" y="1268760"/>
            <a:ext cx="3215132" cy="4824536"/>
          </a:xfrm>
        </p:spPr>
        <p:txBody>
          <a:bodyPr/>
          <a:lstStyle>
            <a:lvl1pPr marL="180980" indent="-180980">
              <a:spcAft>
                <a:spcPts val="300"/>
              </a:spcAft>
              <a:defRPr sz="1400" b="0">
                <a:latin typeface="Arial" pitchFamily="34" charset="0"/>
                <a:cs typeface="Arial" pitchFamily="34" charset="0"/>
              </a:defRPr>
            </a:lvl1pPr>
            <a:lvl2pPr marL="361959" indent="-180980">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335360" y="1268760"/>
            <a:ext cx="8238082" cy="48245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74511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969" y="620721"/>
            <a:ext cx="366606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236" y="2204864"/>
            <a:ext cx="10972800" cy="576436"/>
          </a:xfrm>
          <a:prstGeom prst="rect">
            <a:avLst/>
          </a:prstGeom>
        </p:spPr>
        <p:txBody>
          <a:bodyPr/>
          <a:lstStyle>
            <a:lvl1pPr algn="l">
              <a:defRPr sz="2800" b="1">
                <a:solidFill>
                  <a:schemeClr val="accent3"/>
                </a:solidFill>
              </a:defRPr>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601237" y="2781302"/>
            <a:ext cx="10975017" cy="647700"/>
          </a:xfrm>
          <a:prstGeom prst="rect">
            <a:avLst/>
          </a:prstGeom>
        </p:spPr>
        <p:txBody>
          <a:bodyPr anchor="ctr"/>
          <a:lstStyle>
            <a:lvl1pPr marL="0" indent="0" algn="l">
              <a:buFontTx/>
              <a:buNone/>
              <a:defRPr sz="2400" b="0">
                <a:solidFill>
                  <a:schemeClr val="accent3"/>
                </a:solidFill>
              </a:defRPr>
            </a:lvl1pPr>
          </a:lstStyle>
          <a:p>
            <a:pPr lvl="0"/>
            <a:r>
              <a:rPr lang="en-US" smtClean="0"/>
              <a:t>Click to edit Master text styles</a:t>
            </a:r>
          </a:p>
        </p:txBody>
      </p:sp>
    </p:spTree>
    <p:extLst>
      <p:ext uri="{BB962C8B-B14F-4D97-AF65-F5344CB8AC3E}">
        <p14:creationId xmlns:p14="http://schemas.microsoft.com/office/powerpoint/2010/main" val="25586235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4" y="2545237"/>
            <a:ext cx="8578678" cy="1752600"/>
          </a:xfrm>
        </p:spPr>
        <p:txBody>
          <a:bodyPr lIns="0" tIns="0" bIns="0">
            <a:noAutofit/>
          </a:bodyPr>
          <a:lstStyle>
            <a:lvl1pPr marL="0" indent="0" algn="l">
              <a:buNone/>
              <a:defRPr sz="2300">
                <a:solidFill>
                  <a:schemeClr val="tx1">
                    <a:tint val="75000"/>
                  </a:schemeClr>
                </a:solidFill>
              </a:defRPr>
            </a:lvl1pPr>
            <a:lvl2pPr marL="382411" indent="0" algn="ctr">
              <a:buNone/>
              <a:defRPr>
                <a:solidFill>
                  <a:schemeClr val="tx1">
                    <a:tint val="75000"/>
                  </a:schemeClr>
                </a:solidFill>
              </a:defRPr>
            </a:lvl2pPr>
            <a:lvl3pPr marL="764823" indent="0" algn="ctr">
              <a:buNone/>
              <a:defRPr>
                <a:solidFill>
                  <a:schemeClr val="tx1">
                    <a:tint val="75000"/>
                  </a:schemeClr>
                </a:solidFill>
              </a:defRPr>
            </a:lvl3pPr>
            <a:lvl4pPr marL="1147235" indent="0" algn="ctr">
              <a:buNone/>
              <a:defRPr>
                <a:solidFill>
                  <a:schemeClr val="tx1">
                    <a:tint val="75000"/>
                  </a:schemeClr>
                </a:solidFill>
              </a:defRPr>
            </a:lvl4pPr>
            <a:lvl5pPr marL="1529647" indent="0" algn="ctr">
              <a:buNone/>
              <a:defRPr>
                <a:solidFill>
                  <a:schemeClr val="tx1">
                    <a:tint val="75000"/>
                  </a:schemeClr>
                </a:solidFill>
              </a:defRPr>
            </a:lvl5pPr>
            <a:lvl6pPr marL="1912058" indent="0" algn="ctr">
              <a:buNone/>
              <a:defRPr>
                <a:solidFill>
                  <a:schemeClr val="tx1">
                    <a:tint val="75000"/>
                  </a:schemeClr>
                </a:solidFill>
              </a:defRPr>
            </a:lvl6pPr>
            <a:lvl7pPr marL="2294469" indent="0" algn="ctr">
              <a:buNone/>
              <a:defRPr>
                <a:solidFill>
                  <a:schemeClr val="tx1">
                    <a:tint val="75000"/>
                  </a:schemeClr>
                </a:solidFill>
              </a:defRPr>
            </a:lvl7pPr>
            <a:lvl8pPr marL="2676882" indent="0" algn="ctr">
              <a:buNone/>
              <a:defRPr>
                <a:solidFill>
                  <a:schemeClr val="tx1">
                    <a:tint val="75000"/>
                  </a:schemeClr>
                </a:solidFill>
              </a:defRPr>
            </a:lvl8pPr>
            <a:lvl9pPr marL="3059293"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609595" y="1370143"/>
            <a:ext cx="10972800" cy="1143000"/>
          </a:xfrm>
        </p:spPr>
        <p:txBody>
          <a:bodyPr/>
          <a:lstStyle>
            <a:lvl1pPr>
              <a:defRPr b="1"/>
            </a:lvl1pPr>
          </a:lstStyle>
          <a:p>
            <a:r>
              <a:rPr lang="en-US" smtClean="0"/>
              <a:t>Click to edit Master title style</a:t>
            </a:r>
            <a:endParaRPr lang="en-US" dirty="0"/>
          </a:p>
        </p:txBody>
      </p:sp>
      <p:sp>
        <p:nvSpPr>
          <p:cNvPr id="4" name="Content Placeholder 5"/>
          <p:cNvSpPr>
            <a:spLocks noGrp="1"/>
          </p:cNvSpPr>
          <p:nvPr>
            <p:ph sz="quarter" idx="10"/>
          </p:nvPr>
        </p:nvSpPr>
        <p:spPr>
          <a:xfrm>
            <a:off x="609599" y="4944854"/>
            <a:ext cx="5166454" cy="439739"/>
          </a:xfrm>
        </p:spPr>
        <p:txBody>
          <a:bodyPr/>
          <a:lstStyle>
            <a:lvl1pPr marL="0" indent="0">
              <a:buFontTx/>
              <a:buNone/>
              <a:defRPr/>
            </a:lvl1pPr>
          </a:lstStyle>
          <a:p>
            <a:pPr lvl="0"/>
            <a:r>
              <a:rPr lang="en-US" dirty="0" smtClean="0"/>
              <a:t>Click to edit Master text styles</a:t>
            </a:r>
          </a:p>
        </p:txBody>
      </p:sp>
      <p:cxnSp>
        <p:nvCxnSpPr>
          <p:cNvPr id="5" name="Straight Connector 4"/>
          <p:cNvCxnSpPr/>
          <p:nvPr/>
        </p:nvCxnSpPr>
        <p:spPr>
          <a:xfrm>
            <a:off x="1" y="5384587"/>
            <a:ext cx="4240697"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222089"/>
      </p:ext>
    </p:extLst>
  </p:cSld>
  <p:clrMapOvr>
    <a:masterClrMapping/>
  </p:clrMapOvr>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12120" y="332656"/>
            <a:ext cx="11570086" cy="849600"/>
          </a:xfrm>
        </p:spPr>
        <p:txBody>
          <a:bodyPr/>
          <a:lstStyle>
            <a:lvl1pPr>
              <a:defRPr b="1"/>
            </a:lvl1pPr>
          </a:lstStyle>
          <a:p>
            <a:r>
              <a:rPr lang="en-US" smtClean="0"/>
              <a:t>Click to edit Master title style</a:t>
            </a:r>
            <a:endParaRPr lang="en-US" dirty="0"/>
          </a:p>
        </p:txBody>
      </p:sp>
      <p:sp>
        <p:nvSpPr>
          <p:cNvPr id="7" name="Content Placeholder 6"/>
          <p:cNvSpPr>
            <a:spLocks noGrp="1"/>
          </p:cNvSpPr>
          <p:nvPr>
            <p:ph sz="quarter" idx="10"/>
          </p:nvPr>
        </p:nvSpPr>
        <p:spPr>
          <a:xfrm>
            <a:off x="312617" y="1268761"/>
            <a:ext cx="11564816" cy="48240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1823721"/>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237" y="2132859"/>
            <a:ext cx="10900903" cy="1500187"/>
          </a:xfrm>
        </p:spPr>
        <p:txBody>
          <a:bodyPr anchor="t" anchorCtr="0"/>
          <a:lstStyle>
            <a:lvl1pPr marL="0" indent="0">
              <a:buNone/>
              <a:defRPr sz="2000">
                <a:solidFill>
                  <a:schemeClr val="tx1">
                    <a:tint val="75000"/>
                  </a:schemeClr>
                </a:solidFill>
              </a:defRPr>
            </a:lvl1pPr>
            <a:lvl2pPr marL="382411" indent="0">
              <a:buNone/>
              <a:defRPr sz="1500">
                <a:solidFill>
                  <a:schemeClr val="tx1">
                    <a:tint val="75000"/>
                  </a:schemeClr>
                </a:solidFill>
              </a:defRPr>
            </a:lvl2pPr>
            <a:lvl3pPr marL="764823" indent="0">
              <a:buNone/>
              <a:defRPr sz="1300">
                <a:solidFill>
                  <a:schemeClr val="tx1">
                    <a:tint val="75000"/>
                  </a:schemeClr>
                </a:solidFill>
              </a:defRPr>
            </a:lvl3pPr>
            <a:lvl4pPr marL="1147235" indent="0">
              <a:buNone/>
              <a:defRPr sz="1200">
                <a:solidFill>
                  <a:schemeClr val="tx1">
                    <a:tint val="75000"/>
                  </a:schemeClr>
                </a:solidFill>
              </a:defRPr>
            </a:lvl4pPr>
            <a:lvl5pPr marL="1529647" indent="0">
              <a:buNone/>
              <a:defRPr sz="1200">
                <a:solidFill>
                  <a:schemeClr val="tx1">
                    <a:tint val="75000"/>
                  </a:schemeClr>
                </a:solidFill>
              </a:defRPr>
            </a:lvl5pPr>
            <a:lvl6pPr marL="1912058" indent="0">
              <a:buNone/>
              <a:defRPr sz="1200">
                <a:solidFill>
                  <a:schemeClr val="tx1">
                    <a:tint val="75000"/>
                  </a:schemeClr>
                </a:solidFill>
              </a:defRPr>
            </a:lvl6pPr>
            <a:lvl7pPr marL="2294469" indent="0">
              <a:buNone/>
              <a:defRPr sz="1200">
                <a:solidFill>
                  <a:schemeClr val="tx1">
                    <a:tint val="75000"/>
                  </a:schemeClr>
                </a:solidFill>
              </a:defRPr>
            </a:lvl7pPr>
            <a:lvl8pPr marL="2676882" indent="0">
              <a:buNone/>
              <a:defRPr sz="1200">
                <a:solidFill>
                  <a:schemeClr val="tx1">
                    <a:tint val="75000"/>
                  </a:schemeClr>
                </a:solidFill>
              </a:defRPr>
            </a:lvl8pPr>
            <a:lvl9pPr marL="3059293" indent="0">
              <a:buNone/>
              <a:defRPr sz="1200">
                <a:solidFill>
                  <a:schemeClr val="tx1">
                    <a:tint val="75000"/>
                  </a:schemeClr>
                </a:solidFill>
              </a:defRPr>
            </a:lvl9pPr>
          </a:lstStyle>
          <a:p>
            <a:pPr lvl="0"/>
            <a:r>
              <a:rPr lang="en-US" smtClean="0"/>
              <a:t>Click to edit Master text styles</a:t>
            </a:r>
          </a:p>
        </p:txBody>
      </p:sp>
      <p:sp>
        <p:nvSpPr>
          <p:cNvPr id="4" name="Title 1"/>
          <p:cNvSpPr>
            <a:spLocks noGrp="1"/>
          </p:cNvSpPr>
          <p:nvPr>
            <p:ph type="title"/>
          </p:nvPr>
        </p:nvSpPr>
        <p:spPr>
          <a:xfrm>
            <a:off x="601237" y="1143940"/>
            <a:ext cx="10900903" cy="988916"/>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664814671"/>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9127" y="1268760"/>
            <a:ext cx="5342139" cy="4824536"/>
          </a:xfrm>
        </p:spPr>
        <p:txBody>
          <a:bodyPr/>
          <a:lstStyle>
            <a:lvl1pPr marL="180980" indent="-180980">
              <a:spcAft>
                <a:spcPts val="300"/>
              </a:spcAft>
              <a:defRPr sz="2000" b="0">
                <a:latin typeface="Arial" pitchFamily="34" charset="0"/>
                <a:cs typeface="Arial" pitchFamily="34" charset="0"/>
              </a:defRPr>
            </a:lvl1pPr>
            <a:lvl2pPr marL="361959" indent="-180980">
              <a:defRPr sz="20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8" name="Content Placeholder 2"/>
          <p:cNvSpPr>
            <a:spLocks noGrp="1"/>
          </p:cNvSpPr>
          <p:nvPr>
            <p:ph idx="10"/>
          </p:nvPr>
        </p:nvSpPr>
        <p:spPr>
          <a:xfrm>
            <a:off x="312118" y="1266814"/>
            <a:ext cx="6114462" cy="4826482"/>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312120" y="332659"/>
            <a:ext cx="11565104" cy="849827"/>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975909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6135" y="1268760"/>
            <a:ext cx="3215132" cy="4824536"/>
          </a:xfrm>
        </p:spPr>
        <p:txBody>
          <a:bodyPr/>
          <a:lstStyle>
            <a:lvl1pPr marL="180980" indent="-180980">
              <a:spcAft>
                <a:spcPts val="300"/>
              </a:spcAft>
              <a:defRPr sz="1400" b="0">
                <a:latin typeface="Arial" pitchFamily="34" charset="0"/>
                <a:cs typeface="Arial" pitchFamily="34" charset="0"/>
              </a:defRPr>
            </a:lvl1pPr>
            <a:lvl2pPr marL="361959" indent="-180980">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8" name="Content Placeholder 2"/>
          <p:cNvSpPr>
            <a:spLocks noGrp="1"/>
          </p:cNvSpPr>
          <p:nvPr>
            <p:ph idx="10"/>
          </p:nvPr>
        </p:nvSpPr>
        <p:spPr>
          <a:xfrm>
            <a:off x="335360" y="1268760"/>
            <a:ext cx="8238082"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259254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092" y="1268763"/>
            <a:ext cx="5665682"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4" name="Content Placeholder 3"/>
          <p:cNvSpPr>
            <a:spLocks noGrp="1"/>
          </p:cNvSpPr>
          <p:nvPr>
            <p:ph sz="half" idx="2"/>
          </p:nvPr>
        </p:nvSpPr>
        <p:spPr>
          <a:xfrm>
            <a:off x="322092" y="1916836"/>
            <a:ext cx="5665682"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029" y="1268763"/>
            <a:ext cx="5693401"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dirty="0" smtClean="0"/>
              <a:t>Click to edit Master text styles</a:t>
            </a:r>
          </a:p>
        </p:txBody>
      </p:sp>
      <p:sp>
        <p:nvSpPr>
          <p:cNvPr id="6" name="Content Placeholder 5"/>
          <p:cNvSpPr>
            <a:spLocks noGrp="1"/>
          </p:cNvSpPr>
          <p:nvPr>
            <p:ph sz="quarter" idx="4"/>
          </p:nvPr>
        </p:nvSpPr>
        <p:spPr>
          <a:xfrm>
            <a:off x="6192959" y="1916836"/>
            <a:ext cx="5693538"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12120" y="332659"/>
            <a:ext cx="11565104" cy="849827"/>
          </a:xfrm>
        </p:spPr>
        <p:txBody>
          <a:bodyPr/>
          <a:lstStyle/>
          <a:p>
            <a:r>
              <a:rPr lang="en-US" smtClean="0"/>
              <a:t>Click to edit Master title style</a:t>
            </a:r>
            <a:endParaRPr lang="en-GB"/>
          </a:p>
        </p:txBody>
      </p:sp>
    </p:spTree>
    <p:extLst>
      <p:ext uri="{BB962C8B-B14F-4D97-AF65-F5344CB8AC3E}">
        <p14:creationId xmlns:p14="http://schemas.microsoft.com/office/powerpoint/2010/main" val="3858952021"/>
      </p:ext>
    </p:extLst>
  </p:cSld>
  <p:clrMapOvr>
    <a:masterClrMapping/>
  </p:clrMapOvr>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6512948"/>
      </p:ext>
    </p:extLst>
  </p:cSld>
  <p:clrMapOvr>
    <a:masterClrMapping/>
  </p:clrMapOvr>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471015"/>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132859"/>
            <a:ext cx="10363200" cy="1022353"/>
          </a:xfrm>
        </p:spPr>
        <p:txBody>
          <a:bodyPr/>
          <a:lstStyle>
            <a:lvl1pPr marL="0" indent="0">
              <a:buNone/>
              <a:defRPr sz="2500" b="1" cap="all" baseline="0">
                <a:solidFill>
                  <a:schemeClr val="bg1">
                    <a:lumMod val="50000"/>
                  </a:schemeClr>
                </a:solidFill>
                <a:latin typeface="Arial" pitchFamily="34" charset="0"/>
              </a:defRPr>
            </a:lvl1pPr>
            <a:lvl2pPr marL="382411" indent="0">
              <a:buNone/>
              <a:defRPr sz="1500"/>
            </a:lvl2pPr>
            <a:lvl3pPr marL="764823" indent="0">
              <a:buNone/>
              <a:defRPr sz="1300"/>
            </a:lvl3pPr>
            <a:lvl4pPr marL="1147235" indent="0">
              <a:buNone/>
              <a:defRPr sz="1200"/>
            </a:lvl4pPr>
            <a:lvl5pPr marL="1529647" indent="0">
              <a:buNone/>
              <a:defRPr sz="1200"/>
            </a:lvl5pPr>
            <a:lvl6pPr marL="1912058" indent="0">
              <a:buNone/>
              <a:defRPr sz="1200"/>
            </a:lvl6pPr>
            <a:lvl7pPr marL="2294469" indent="0">
              <a:buNone/>
              <a:defRPr sz="1200"/>
            </a:lvl7pPr>
            <a:lvl8pPr marL="2676882" indent="0">
              <a:buNone/>
              <a:defRPr sz="1200"/>
            </a:lvl8pPr>
            <a:lvl9pPr marL="3059293" indent="0">
              <a:buNone/>
              <a:defRPr sz="1200"/>
            </a:lvl9pPr>
          </a:lstStyle>
          <a:p>
            <a:pPr lvl="0"/>
            <a:r>
              <a:rPr lang="en-US" dirty="0" smtClean="0"/>
              <a:t>Click to edit Master text styles</a:t>
            </a:r>
          </a:p>
        </p:txBody>
      </p:sp>
      <p:sp>
        <p:nvSpPr>
          <p:cNvPr id="5" name="Text Placeholder 4"/>
          <p:cNvSpPr>
            <a:spLocks noGrp="1"/>
          </p:cNvSpPr>
          <p:nvPr>
            <p:ph type="body" sz="quarter" idx="10"/>
          </p:nvPr>
        </p:nvSpPr>
        <p:spPr>
          <a:xfrm>
            <a:off x="914400" y="3155209"/>
            <a:ext cx="10363200" cy="2071687"/>
          </a:xfrm>
        </p:spPr>
        <p:txBody>
          <a:bodyPr/>
          <a:lstStyle>
            <a:lvl1pPr marL="0" indent="0">
              <a:buNone/>
              <a:defRPr sz="2000" b="0"/>
            </a:lvl1pPr>
            <a:lvl2pPr>
              <a:buFont typeface="Wingdings" pitchFamily="2" charset="2"/>
              <a:buChar char="§"/>
              <a:defRPr sz="1700"/>
            </a:lvl2pPr>
            <a:lvl3pPr>
              <a:buFont typeface="Arial" pitchFamily="34" charset="0"/>
              <a:buChar char="•"/>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45756"/>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092" y="1268763"/>
            <a:ext cx="5665682"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smtClean="0"/>
              <a:t>Edit Master text styles</a:t>
            </a:r>
          </a:p>
        </p:txBody>
      </p:sp>
      <p:sp>
        <p:nvSpPr>
          <p:cNvPr id="4" name="Content Placeholder 3"/>
          <p:cNvSpPr>
            <a:spLocks noGrp="1"/>
          </p:cNvSpPr>
          <p:nvPr>
            <p:ph sz="half" idx="2"/>
          </p:nvPr>
        </p:nvSpPr>
        <p:spPr>
          <a:xfrm>
            <a:off x="322092" y="1916836"/>
            <a:ext cx="5665682"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268763"/>
            <a:ext cx="5693401" cy="639763"/>
          </a:xfrm>
        </p:spPr>
        <p:txBody>
          <a:bodyPr anchor="t" anchorCtr="0"/>
          <a:lstStyle>
            <a:lvl1pPr marL="0" indent="0">
              <a:buNone/>
              <a:defRPr sz="1700" b="1"/>
            </a:lvl1pPr>
            <a:lvl2pPr marL="382411" indent="0">
              <a:buNone/>
              <a:defRPr sz="1700" b="1"/>
            </a:lvl2pPr>
            <a:lvl3pPr marL="764823" indent="0">
              <a:buNone/>
              <a:defRPr sz="1500" b="1"/>
            </a:lvl3pPr>
            <a:lvl4pPr marL="1147235" indent="0">
              <a:buNone/>
              <a:defRPr sz="1300" b="1"/>
            </a:lvl4pPr>
            <a:lvl5pPr marL="1529647" indent="0">
              <a:buNone/>
              <a:defRPr sz="1300" b="1"/>
            </a:lvl5pPr>
            <a:lvl6pPr marL="1912058" indent="0">
              <a:buNone/>
              <a:defRPr sz="1300" b="1"/>
            </a:lvl6pPr>
            <a:lvl7pPr marL="2294469" indent="0">
              <a:buNone/>
              <a:defRPr sz="1300" b="1"/>
            </a:lvl7pPr>
            <a:lvl8pPr marL="2676882" indent="0">
              <a:buNone/>
              <a:defRPr sz="1300" b="1"/>
            </a:lvl8pPr>
            <a:lvl9pPr marL="3059293"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6192959" y="1916836"/>
            <a:ext cx="5693538" cy="4176463"/>
          </a:xfrm>
        </p:spPr>
        <p:txBody>
          <a:bodyPr/>
          <a:lstStyle>
            <a:lvl1pPr>
              <a:defRPr sz="17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312120" y="332659"/>
            <a:ext cx="11565104" cy="849827"/>
          </a:xfrm>
        </p:spPr>
        <p:txBody>
          <a:bodyPr/>
          <a:lstStyle/>
          <a:p>
            <a:r>
              <a:rPr lang="en-US" smtClean="0"/>
              <a:t>Click to edit Master title style</a:t>
            </a:r>
            <a:endParaRPr lang="en-GB"/>
          </a:p>
        </p:txBody>
      </p:sp>
    </p:spTree>
    <p:extLst>
      <p:ext uri="{BB962C8B-B14F-4D97-AF65-F5344CB8AC3E}">
        <p14:creationId xmlns:p14="http://schemas.microsoft.com/office/powerpoint/2010/main" val="187870424"/>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969" y="620721"/>
            <a:ext cx="366606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236" y="2204864"/>
            <a:ext cx="10972800" cy="576436"/>
          </a:xfrm>
          <a:prstGeom prst="rect">
            <a:avLst/>
          </a:prstGeom>
        </p:spPr>
        <p:txBody>
          <a:bodyPr/>
          <a:lstStyle>
            <a:lvl1pPr algn="l">
              <a:defRPr sz="2800" b="1">
                <a:solidFill>
                  <a:schemeClr val="bg1">
                    <a:lumMod val="50000"/>
                  </a:schemeClr>
                </a:solidFill>
              </a:defRPr>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601237" y="2781302"/>
            <a:ext cx="10975017" cy="647700"/>
          </a:xfrm>
          <a:prstGeom prst="rect">
            <a:avLst/>
          </a:prstGeom>
        </p:spPr>
        <p:txBody>
          <a:bodyPr anchor="ctr"/>
          <a:lstStyle>
            <a:lvl1pPr marL="0" indent="0" algn="l">
              <a:buFontTx/>
              <a:buNone/>
              <a:defRPr sz="2400" b="0">
                <a:solidFill>
                  <a:schemeClr val="bg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5262456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9770279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401295"/>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132859"/>
            <a:ext cx="10363200" cy="1022353"/>
          </a:xfrm>
        </p:spPr>
        <p:txBody>
          <a:bodyPr/>
          <a:lstStyle>
            <a:lvl1pPr marL="0" indent="0">
              <a:buNone/>
              <a:defRPr sz="2500" b="1" cap="all" baseline="0">
                <a:solidFill>
                  <a:schemeClr val="accent4"/>
                </a:solidFill>
                <a:latin typeface="Arial" pitchFamily="34" charset="0"/>
              </a:defRPr>
            </a:lvl1pPr>
            <a:lvl2pPr marL="382411" indent="0">
              <a:buNone/>
              <a:defRPr sz="1500"/>
            </a:lvl2pPr>
            <a:lvl3pPr marL="764823" indent="0">
              <a:buNone/>
              <a:defRPr sz="1300"/>
            </a:lvl3pPr>
            <a:lvl4pPr marL="1147235" indent="0">
              <a:buNone/>
              <a:defRPr sz="1200"/>
            </a:lvl4pPr>
            <a:lvl5pPr marL="1529647" indent="0">
              <a:buNone/>
              <a:defRPr sz="1200"/>
            </a:lvl5pPr>
            <a:lvl6pPr marL="1912058" indent="0">
              <a:buNone/>
              <a:defRPr sz="1200"/>
            </a:lvl6pPr>
            <a:lvl7pPr marL="2294469" indent="0">
              <a:buNone/>
              <a:defRPr sz="1200"/>
            </a:lvl7pPr>
            <a:lvl8pPr marL="2676882" indent="0">
              <a:buNone/>
              <a:defRPr sz="1200"/>
            </a:lvl8pPr>
            <a:lvl9pPr marL="3059293" indent="0">
              <a:buNone/>
              <a:defRPr sz="1200"/>
            </a:lvl9pPr>
          </a:lstStyle>
          <a:p>
            <a:pPr lvl="0"/>
            <a:r>
              <a:rPr lang="en-US" smtClean="0"/>
              <a:t>Edit Master text styles</a:t>
            </a:r>
          </a:p>
        </p:txBody>
      </p:sp>
      <p:sp>
        <p:nvSpPr>
          <p:cNvPr id="5" name="Text Placeholder 4"/>
          <p:cNvSpPr>
            <a:spLocks noGrp="1"/>
          </p:cNvSpPr>
          <p:nvPr>
            <p:ph type="body" sz="quarter" idx="10"/>
          </p:nvPr>
        </p:nvSpPr>
        <p:spPr>
          <a:xfrm>
            <a:off x="914400" y="3155209"/>
            <a:ext cx="10363200" cy="2071687"/>
          </a:xfrm>
        </p:spPr>
        <p:txBody>
          <a:bodyPr/>
          <a:lstStyle>
            <a:lvl1pPr marL="0" indent="0">
              <a:buNone/>
              <a:defRPr sz="2000" b="0"/>
            </a:lvl1pPr>
            <a:lvl2pPr>
              <a:buFont typeface="Wingdings" pitchFamily="2" charset="2"/>
              <a:buChar char="§"/>
              <a:defRPr sz="1700"/>
            </a:lvl2pPr>
            <a:lvl3pPr>
              <a:buFont typeface="Arial" pitchFamily="34" charset="0"/>
              <a:buChar char="•"/>
              <a:defRPr/>
            </a:lvl3pPr>
          </a:lstStyle>
          <a:p>
            <a:pPr lvl="0"/>
            <a:r>
              <a:rPr lang="en-US" smtClean="0"/>
              <a:t>Edit Master text styles</a:t>
            </a:r>
          </a:p>
          <a:p>
            <a:pPr lvl="1"/>
            <a:r>
              <a:rPr lang="en-US" smtClean="0"/>
              <a:t>Second level</a:t>
            </a:r>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98528"/>
            <a:ext cx="12192000" cy="659475"/>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76480" tIns="38240" rIns="76480" bIns="38240" rtlCol="0" anchor="ctr"/>
          <a:lstStyle/>
          <a:p>
            <a:pPr algn="ctr"/>
            <a:endParaRPr lang="en-US">
              <a:solidFill>
                <a:schemeClr val="accent5"/>
              </a:solidFill>
            </a:endParaRPr>
          </a:p>
        </p:txBody>
      </p:sp>
      <p:sp>
        <p:nvSpPr>
          <p:cNvPr id="2" name="Title Placeholder 1"/>
          <p:cNvSpPr>
            <a:spLocks noGrp="1"/>
          </p:cNvSpPr>
          <p:nvPr>
            <p:ph type="title"/>
          </p:nvPr>
        </p:nvSpPr>
        <p:spPr>
          <a:xfrm>
            <a:off x="312120" y="332659"/>
            <a:ext cx="11565104" cy="849827"/>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2120" y="1268761"/>
            <a:ext cx="11565104" cy="4824536"/>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Box 14"/>
          <p:cNvSpPr txBox="1"/>
          <p:nvPr/>
        </p:nvSpPr>
        <p:spPr>
          <a:xfrm>
            <a:off x="305001" y="6435929"/>
            <a:ext cx="2511866" cy="184666"/>
          </a:xfrm>
          <a:prstGeom prst="rect">
            <a:avLst/>
          </a:prstGeom>
          <a:noFill/>
          <a:ln>
            <a:noFill/>
          </a:ln>
        </p:spPr>
        <p:txBody>
          <a:bodyPr wrap="square" lIns="0" tIns="0" rIns="76480" bIns="0" rtlCol="0">
            <a:spAutoFit/>
          </a:bodyPr>
          <a:lstStyle/>
          <a:p>
            <a:r>
              <a:rPr lang="en-US" sz="1200" b="1" dirty="0" err="1" smtClean="0">
                <a:solidFill>
                  <a:schemeClr val="bg1"/>
                </a:solidFill>
                <a:latin typeface=""/>
              </a:rPr>
              <a:t>camden.gov.uk</a:t>
            </a:r>
            <a:endParaRPr lang="en-US" sz="1200" b="1" dirty="0">
              <a:solidFill>
                <a:schemeClr val="bg1"/>
              </a:solidFill>
              <a:latin typeface=""/>
            </a:endParaRPr>
          </a:p>
        </p:txBody>
      </p:sp>
      <p:pic>
        <p:nvPicPr>
          <p:cNvPr id="16" name="Picture 15" descr="camde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3974" y="6386532"/>
            <a:ext cx="1708399" cy="283465"/>
          </a:xfrm>
          <a:prstGeom prst="rect">
            <a:avLst/>
          </a:prstGeom>
          <a:ln>
            <a:noFill/>
          </a:ln>
        </p:spPr>
      </p:pic>
    </p:spTree>
    <p:extLst>
      <p:ext uri="{BB962C8B-B14F-4D97-AF65-F5344CB8AC3E}">
        <p14:creationId xmlns:p14="http://schemas.microsoft.com/office/powerpoint/2010/main" val="20340172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72" r:id="rId4"/>
    <p:sldLayoutId id="2147483773" r:id="rId5"/>
    <p:sldLayoutId id="2147483718" r:id="rId6"/>
    <p:sldLayoutId id="2147483719" r:id="rId7"/>
    <p:sldLayoutId id="2147483720" r:id="rId8"/>
    <p:sldLayoutId id="2147483721" r:id="rId9"/>
    <p:sldLayoutId id="2147483722" r:id="rId10"/>
  </p:sldLayoutIdLst>
  <p:timing>
    <p:tnLst>
      <p:par>
        <p:cTn id="1" dur="indefinite" restart="never" nodeType="tmRoot"/>
      </p:par>
    </p:tnLst>
  </p:timing>
  <p:hf hdr="0" ftr="0" dt="0"/>
  <p:txStyles>
    <p:titleStyle>
      <a:lvl1pPr algn="l" defTabSz="382411" rtl="0" eaLnBrk="1" latinLnBrk="0" hangingPunct="1">
        <a:spcBef>
          <a:spcPct val="0"/>
        </a:spcBef>
        <a:buNone/>
        <a:defRPr sz="2900" b="1" kern="1200">
          <a:ln>
            <a:noFill/>
          </a:ln>
          <a:solidFill>
            <a:schemeClr val="accent4"/>
          </a:solidFill>
          <a:latin typeface="Arial"/>
          <a:ea typeface="+mj-ea"/>
          <a:cs typeface="Arial"/>
        </a:defRPr>
      </a:lvl1pPr>
    </p:titleStyle>
    <p:bodyStyle>
      <a:lvl1pPr marL="286809" indent="-286809" algn="l" defTabSz="382411"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19" indent="-239007" algn="l" defTabSz="382411" rtl="0" eaLnBrk="1" latinLnBrk="0" hangingPunct="1">
        <a:spcBef>
          <a:spcPct val="20000"/>
        </a:spcBef>
        <a:buFont typeface="Arial"/>
        <a:buChar char="–"/>
        <a:defRPr sz="2000" kern="1200">
          <a:solidFill>
            <a:schemeClr val="tx1"/>
          </a:solidFill>
          <a:latin typeface="Arial"/>
          <a:ea typeface="+mn-ea"/>
          <a:cs typeface="Arial"/>
        </a:defRPr>
      </a:lvl2pPr>
      <a:lvl3pPr marL="956029" indent="-191206" algn="l" defTabSz="382411" rtl="0" eaLnBrk="1" latinLnBrk="0" hangingPunct="1">
        <a:spcBef>
          <a:spcPct val="20000"/>
        </a:spcBef>
        <a:buFont typeface="Arial"/>
        <a:buChar char="•"/>
        <a:defRPr sz="2000" kern="1200">
          <a:solidFill>
            <a:schemeClr val="tx1"/>
          </a:solidFill>
          <a:latin typeface="Arial"/>
          <a:ea typeface="+mn-ea"/>
          <a:cs typeface="Arial"/>
        </a:defRPr>
      </a:lvl3pPr>
      <a:lvl4pPr marL="1338440" indent="-191206" algn="l" defTabSz="382411" rtl="0" eaLnBrk="1" latinLnBrk="0" hangingPunct="1">
        <a:spcBef>
          <a:spcPct val="20000"/>
        </a:spcBef>
        <a:buFont typeface="Arial"/>
        <a:buChar char="–"/>
        <a:defRPr sz="2000" kern="1200">
          <a:solidFill>
            <a:schemeClr val="tx1"/>
          </a:solidFill>
          <a:latin typeface="Arial"/>
          <a:ea typeface="+mn-ea"/>
          <a:cs typeface="Arial"/>
        </a:defRPr>
      </a:lvl4pPr>
      <a:lvl5pPr marL="1720852" indent="-191206" algn="l" defTabSz="382411" rtl="0" eaLnBrk="1" latinLnBrk="0" hangingPunct="1">
        <a:spcBef>
          <a:spcPct val="20000"/>
        </a:spcBef>
        <a:buFont typeface="Arial"/>
        <a:buChar char="»"/>
        <a:defRPr sz="2000" kern="1200">
          <a:solidFill>
            <a:schemeClr val="tx1"/>
          </a:solidFill>
          <a:latin typeface="Arial"/>
          <a:ea typeface="+mn-ea"/>
          <a:cs typeface="Arial"/>
        </a:defRPr>
      </a:lvl5pPr>
      <a:lvl6pPr marL="2103264" indent="-191206" algn="l" defTabSz="382411" rtl="0" eaLnBrk="1" latinLnBrk="0" hangingPunct="1">
        <a:spcBef>
          <a:spcPct val="20000"/>
        </a:spcBef>
        <a:buFont typeface="Arial"/>
        <a:buChar char="•"/>
        <a:defRPr sz="1700" kern="1200">
          <a:solidFill>
            <a:schemeClr val="tx1"/>
          </a:solidFill>
          <a:latin typeface="+mn-lt"/>
          <a:ea typeface="+mn-ea"/>
          <a:cs typeface="+mn-cs"/>
        </a:defRPr>
      </a:lvl6pPr>
      <a:lvl7pPr marL="2485676" indent="-191206" algn="l" defTabSz="382411" rtl="0" eaLnBrk="1" latinLnBrk="0" hangingPunct="1">
        <a:spcBef>
          <a:spcPct val="20000"/>
        </a:spcBef>
        <a:buFont typeface="Arial"/>
        <a:buChar char="•"/>
        <a:defRPr sz="1700" kern="1200">
          <a:solidFill>
            <a:schemeClr val="tx1"/>
          </a:solidFill>
          <a:latin typeface="+mn-lt"/>
          <a:ea typeface="+mn-ea"/>
          <a:cs typeface="+mn-cs"/>
        </a:defRPr>
      </a:lvl7pPr>
      <a:lvl8pPr marL="2868088" indent="-191206" algn="l" defTabSz="382411" rtl="0" eaLnBrk="1" latinLnBrk="0" hangingPunct="1">
        <a:spcBef>
          <a:spcPct val="20000"/>
        </a:spcBef>
        <a:buFont typeface="Arial"/>
        <a:buChar char="•"/>
        <a:defRPr sz="1700" kern="1200">
          <a:solidFill>
            <a:schemeClr val="tx1"/>
          </a:solidFill>
          <a:latin typeface="+mn-lt"/>
          <a:ea typeface="+mn-ea"/>
          <a:cs typeface="+mn-cs"/>
        </a:defRPr>
      </a:lvl8pPr>
      <a:lvl9pPr marL="3250499" indent="-191206" algn="l" defTabSz="38241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2411" rtl="0" eaLnBrk="1" latinLnBrk="0" hangingPunct="1">
        <a:defRPr sz="1500" kern="1200">
          <a:solidFill>
            <a:schemeClr val="tx1"/>
          </a:solidFill>
          <a:latin typeface="+mn-lt"/>
          <a:ea typeface="+mn-ea"/>
          <a:cs typeface="+mn-cs"/>
        </a:defRPr>
      </a:lvl1pPr>
      <a:lvl2pPr marL="382411" algn="l" defTabSz="382411" rtl="0" eaLnBrk="1" latinLnBrk="0" hangingPunct="1">
        <a:defRPr sz="1500" kern="1200">
          <a:solidFill>
            <a:schemeClr val="tx1"/>
          </a:solidFill>
          <a:latin typeface="+mn-lt"/>
          <a:ea typeface="+mn-ea"/>
          <a:cs typeface="+mn-cs"/>
        </a:defRPr>
      </a:lvl2pPr>
      <a:lvl3pPr marL="764823" algn="l" defTabSz="382411" rtl="0" eaLnBrk="1" latinLnBrk="0" hangingPunct="1">
        <a:defRPr sz="1500" kern="1200">
          <a:solidFill>
            <a:schemeClr val="tx1"/>
          </a:solidFill>
          <a:latin typeface="+mn-lt"/>
          <a:ea typeface="+mn-ea"/>
          <a:cs typeface="+mn-cs"/>
        </a:defRPr>
      </a:lvl3pPr>
      <a:lvl4pPr marL="1147235" algn="l" defTabSz="382411" rtl="0" eaLnBrk="1" latinLnBrk="0" hangingPunct="1">
        <a:defRPr sz="1500" kern="1200">
          <a:solidFill>
            <a:schemeClr val="tx1"/>
          </a:solidFill>
          <a:latin typeface="+mn-lt"/>
          <a:ea typeface="+mn-ea"/>
          <a:cs typeface="+mn-cs"/>
        </a:defRPr>
      </a:lvl4pPr>
      <a:lvl5pPr marL="1529647" algn="l" defTabSz="382411" rtl="0" eaLnBrk="1" latinLnBrk="0" hangingPunct="1">
        <a:defRPr sz="1500" kern="1200">
          <a:solidFill>
            <a:schemeClr val="tx1"/>
          </a:solidFill>
          <a:latin typeface="+mn-lt"/>
          <a:ea typeface="+mn-ea"/>
          <a:cs typeface="+mn-cs"/>
        </a:defRPr>
      </a:lvl5pPr>
      <a:lvl6pPr marL="1912058" algn="l" defTabSz="382411" rtl="0" eaLnBrk="1" latinLnBrk="0" hangingPunct="1">
        <a:defRPr sz="1500" kern="1200">
          <a:solidFill>
            <a:schemeClr val="tx1"/>
          </a:solidFill>
          <a:latin typeface="+mn-lt"/>
          <a:ea typeface="+mn-ea"/>
          <a:cs typeface="+mn-cs"/>
        </a:defRPr>
      </a:lvl6pPr>
      <a:lvl7pPr marL="2294469" algn="l" defTabSz="382411" rtl="0" eaLnBrk="1" latinLnBrk="0" hangingPunct="1">
        <a:defRPr sz="1500" kern="1200">
          <a:solidFill>
            <a:schemeClr val="tx1"/>
          </a:solidFill>
          <a:latin typeface="+mn-lt"/>
          <a:ea typeface="+mn-ea"/>
          <a:cs typeface="+mn-cs"/>
        </a:defRPr>
      </a:lvl7pPr>
      <a:lvl8pPr marL="2676882" algn="l" defTabSz="382411" rtl="0" eaLnBrk="1" latinLnBrk="0" hangingPunct="1">
        <a:defRPr sz="1500" kern="1200">
          <a:solidFill>
            <a:schemeClr val="tx1"/>
          </a:solidFill>
          <a:latin typeface="+mn-lt"/>
          <a:ea typeface="+mn-ea"/>
          <a:cs typeface="+mn-cs"/>
        </a:defRPr>
      </a:lvl8pPr>
      <a:lvl9pPr marL="3059293" algn="l" defTabSz="382411"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98528"/>
            <a:ext cx="12192000" cy="659475"/>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76480" tIns="38240" rIns="76480" bIns="38240" rtlCol="0" anchor="ctr"/>
          <a:lstStyle/>
          <a:p>
            <a:pPr algn="ctr"/>
            <a:endParaRPr lang="en-US">
              <a:solidFill>
                <a:schemeClr val="accent5"/>
              </a:solidFill>
            </a:endParaRPr>
          </a:p>
        </p:txBody>
      </p:sp>
      <p:sp>
        <p:nvSpPr>
          <p:cNvPr id="2" name="Title Placeholder 1"/>
          <p:cNvSpPr>
            <a:spLocks noGrp="1"/>
          </p:cNvSpPr>
          <p:nvPr>
            <p:ph type="title"/>
          </p:nvPr>
        </p:nvSpPr>
        <p:spPr>
          <a:xfrm>
            <a:off x="312120" y="332659"/>
            <a:ext cx="11565104" cy="849827"/>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2120" y="1268761"/>
            <a:ext cx="11565104" cy="4824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Box 14"/>
          <p:cNvSpPr txBox="1"/>
          <p:nvPr/>
        </p:nvSpPr>
        <p:spPr>
          <a:xfrm>
            <a:off x="305001" y="6435929"/>
            <a:ext cx="2511866" cy="184666"/>
          </a:xfrm>
          <a:prstGeom prst="rect">
            <a:avLst/>
          </a:prstGeom>
          <a:noFill/>
          <a:ln>
            <a:noFill/>
          </a:ln>
        </p:spPr>
        <p:txBody>
          <a:bodyPr wrap="square" lIns="0" tIns="0" rIns="76480" bIns="0" rtlCol="0">
            <a:spAutoFit/>
          </a:bodyPr>
          <a:lstStyle/>
          <a:p>
            <a:r>
              <a:rPr lang="en-US" sz="1200" b="1" dirty="0" err="1" smtClean="0">
                <a:solidFill>
                  <a:schemeClr val="bg1"/>
                </a:solidFill>
                <a:latin typeface=""/>
              </a:rPr>
              <a:t>camden.gov.uk</a:t>
            </a:r>
            <a:endParaRPr lang="en-US" sz="1200" b="1" dirty="0">
              <a:solidFill>
                <a:schemeClr val="bg1"/>
              </a:solidFill>
              <a:latin typeface=""/>
            </a:endParaRPr>
          </a:p>
        </p:txBody>
      </p:sp>
      <p:pic>
        <p:nvPicPr>
          <p:cNvPr id="16" name="Picture 15" descr="camde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3974" y="6386532"/>
            <a:ext cx="1708399" cy="283465"/>
          </a:xfrm>
          <a:prstGeom prst="rect">
            <a:avLst/>
          </a:prstGeom>
          <a:ln>
            <a:noFill/>
          </a:ln>
        </p:spPr>
      </p:pic>
    </p:spTree>
    <p:extLst>
      <p:ext uri="{BB962C8B-B14F-4D97-AF65-F5344CB8AC3E}">
        <p14:creationId xmlns:p14="http://schemas.microsoft.com/office/powerpoint/2010/main" val="277531837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1" r:id="rId6"/>
    <p:sldLayoutId id="2147483782" r:id="rId7"/>
    <p:sldLayoutId id="2147483783" r:id="rId8"/>
    <p:sldLayoutId id="2147483784" r:id="rId9"/>
    <p:sldLayoutId id="2147483785" r:id="rId10"/>
  </p:sldLayoutIdLst>
  <p:timing>
    <p:tnLst>
      <p:par>
        <p:cTn id="1" dur="indefinite" restart="never" nodeType="tmRoot"/>
      </p:par>
    </p:tnLst>
  </p:timing>
  <p:hf hdr="0" ftr="0" dt="0"/>
  <p:txStyles>
    <p:titleStyle>
      <a:lvl1pPr algn="l" defTabSz="382411" rtl="0" eaLnBrk="1" latinLnBrk="0" hangingPunct="1">
        <a:spcBef>
          <a:spcPct val="0"/>
        </a:spcBef>
        <a:buNone/>
        <a:defRPr sz="2900" b="1" kern="1200">
          <a:ln>
            <a:noFill/>
          </a:ln>
          <a:solidFill>
            <a:schemeClr val="accent5"/>
          </a:solidFill>
          <a:latin typeface="Arial"/>
          <a:ea typeface="+mj-ea"/>
          <a:cs typeface="Arial"/>
        </a:defRPr>
      </a:lvl1pPr>
    </p:titleStyle>
    <p:bodyStyle>
      <a:lvl1pPr marL="286809" indent="-286809" algn="l" defTabSz="382411"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19" indent="-239007" algn="l" defTabSz="382411" rtl="0" eaLnBrk="1" latinLnBrk="0" hangingPunct="1">
        <a:spcBef>
          <a:spcPct val="20000"/>
        </a:spcBef>
        <a:buFont typeface="Arial"/>
        <a:buChar char="–"/>
        <a:defRPr sz="2000" kern="1200">
          <a:solidFill>
            <a:schemeClr val="tx1"/>
          </a:solidFill>
          <a:latin typeface="Arial"/>
          <a:ea typeface="+mn-ea"/>
          <a:cs typeface="Arial"/>
        </a:defRPr>
      </a:lvl2pPr>
      <a:lvl3pPr marL="956029" indent="-191206" algn="l" defTabSz="382411" rtl="0" eaLnBrk="1" latinLnBrk="0" hangingPunct="1">
        <a:spcBef>
          <a:spcPct val="20000"/>
        </a:spcBef>
        <a:buFont typeface="Arial"/>
        <a:buChar char="•"/>
        <a:defRPr sz="2000" kern="1200">
          <a:solidFill>
            <a:schemeClr val="tx1"/>
          </a:solidFill>
          <a:latin typeface="Arial"/>
          <a:ea typeface="+mn-ea"/>
          <a:cs typeface="Arial"/>
        </a:defRPr>
      </a:lvl3pPr>
      <a:lvl4pPr marL="1338440" indent="-191206" algn="l" defTabSz="382411" rtl="0" eaLnBrk="1" latinLnBrk="0" hangingPunct="1">
        <a:spcBef>
          <a:spcPct val="20000"/>
        </a:spcBef>
        <a:buFont typeface="Arial"/>
        <a:buChar char="–"/>
        <a:defRPr sz="2000" kern="1200">
          <a:solidFill>
            <a:schemeClr val="tx1"/>
          </a:solidFill>
          <a:latin typeface="Arial"/>
          <a:ea typeface="+mn-ea"/>
          <a:cs typeface="Arial"/>
        </a:defRPr>
      </a:lvl4pPr>
      <a:lvl5pPr marL="1720852" indent="-191206" algn="l" defTabSz="382411" rtl="0" eaLnBrk="1" latinLnBrk="0" hangingPunct="1">
        <a:spcBef>
          <a:spcPct val="20000"/>
        </a:spcBef>
        <a:buFont typeface="Arial"/>
        <a:buChar char="»"/>
        <a:defRPr sz="2000" kern="1200">
          <a:solidFill>
            <a:schemeClr val="tx1"/>
          </a:solidFill>
          <a:latin typeface="Arial"/>
          <a:ea typeface="+mn-ea"/>
          <a:cs typeface="Arial"/>
        </a:defRPr>
      </a:lvl5pPr>
      <a:lvl6pPr marL="2103264" indent="-191206" algn="l" defTabSz="382411" rtl="0" eaLnBrk="1" latinLnBrk="0" hangingPunct="1">
        <a:spcBef>
          <a:spcPct val="20000"/>
        </a:spcBef>
        <a:buFont typeface="Arial"/>
        <a:buChar char="•"/>
        <a:defRPr sz="1700" kern="1200">
          <a:solidFill>
            <a:schemeClr val="tx1"/>
          </a:solidFill>
          <a:latin typeface="+mn-lt"/>
          <a:ea typeface="+mn-ea"/>
          <a:cs typeface="+mn-cs"/>
        </a:defRPr>
      </a:lvl6pPr>
      <a:lvl7pPr marL="2485676" indent="-191206" algn="l" defTabSz="382411" rtl="0" eaLnBrk="1" latinLnBrk="0" hangingPunct="1">
        <a:spcBef>
          <a:spcPct val="20000"/>
        </a:spcBef>
        <a:buFont typeface="Arial"/>
        <a:buChar char="•"/>
        <a:defRPr sz="1700" kern="1200">
          <a:solidFill>
            <a:schemeClr val="tx1"/>
          </a:solidFill>
          <a:latin typeface="+mn-lt"/>
          <a:ea typeface="+mn-ea"/>
          <a:cs typeface="+mn-cs"/>
        </a:defRPr>
      </a:lvl7pPr>
      <a:lvl8pPr marL="2868088" indent="-191206" algn="l" defTabSz="382411" rtl="0" eaLnBrk="1" latinLnBrk="0" hangingPunct="1">
        <a:spcBef>
          <a:spcPct val="20000"/>
        </a:spcBef>
        <a:buFont typeface="Arial"/>
        <a:buChar char="•"/>
        <a:defRPr sz="1700" kern="1200">
          <a:solidFill>
            <a:schemeClr val="tx1"/>
          </a:solidFill>
          <a:latin typeface="+mn-lt"/>
          <a:ea typeface="+mn-ea"/>
          <a:cs typeface="+mn-cs"/>
        </a:defRPr>
      </a:lvl8pPr>
      <a:lvl9pPr marL="3250499" indent="-191206" algn="l" defTabSz="38241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2411" rtl="0" eaLnBrk="1" latinLnBrk="0" hangingPunct="1">
        <a:defRPr sz="1500" kern="1200">
          <a:solidFill>
            <a:schemeClr val="tx1"/>
          </a:solidFill>
          <a:latin typeface="+mn-lt"/>
          <a:ea typeface="+mn-ea"/>
          <a:cs typeface="+mn-cs"/>
        </a:defRPr>
      </a:lvl1pPr>
      <a:lvl2pPr marL="382411" algn="l" defTabSz="382411" rtl="0" eaLnBrk="1" latinLnBrk="0" hangingPunct="1">
        <a:defRPr sz="1500" kern="1200">
          <a:solidFill>
            <a:schemeClr val="tx1"/>
          </a:solidFill>
          <a:latin typeface="+mn-lt"/>
          <a:ea typeface="+mn-ea"/>
          <a:cs typeface="+mn-cs"/>
        </a:defRPr>
      </a:lvl2pPr>
      <a:lvl3pPr marL="764823" algn="l" defTabSz="382411" rtl="0" eaLnBrk="1" latinLnBrk="0" hangingPunct="1">
        <a:defRPr sz="1500" kern="1200">
          <a:solidFill>
            <a:schemeClr val="tx1"/>
          </a:solidFill>
          <a:latin typeface="+mn-lt"/>
          <a:ea typeface="+mn-ea"/>
          <a:cs typeface="+mn-cs"/>
        </a:defRPr>
      </a:lvl3pPr>
      <a:lvl4pPr marL="1147235" algn="l" defTabSz="382411" rtl="0" eaLnBrk="1" latinLnBrk="0" hangingPunct="1">
        <a:defRPr sz="1500" kern="1200">
          <a:solidFill>
            <a:schemeClr val="tx1"/>
          </a:solidFill>
          <a:latin typeface="+mn-lt"/>
          <a:ea typeface="+mn-ea"/>
          <a:cs typeface="+mn-cs"/>
        </a:defRPr>
      </a:lvl4pPr>
      <a:lvl5pPr marL="1529647" algn="l" defTabSz="382411" rtl="0" eaLnBrk="1" latinLnBrk="0" hangingPunct="1">
        <a:defRPr sz="1500" kern="1200">
          <a:solidFill>
            <a:schemeClr val="tx1"/>
          </a:solidFill>
          <a:latin typeface="+mn-lt"/>
          <a:ea typeface="+mn-ea"/>
          <a:cs typeface="+mn-cs"/>
        </a:defRPr>
      </a:lvl5pPr>
      <a:lvl6pPr marL="1912058" algn="l" defTabSz="382411" rtl="0" eaLnBrk="1" latinLnBrk="0" hangingPunct="1">
        <a:defRPr sz="1500" kern="1200">
          <a:solidFill>
            <a:schemeClr val="tx1"/>
          </a:solidFill>
          <a:latin typeface="+mn-lt"/>
          <a:ea typeface="+mn-ea"/>
          <a:cs typeface="+mn-cs"/>
        </a:defRPr>
      </a:lvl6pPr>
      <a:lvl7pPr marL="2294469" algn="l" defTabSz="382411" rtl="0" eaLnBrk="1" latinLnBrk="0" hangingPunct="1">
        <a:defRPr sz="1500" kern="1200">
          <a:solidFill>
            <a:schemeClr val="tx1"/>
          </a:solidFill>
          <a:latin typeface="+mn-lt"/>
          <a:ea typeface="+mn-ea"/>
          <a:cs typeface="+mn-cs"/>
        </a:defRPr>
      </a:lvl7pPr>
      <a:lvl8pPr marL="2676882" algn="l" defTabSz="382411" rtl="0" eaLnBrk="1" latinLnBrk="0" hangingPunct="1">
        <a:defRPr sz="1500" kern="1200">
          <a:solidFill>
            <a:schemeClr val="tx1"/>
          </a:solidFill>
          <a:latin typeface="+mn-lt"/>
          <a:ea typeface="+mn-ea"/>
          <a:cs typeface="+mn-cs"/>
        </a:defRPr>
      </a:lvl8pPr>
      <a:lvl9pPr marL="3059293" algn="l" defTabSz="382411"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98528"/>
            <a:ext cx="12192000" cy="659475"/>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76480" tIns="38240" rIns="76480" bIns="38240" rtlCol="0" anchor="ctr"/>
          <a:lstStyle/>
          <a:p>
            <a:pPr algn="ctr"/>
            <a:endParaRPr lang="en-US">
              <a:solidFill>
                <a:schemeClr val="accent5"/>
              </a:solidFill>
            </a:endParaRPr>
          </a:p>
        </p:txBody>
      </p:sp>
      <p:sp>
        <p:nvSpPr>
          <p:cNvPr id="2" name="Title Placeholder 1"/>
          <p:cNvSpPr>
            <a:spLocks noGrp="1"/>
          </p:cNvSpPr>
          <p:nvPr>
            <p:ph type="title"/>
          </p:nvPr>
        </p:nvSpPr>
        <p:spPr>
          <a:xfrm>
            <a:off x="312120" y="332659"/>
            <a:ext cx="11565104" cy="849827"/>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2120" y="1268761"/>
            <a:ext cx="11565104" cy="4824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Box 14"/>
          <p:cNvSpPr txBox="1"/>
          <p:nvPr/>
        </p:nvSpPr>
        <p:spPr>
          <a:xfrm>
            <a:off x="305001" y="6435929"/>
            <a:ext cx="2511866" cy="184666"/>
          </a:xfrm>
          <a:prstGeom prst="rect">
            <a:avLst/>
          </a:prstGeom>
          <a:noFill/>
          <a:ln>
            <a:noFill/>
          </a:ln>
        </p:spPr>
        <p:txBody>
          <a:bodyPr wrap="square" lIns="0" tIns="0" rIns="76480" bIns="0" rtlCol="0">
            <a:spAutoFit/>
          </a:bodyPr>
          <a:lstStyle/>
          <a:p>
            <a:r>
              <a:rPr lang="en-US" sz="1200" b="1" dirty="0" err="1" smtClean="0">
                <a:solidFill>
                  <a:schemeClr val="bg1"/>
                </a:solidFill>
                <a:latin typeface=""/>
              </a:rPr>
              <a:t>camden.gov.uk</a:t>
            </a:r>
            <a:endParaRPr lang="en-US" sz="1200" b="1" dirty="0">
              <a:solidFill>
                <a:schemeClr val="bg1"/>
              </a:solidFill>
              <a:latin typeface=""/>
            </a:endParaRPr>
          </a:p>
        </p:txBody>
      </p:sp>
      <p:pic>
        <p:nvPicPr>
          <p:cNvPr id="16" name="Picture 15" descr="camde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3974" y="6386532"/>
            <a:ext cx="1708399" cy="283465"/>
          </a:xfrm>
          <a:prstGeom prst="rect">
            <a:avLst/>
          </a:prstGeom>
          <a:ln>
            <a:noFill/>
          </a:ln>
        </p:spPr>
      </p:pic>
    </p:spTree>
    <p:extLst>
      <p:ext uri="{BB962C8B-B14F-4D97-AF65-F5344CB8AC3E}">
        <p14:creationId xmlns:p14="http://schemas.microsoft.com/office/powerpoint/2010/main" val="330233515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3" r:id="rId6"/>
    <p:sldLayoutId id="2147483794" r:id="rId7"/>
    <p:sldLayoutId id="2147483795" r:id="rId8"/>
    <p:sldLayoutId id="2147483796" r:id="rId9"/>
    <p:sldLayoutId id="2147483797" r:id="rId10"/>
  </p:sldLayoutIdLst>
  <p:timing>
    <p:tnLst>
      <p:par>
        <p:cTn id="1" dur="indefinite" restart="never" nodeType="tmRoot"/>
      </p:par>
    </p:tnLst>
  </p:timing>
  <p:hf hdr="0" ftr="0" dt="0"/>
  <p:txStyles>
    <p:titleStyle>
      <a:lvl1pPr algn="l" defTabSz="382411" rtl="0" eaLnBrk="1" latinLnBrk="0" hangingPunct="1">
        <a:spcBef>
          <a:spcPct val="0"/>
        </a:spcBef>
        <a:buNone/>
        <a:defRPr sz="2900" b="1" kern="1200">
          <a:ln>
            <a:noFill/>
          </a:ln>
          <a:solidFill>
            <a:schemeClr val="accent6"/>
          </a:solidFill>
          <a:latin typeface="Arial"/>
          <a:ea typeface="+mj-ea"/>
          <a:cs typeface="Arial"/>
        </a:defRPr>
      </a:lvl1pPr>
    </p:titleStyle>
    <p:bodyStyle>
      <a:lvl1pPr marL="286809" indent="-286809" algn="l" defTabSz="382411"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19" indent="-239007" algn="l" defTabSz="382411" rtl="0" eaLnBrk="1" latinLnBrk="0" hangingPunct="1">
        <a:spcBef>
          <a:spcPct val="20000"/>
        </a:spcBef>
        <a:buFont typeface="Arial"/>
        <a:buChar char="–"/>
        <a:defRPr sz="2000" kern="1200">
          <a:solidFill>
            <a:schemeClr val="tx1"/>
          </a:solidFill>
          <a:latin typeface="Arial"/>
          <a:ea typeface="+mn-ea"/>
          <a:cs typeface="Arial"/>
        </a:defRPr>
      </a:lvl2pPr>
      <a:lvl3pPr marL="956029" indent="-191206" algn="l" defTabSz="382411" rtl="0" eaLnBrk="1" latinLnBrk="0" hangingPunct="1">
        <a:spcBef>
          <a:spcPct val="20000"/>
        </a:spcBef>
        <a:buFont typeface="Arial"/>
        <a:buChar char="•"/>
        <a:defRPr sz="2000" kern="1200">
          <a:solidFill>
            <a:schemeClr val="tx1"/>
          </a:solidFill>
          <a:latin typeface="Arial"/>
          <a:ea typeface="+mn-ea"/>
          <a:cs typeface="Arial"/>
        </a:defRPr>
      </a:lvl3pPr>
      <a:lvl4pPr marL="1338440" indent="-191206" algn="l" defTabSz="382411" rtl="0" eaLnBrk="1" latinLnBrk="0" hangingPunct="1">
        <a:spcBef>
          <a:spcPct val="20000"/>
        </a:spcBef>
        <a:buFont typeface="Arial"/>
        <a:buChar char="–"/>
        <a:defRPr sz="2000" kern="1200">
          <a:solidFill>
            <a:schemeClr val="tx1"/>
          </a:solidFill>
          <a:latin typeface="Arial"/>
          <a:ea typeface="+mn-ea"/>
          <a:cs typeface="Arial"/>
        </a:defRPr>
      </a:lvl4pPr>
      <a:lvl5pPr marL="1720852" indent="-191206" algn="l" defTabSz="382411" rtl="0" eaLnBrk="1" latinLnBrk="0" hangingPunct="1">
        <a:spcBef>
          <a:spcPct val="20000"/>
        </a:spcBef>
        <a:buFont typeface="Arial"/>
        <a:buChar char="»"/>
        <a:defRPr sz="2000" kern="1200">
          <a:solidFill>
            <a:schemeClr val="tx1"/>
          </a:solidFill>
          <a:latin typeface="Arial"/>
          <a:ea typeface="+mn-ea"/>
          <a:cs typeface="Arial"/>
        </a:defRPr>
      </a:lvl5pPr>
      <a:lvl6pPr marL="2103264" indent="-191206" algn="l" defTabSz="382411" rtl="0" eaLnBrk="1" latinLnBrk="0" hangingPunct="1">
        <a:spcBef>
          <a:spcPct val="20000"/>
        </a:spcBef>
        <a:buFont typeface="Arial"/>
        <a:buChar char="•"/>
        <a:defRPr sz="1700" kern="1200">
          <a:solidFill>
            <a:schemeClr val="tx1"/>
          </a:solidFill>
          <a:latin typeface="+mn-lt"/>
          <a:ea typeface="+mn-ea"/>
          <a:cs typeface="+mn-cs"/>
        </a:defRPr>
      </a:lvl6pPr>
      <a:lvl7pPr marL="2485676" indent="-191206" algn="l" defTabSz="382411" rtl="0" eaLnBrk="1" latinLnBrk="0" hangingPunct="1">
        <a:spcBef>
          <a:spcPct val="20000"/>
        </a:spcBef>
        <a:buFont typeface="Arial"/>
        <a:buChar char="•"/>
        <a:defRPr sz="1700" kern="1200">
          <a:solidFill>
            <a:schemeClr val="tx1"/>
          </a:solidFill>
          <a:latin typeface="+mn-lt"/>
          <a:ea typeface="+mn-ea"/>
          <a:cs typeface="+mn-cs"/>
        </a:defRPr>
      </a:lvl7pPr>
      <a:lvl8pPr marL="2868088" indent="-191206" algn="l" defTabSz="382411" rtl="0" eaLnBrk="1" latinLnBrk="0" hangingPunct="1">
        <a:spcBef>
          <a:spcPct val="20000"/>
        </a:spcBef>
        <a:buFont typeface="Arial"/>
        <a:buChar char="•"/>
        <a:defRPr sz="1700" kern="1200">
          <a:solidFill>
            <a:schemeClr val="tx1"/>
          </a:solidFill>
          <a:latin typeface="+mn-lt"/>
          <a:ea typeface="+mn-ea"/>
          <a:cs typeface="+mn-cs"/>
        </a:defRPr>
      </a:lvl8pPr>
      <a:lvl9pPr marL="3250499" indent="-191206" algn="l" defTabSz="38241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2411" rtl="0" eaLnBrk="1" latinLnBrk="0" hangingPunct="1">
        <a:defRPr sz="1500" kern="1200">
          <a:solidFill>
            <a:schemeClr val="tx1"/>
          </a:solidFill>
          <a:latin typeface="+mn-lt"/>
          <a:ea typeface="+mn-ea"/>
          <a:cs typeface="+mn-cs"/>
        </a:defRPr>
      </a:lvl1pPr>
      <a:lvl2pPr marL="382411" algn="l" defTabSz="382411" rtl="0" eaLnBrk="1" latinLnBrk="0" hangingPunct="1">
        <a:defRPr sz="1500" kern="1200">
          <a:solidFill>
            <a:schemeClr val="tx1"/>
          </a:solidFill>
          <a:latin typeface="+mn-lt"/>
          <a:ea typeface="+mn-ea"/>
          <a:cs typeface="+mn-cs"/>
        </a:defRPr>
      </a:lvl2pPr>
      <a:lvl3pPr marL="764823" algn="l" defTabSz="382411" rtl="0" eaLnBrk="1" latinLnBrk="0" hangingPunct="1">
        <a:defRPr sz="1500" kern="1200">
          <a:solidFill>
            <a:schemeClr val="tx1"/>
          </a:solidFill>
          <a:latin typeface="+mn-lt"/>
          <a:ea typeface="+mn-ea"/>
          <a:cs typeface="+mn-cs"/>
        </a:defRPr>
      </a:lvl3pPr>
      <a:lvl4pPr marL="1147235" algn="l" defTabSz="382411" rtl="0" eaLnBrk="1" latinLnBrk="0" hangingPunct="1">
        <a:defRPr sz="1500" kern="1200">
          <a:solidFill>
            <a:schemeClr val="tx1"/>
          </a:solidFill>
          <a:latin typeface="+mn-lt"/>
          <a:ea typeface="+mn-ea"/>
          <a:cs typeface="+mn-cs"/>
        </a:defRPr>
      </a:lvl4pPr>
      <a:lvl5pPr marL="1529647" algn="l" defTabSz="382411" rtl="0" eaLnBrk="1" latinLnBrk="0" hangingPunct="1">
        <a:defRPr sz="1500" kern="1200">
          <a:solidFill>
            <a:schemeClr val="tx1"/>
          </a:solidFill>
          <a:latin typeface="+mn-lt"/>
          <a:ea typeface="+mn-ea"/>
          <a:cs typeface="+mn-cs"/>
        </a:defRPr>
      </a:lvl5pPr>
      <a:lvl6pPr marL="1912058" algn="l" defTabSz="382411" rtl="0" eaLnBrk="1" latinLnBrk="0" hangingPunct="1">
        <a:defRPr sz="1500" kern="1200">
          <a:solidFill>
            <a:schemeClr val="tx1"/>
          </a:solidFill>
          <a:latin typeface="+mn-lt"/>
          <a:ea typeface="+mn-ea"/>
          <a:cs typeface="+mn-cs"/>
        </a:defRPr>
      </a:lvl6pPr>
      <a:lvl7pPr marL="2294469" algn="l" defTabSz="382411" rtl="0" eaLnBrk="1" latinLnBrk="0" hangingPunct="1">
        <a:defRPr sz="1500" kern="1200">
          <a:solidFill>
            <a:schemeClr val="tx1"/>
          </a:solidFill>
          <a:latin typeface="+mn-lt"/>
          <a:ea typeface="+mn-ea"/>
          <a:cs typeface="+mn-cs"/>
        </a:defRPr>
      </a:lvl7pPr>
      <a:lvl8pPr marL="2676882" algn="l" defTabSz="382411" rtl="0" eaLnBrk="1" latinLnBrk="0" hangingPunct="1">
        <a:defRPr sz="1500" kern="1200">
          <a:solidFill>
            <a:schemeClr val="tx1"/>
          </a:solidFill>
          <a:latin typeface="+mn-lt"/>
          <a:ea typeface="+mn-ea"/>
          <a:cs typeface="+mn-cs"/>
        </a:defRPr>
      </a:lvl8pPr>
      <a:lvl9pPr marL="3059293" algn="l" defTabSz="382411"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98528"/>
            <a:ext cx="12192000" cy="659475"/>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6480" tIns="38240" rIns="76480" bIns="38240" rtlCol="0" anchor="ctr"/>
          <a:lstStyle/>
          <a:p>
            <a:pPr algn="ctr"/>
            <a:endParaRPr lang="en-US">
              <a:solidFill>
                <a:schemeClr val="accent5"/>
              </a:solidFill>
            </a:endParaRPr>
          </a:p>
        </p:txBody>
      </p:sp>
      <p:sp>
        <p:nvSpPr>
          <p:cNvPr id="2" name="Title Placeholder 1"/>
          <p:cNvSpPr>
            <a:spLocks noGrp="1"/>
          </p:cNvSpPr>
          <p:nvPr>
            <p:ph type="title"/>
          </p:nvPr>
        </p:nvSpPr>
        <p:spPr>
          <a:xfrm>
            <a:off x="312120" y="332659"/>
            <a:ext cx="11565104" cy="849827"/>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2120" y="1268761"/>
            <a:ext cx="11565104" cy="4824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Box 14"/>
          <p:cNvSpPr txBox="1"/>
          <p:nvPr/>
        </p:nvSpPr>
        <p:spPr>
          <a:xfrm>
            <a:off x="305001" y="6435929"/>
            <a:ext cx="2511866" cy="184666"/>
          </a:xfrm>
          <a:prstGeom prst="rect">
            <a:avLst/>
          </a:prstGeom>
          <a:noFill/>
          <a:ln>
            <a:noFill/>
          </a:ln>
        </p:spPr>
        <p:txBody>
          <a:bodyPr wrap="square" lIns="0" tIns="0" rIns="76480" bIns="0" rtlCol="0">
            <a:spAutoFit/>
          </a:bodyPr>
          <a:lstStyle/>
          <a:p>
            <a:r>
              <a:rPr lang="en-US" sz="1200" b="1" dirty="0" err="1" smtClean="0">
                <a:solidFill>
                  <a:schemeClr val="bg1"/>
                </a:solidFill>
                <a:latin typeface=""/>
              </a:rPr>
              <a:t>camden.gov.uk</a:t>
            </a:r>
            <a:endParaRPr lang="en-US" sz="1200" b="1" dirty="0">
              <a:solidFill>
                <a:schemeClr val="bg1"/>
              </a:solidFill>
              <a:latin typeface=""/>
            </a:endParaRPr>
          </a:p>
        </p:txBody>
      </p:sp>
      <p:pic>
        <p:nvPicPr>
          <p:cNvPr id="16" name="Picture 15" descr="camde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3974" y="6386532"/>
            <a:ext cx="1708399" cy="283465"/>
          </a:xfrm>
          <a:prstGeom prst="rect">
            <a:avLst/>
          </a:prstGeom>
          <a:ln>
            <a:noFill/>
          </a:ln>
        </p:spPr>
      </p:pic>
    </p:spTree>
    <p:extLst>
      <p:ext uri="{BB962C8B-B14F-4D97-AF65-F5344CB8AC3E}">
        <p14:creationId xmlns:p14="http://schemas.microsoft.com/office/powerpoint/2010/main" val="218072908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5" r:id="rId6"/>
    <p:sldLayoutId id="2147483806" r:id="rId7"/>
    <p:sldLayoutId id="2147483807" r:id="rId8"/>
    <p:sldLayoutId id="2147483808" r:id="rId9"/>
    <p:sldLayoutId id="2147483809" r:id="rId10"/>
  </p:sldLayoutIdLst>
  <p:timing>
    <p:tnLst>
      <p:par>
        <p:cTn id="1" dur="indefinite" restart="never" nodeType="tmRoot"/>
      </p:par>
    </p:tnLst>
  </p:timing>
  <p:hf hdr="0" ftr="0" dt="0"/>
  <p:txStyles>
    <p:titleStyle>
      <a:lvl1pPr algn="l" defTabSz="382411" rtl="0" eaLnBrk="1" latinLnBrk="0" hangingPunct="1">
        <a:spcBef>
          <a:spcPct val="0"/>
        </a:spcBef>
        <a:buNone/>
        <a:defRPr sz="2900" b="1" kern="1200">
          <a:ln>
            <a:noFill/>
          </a:ln>
          <a:solidFill>
            <a:schemeClr val="accent1"/>
          </a:solidFill>
          <a:latin typeface="Arial"/>
          <a:ea typeface="+mj-ea"/>
          <a:cs typeface="Arial"/>
        </a:defRPr>
      </a:lvl1pPr>
    </p:titleStyle>
    <p:bodyStyle>
      <a:lvl1pPr marL="286809" indent="-286809" algn="l" defTabSz="382411"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19" indent="-239007" algn="l" defTabSz="382411" rtl="0" eaLnBrk="1" latinLnBrk="0" hangingPunct="1">
        <a:spcBef>
          <a:spcPct val="20000"/>
        </a:spcBef>
        <a:buFont typeface="Arial"/>
        <a:buChar char="–"/>
        <a:defRPr sz="2000" kern="1200">
          <a:solidFill>
            <a:schemeClr val="tx1"/>
          </a:solidFill>
          <a:latin typeface="Arial"/>
          <a:ea typeface="+mn-ea"/>
          <a:cs typeface="Arial"/>
        </a:defRPr>
      </a:lvl2pPr>
      <a:lvl3pPr marL="956029" indent="-191206" algn="l" defTabSz="382411" rtl="0" eaLnBrk="1" latinLnBrk="0" hangingPunct="1">
        <a:spcBef>
          <a:spcPct val="20000"/>
        </a:spcBef>
        <a:buFont typeface="Arial"/>
        <a:buChar char="•"/>
        <a:defRPr sz="2000" kern="1200">
          <a:solidFill>
            <a:schemeClr val="tx1"/>
          </a:solidFill>
          <a:latin typeface="Arial"/>
          <a:ea typeface="+mn-ea"/>
          <a:cs typeface="Arial"/>
        </a:defRPr>
      </a:lvl3pPr>
      <a:lvl4pPr marL="1338440" indent="-191206" algn="l" defTabSz="382411" rtl="0" eaLnBrk="1" latinLnBrk="0" hangingPunct="1">
        <a:spcBef>
          <a:spcPct val="20000"/>
        </a:spcBef>
        <a:buFont typeface="Arial"/>
        <a:buChar char="–"/>
        <a:defRPr sz="2000" kern="1200">
          <a:solidFill>
            <a:schemeClr val="tx1"/>
          </a:solidFill>
          <a:latin typeface="Arial"/>
          <a:ea typeface="+mn-ea"/>
          <a:cs typeface="Arial"/>
        </a:defRPr>
      </a:lvl4pPr>
      <a:lvl5pPr marL="1720852" indent="-191206" algn="l" defTabSz="382411" rtl="0" eaLnBrk="1" latinLnBrk="0" hangingPunct="1">
        <a:spcBef>
          <a:spcPct val="20000"/>
        </a:spcBef>
        <a:buFont typeface="Arial"/>
        <a:buChar char="»"/>
        <a:defRPr sz="2000" kern="1200">
          <a:solidFill>
            <a:schemeClr val="tx1"/>
          </a:solidFill>
          <a:latin typeface="Arial"/>
          <a:ea typeface="+mn-ea"/>
          <a:cs typeface="Arial"/>
        </a:defRPr>
      </a:lvl5pPr>
      <a:lvl6pPr marL="2103264" indent="-191206" algn="l" defTabSz="382411" rtl="0" eaLnBrk="1" latinLnBrk="0" hangingPunct="1">
        <a:spcBef>
          <a:spcPct val="20000"/>
        </a:spcBef>
        <a:buFont typeface="Arial"/>
        <a:buChar char="•"/>
        <a:defRPr sz="1700" kern="1200">
          <a:solidFill>
            <a:schemeClr val="tx1"/>
          </a:solidFill>
          <a:latin typeface="+mn-lt"/>
          <a:ea typeface="+mn-ea"/>
          <a:cs typeface="+mn-cs"/>
        </a:defRPr>
      </a:lvl6pPr>
      <a:lvl7pPr marL="2485676" indent="-191206" algn="l" defTabSz="382411" rtl="0" eaLnBrk="1" latinLnBrk="0" hangingPunct="1">
        <a:spcBef>
          <a:spcPct val="20000"/>
        </a:spcBef>
        <a:buFont typeface="Arial"/>
        <a:buChar char="•"/>
        <a:defRPr sz="1700" kern="1200">
          <a:solidFill>
            <a:schemeClr val="tx1"/>
          </a:solidFill>
          <a:latin typeface="+mn-lt"/>
          <a:ea typeface="+mn-ea"/>
          <a:cs typeface="+mn-cs"/>
        </a:defRPr>
      </a:lvl7pPr>
      <a:lvl8pPr marL="2868088" indent="-191206" algn="l" defTabSz="382411" rtl="0" eaLnBrk="1" latinLnBrk="0" hangingPunct="1">
        <a:spcBef>
          <a:spcPct val="20000"/>
        </a:spcBef>
        <a:buFont typeface="Arial"/>
        <a:buChar char="•"/>
        <a:defRPr sz="1700" kern="1200">
          <a:solidFill>
            <a:schemeClr val="tx1"/>
          </a:solidFill>
          <a:latin typeface="+mn-lt"/>
          <a:ea typeface="+mn-ea"/>
          <a:cs typeface="+mn-cs"/>
        </a:defRPr>
      </a:lvl8pPr>
      <a:lvl9pPr marL="3250499" indent="-191206" algn="l" defTabSz="38241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2411" rtl="0" eaLnBrk="1" latinLnBrk="0" hangingPunct="1">
        <a:defRPr sz="1500" kern="1200">
          <a:solidFill>
            <a:schemeClr val="tx1"/>
          </a:solidFill>
          <a:latin typeface="+mn-lt"/>
          <a:ea typeface="+mn-ea"/>
          <a:cs typeface="+mn-cs"/>
        </a:defRPr>
      </a:lvl1pPr>
      <a:lvl2pPr marL="382411" algn="l" defTabSz="382411" rtl="0" eaLnBrk="1" latinLnBrk="0" hangingPunct="1">
        <a:defRPr sz="1500" kern="1200">
          <a:solidFill>
            <a:schemeClr val="tx1"/>
          </a:solidFill>
          <a:latin typeface="+mn-lt"/>
          <a:ea typeface="+mn-ea"/>
          <a:cs typeface="+mn-cs"/>
        </a:defRPr>
      </a:lvl2pPr>
      <a:lvl3pPr marL="764823" algn="l" defTabSz="382411" rtl="0" eaLnBrk="1" latinLnBrk="0" hangingPunct="1">
        <a:defRPr sz="1500" kern="1200">
          <a:solidFill>
            <a:schemeClr val="tx1"/>
          </a:solidFill>
          <a:latin typeface="+mn-lt"/>
          <a:ea typeface="+mn-ea"/>
          <a:cs typeface="+mn-cs"/>
        </a:defRPr>
      </a:lvl3pPr>
      <a:lvl4pPr marL="1147235" algn="l" defTabSz="382411" rtl="0" eaLnBrk="1" latinLnBrk="0" hangingPunct="1">
        <a:defRPr sz="1500" kern="1200">
          <a:solidFill>
            <a:schemeClr val="tx1"/>
          </a:solidFill>
          <a:latin typeface="+mn-lt"/>
          <a:ea typeface="+mn-ea"/>
          <a:cs typeface="+mn-cs"/>
        </a:defRPr>
      </a:lvl4pPr>
      <a:lvl5pPr marL="1529647" algn="l" defTabSz="382411" rtl="0" eaLnBrk="1" latinLnBrk="0" hangingPunct="1">
        <a:defRPr sz="1500" kern="1200">
          <a:solidFill>
            <a:schemeClr val="tx1"/>
          </a:solidFill>
          <a:latin typeface="+mn-lt"/>
          <a:ea typeface="+mn-ea"/>
          <a:cs typeface="+mn-cs"/>
        </a:defRPr>
      </a:lvl5pPr>
      <a:lvl6pPr marL="1912058" algn="l" defTabSz="382411" rtl="0" eaLnBrk="1" latinLnBrk="0" hangingPunct="1">
        <a:defRPr sz="1500" kern="1200">
          <a:solidFill>
            <a:schemeClr val="tx1"/>
          </a:solidFill>
          <a:latin typeface="+mn-lt"/>
          <a:ea typeface="+mn-ea"/>
          <a:cs typeface="+mn-cs"/>
        </a:defRPr>
      </a:lvl6pPr>
      <a:lvl7pPr marL="2294469" algn="l" defTabSz="382411" rtl="0" eaLnBrk="1" latinLnBrk="0" hangingPunct="1">
        <a:defRPr sz="1500" kern="1200">
          <a:solidFill>
            <a:schemeClr val="tx1"/>
          </a:solidFill>
          <a:latin typeface="+mn-lt"/>
          <a:ea typeface="+mn-ea"/>
          <a:cs typeface="+mn-cs"/>
        </a:defRPr>
      </a:lvl7pPr>
      <a:lvl8pPr marL="2676882" algn="l" defTabSz="382411" rtl="0" eaLnBrk="1" latinLnBrk="0" hangingPunct="1">
        <a:defRPr sz="1500" kern="1200">
          <a:solidFill>
            <a:schemeClr val="tx1"/>
          </a:solidFill>
          <a:latin typeface="+mn-lt"/>
          <a:ea typeface="+mn-ea"/>
          <a:cs typeface="+mn-cs"/>
        </a:defRPr>
      </a:lvl8pPr>
      <a:lvl9pPr marL="3059293" algn="l" defTabSz="382411"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98528"/>
            <a:ext cx="12192000" cy="659475"/>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76480" tIns="38240" rIns="76480" bIns="38240" rtlCol="0" anchor="ctr"/>
          <a:lstStyle/>
          <a:p>
            <a:pPr algn="ctr"/>
            <a:endParaRPr lang="en-US">
              <a:solidFill>
                <a:schemeClr val="accent5"/>
              </a:solidFill>
            </a:endParaRPr>
          </a:p>
        </p:txBody>
      </p:sp>
      <p:sp>
        <p:nvSpPr>
          <p:cNvPr id="2" name="Title Placeholder 1"/>
          <p:cNvSpPr>
            <a:spLocks noGrp="1"/>
          </p:cNvSpPr>
          <p:nvPr>
            <p:ph type="title"/>
          </p:nvPr>
        </p:nvSpPr>
        <p:spPr>
          <a:xfrm>
            <a:off x="312120" y="332659"/>
            <a:ext cx="11565104" cy="849827"/>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2120" y="1268761"/>
            <a:ext cx="11565104" cy="4824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Box 14"/>
          <p:cNvSpPr txBox="1"/>
          <p:nvPr/>
        </p:nvSpPr>
        <p:spPr>
          <a:xfrm>
            <a:off x="305001" y="6435929"/>
            <a:ext cx="2511866" cy="184666"/>
          </a:xfrm>
          <a:prstGeom prst="rect">
            <a:avLst/>
          </a:prstGeom>
          <a:noFill/>
          <a:ln>
            <a:noFill/>
          </a:ln>
        </p:spPr>
        <p:txBody>
          <a:bodyPr wrap="square" lIns="0" tIns="0" rIns="76480" bIns="0" rtlCol="0">
            <a:spAutoFit/>
          </a:bodyPr>
          <a:lstStyle/>
          <a:p>
            <a:r>
              <a:rPr lang="en-US" sz="1200" b="1" dirty="0" err="1" smtClean="0">
                <a:solidFill>
                  <a:schemeClr val="bg1"/>
                </a:solidFill>
                <a:latin typeface=""/>
              </a:rPr>
              <a:t>camden.gov.uk</a:t>
            </a:r>
            <a:endParaRPr lang="en-US" sz="1200" b="1" dirty="0">
              <a:solidFill>
                <a:schemeClr val="bg1"/>
              </a:solidFill>
              <a:latin typeface=""/>
            </a:endParaRPr>
          </a:p>
        </p:txBody>
      </p:sp>
      <p:pic>
        <p:nvPicPr>
          <p:cNvPr id="16" name="Picture 15" descr="camde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3974" y="6386532"/>
            <a:ext cx="1708399" cy="283465"/>
          </a:xfrm>
          <a:prstGeom prst="rect">
            <a:avLst/>
          </a:prstGeom>
          <a:ln>
            <a:noFill/>
          </a:ln>
        </p:spPr>
      </p:pic>
    </p:spTree>
    <p:extLst>
      <p:ext uri="{BB962C8B-B14F-4D97-AF65-F5344CB8AC3E}">
        <p14:creationId xmlns:p14="http://schemas.microsoft.com/office/powerpoint/2010/main" val="184211499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7" r:id="rId6"/>
    <p:sldLayoutId id="2147483818" r:id="rId7"/>
    <p:sldLayoutId id="2147483819" r:id="rId8"/>
    <p:sldLayoutId id="2147483820" r:id="rId9"/>
    <p:sldLayoutId id="2147483821" r:id="rId10"/>
  </p:sldLayoutIdLst>
  <p:timing>
    <p:tnLst>
      <p:par>
        <p:cTn id="1" dur="indefinite" restart="never" nodeType="tmRoot"/>
      </p:par>
    </p:tnLst>
  </p:timing>
  <p:hf hdr="0" ftr="0" dt="0"/>
  <p:txStyles>
    <p:titleStyle>
      <a:lvl1pPr algn="l" defTabSz="382411" rtl="0" eaLnBrk="1" latinLnBrk="0" hangingPunct="1">
        <a:spcBef>
          <a:spcPct val="0"/>
        </a:spcBef>
        <a:buNone/>
        <a:defRPr sz="2900" b="1" kern="1200">
          <a:ln>
            <a:noFill/>
          </a:ln>
          <a:solidFill>
            <a:schemeClr val="accent3"/>
          </a:solidFill>
          <a:latin typeface="Arial"/>
          <a:ea typeface="+mj-ea"/>
          <a:cs typeface="Arial"/>
        </a:defRPr>
      </a:lvl1pPr>
    </p:titleStyle>
    <p:bodyStyle>
      <a:lvl1pPr marL="286809" indent="-286809" algn="l" defTabSz="382411"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19" indent="-239007" algn="l" defTabSz="382411" rtl="0" eaLnBrk="1" latinLnBrk="0" hangingPunct="1">
        <a:spcBef>
          <a:spcPct val="20000"/>
        </a:spcBef>
        <a:buFont typeface="Arial"/>
        <a:buChar char="–"/>
        <a:defRPr sz="2000" kern="1200">
          <a:solidFill>
            <a:schemeClr val="tx1"/>
          </a:solidFill>
          <a:latin typeface="Arial"/>
          <a:ea typeface="+mn-ea"/>
          <a:cs typeface="Arial"/>
        </a:defRPr>
      </a:lvl2pPr>
      <a:lvl3pPr marL="956029" indent="-191206" algn="l" defTabSz="382411" rtl="0" eaLnBrk="1" latinLnBrk="0" hangingPunct="1">
        <a:spcBef>
          <a:spcPct val="20000"/>
        </a:spcBef>
        <a:buFont typeface="Arial"/>
        <a:buChar char="•"/>
        <a:defRPr sz="2000" kern="1200">
          <a:solidFill>
            <a:schemeClr val="tx1"/>
          </a:solidFill>
          <a:latin typeface="Arial"/>
          <a:ea typeface="+mn-ea"/>
          <a:cs typeface="Arial"/>
        </a:defRPr>
      </a:lvl3pPr>
      <a:lvl4pPr marL="1338440" indent="-191206" algn="l" defTabSz="382411" rtl="0" eaLnBrk="1" latinLnBrk="0" hangingPunct="1">
        <a:spcBef>
          <a:spcPct val="20000"/>
        </a:spcBef>
        <a:buFont typeface="Arial"/>
        <a:buChar char="–"/>
        <a:defRPr sz="2000" kern="1200">
          <a:solidFill>
            <a:schemeClr val="tx1"/>
          </a:solidFill>
          <a:latin typeface="Arial"/>
          <a:ea typeface="+mn-ea"/>
          <a:cs typeface="Arial"/>
        </a:defRPr>
      </a:lvl4pPr>
      <a:lvl5pPr marL="1720852" indent="-191206" algn="l" defTabSz="382411" rtl="0" eaLnBrk="1" latinLnBrk="0" hangingPunct="1">
        <a:spcBef>
          <a:spcPct val="20000"/>
        </a:spcBef>
        <a:buFont typeface="Arial"/>
        <a:buChar char="»"/>
        <a:defRPr sz="2000" kern="1200">
          <a:solidFill>
            <a:schemeClr val="tx1"/>
          </a:solidFill>
          <a:latin typeface="Arial"/>
          <a:ea typeface="+mn-ea"/>
          <a:cs typeface="Arial"/>
        </a:defRPr>
      </a:lvl5pPr>
      <a:lvl6pPr marL="2103264" indent="-191206" algn="l" defTabSz="382411" rtl="0" eaLnBrk="1" latinLnBrk="0" hangingPunct="1">
        <a:spcBef>
          <a:spcPct val="20000"/>
        </a:spcBef>
        <a:buFont typeface="Arial"/>
        <a:buChar char="•"/>
        <a:defRPr sz="1700" kern="1200">
          <a:solidFill>
            <a:schemeClr val="tx1"/>
          </a:solidFill>
          <a:latin typeface="+mn-lt"/>
          <a:ea typeface="+mn-ea"/>
          <a:cs typeface="+mn-cs"/>
        </a:defRPr>
      </a:lvl6pPr>
      <a:lvl7pPr marL="2485676" indent="-191206" algn="l" defTabSz="382411" rtl="0" eaLnBrk="1" latinLnBrk="0" hangingPunct="1">
        <a:spcBef>
          <a:spcPct val="20000"/>
        </a:spcBef>
        <a:buFont typeface="Arial"/>
        <a:buChar char="•"/>
        <a:defRPr sz="1700" kern="1200">
          <a:solidFill>
            <a:schemeClr val="tx1"/>
          </a:solidFill>
          <a:latin typeface="+mn-lt"/>
          <a:ea typeface="+mn-ea"/>
          <a:cs typeface="+mn-cs"/>
        </a:defRPr>
      </a:lvl7pPr>
      <a:lvl8pPr marL="2868088" indent="-191206" algn="l" defTabSz="382411" rtl="0" eaLnBrk="1" latinLnBrk="0" hangingPunct="1">
        <a:spcBef>
          <a:spcPct val="20000"/>
        </a:spcBef>
        <a:buFont typeface="Arial"/>
        <a:buChar char="•"/>
        <a:defRPr sz="1700" kern="1200">
          <a:solidFill>
            <a:schemeClr val="tx1"/>
          </a:solidFill>
          <a:latin typeface="+mn-lt"/>
          <a:ea typeface="+mn-ea"/>
          <a:cs typeface="+mn-cs"/>
        </a:defRPr>
      </a:lvl8pPr>
      <a:lvl9pPr marL="3250499" indent="-191206" algn="l" defTabSz="38241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2411" rtl="0" eaLnBrk="1" latinLnBrk="0" hangingPunct="1">
        <a:defRPr sz="1500" kern="1200">
          <a:solidFill>
            <a:schemeClr val="tx1"/>
          </a:solidFill>
          <a:latin typeface="+mn-lt"/>
          <a:ea typeface="+mn-ea"/>
          <a:cs typeface="+mn-cs"/>
        </a:defRPr>
      </a:lvl1pPr>
      <a:lvl2pPr marL="382411" algn="l" defTabSz="382411" rtl="0" eaLnBrk="1" latinLnBrk="0" hangingPunct="1">
        <a:defRPr sz="1500" kern="1200">
          <a:solidFill>
            <a:schemeClr val="tx1"/>
          </a:solidFill>
          <a:latin typeface="+mn-lt"/>
          <a:ea typeface="+mn-ea"/>
          <a:cs typeface="+mn-cs"/>
        </a:defRPr>
      </a:lvl2pPr>
      <a:lvl3pPr marL="764823" algn="l" defTabSz="382411" rtl="0" eaLnBrk="1" latinLnBrk="0" hangingPunct="1">
        <a:defRPr sz="1500" kern="1200">
          <a:solidFill>
            <a:schemeClr val="tx1"/>
          </a:solidFill>
          <a:latin typeface="+mn-lt"/>
          <a:ea typeface="+mn-ea"/>
          <a:cs typeface="+mn-cs"/>
        </a:defRPr>
      </a:lvl3pPr>
      <a:lvl4pPr marL="1147235" algn="l" defTabSz="382411" rtl="0" eaLnBrk="1" latinLnBrk="0" hangingPunct="1">
        <a:defRPr sz="1500" kern="1200">
          <a:solidFill>
            <a:schemeClr val="tx1"/>
          </a:solidFill>
          <a:latin typeface="+mn-lt"/>
          <a:ea typeface="+mn-ea"/>
          <a:cs typeface="+mn-cs"/>
        </a:defRPr>
      </a:lvl4pPr>
      <a:lvl5pPr marL="1529647" algn="l" defTabSz="382411" rtl="0" eaLnBrk="1" latinLnBrk="0" hangingPunct="1">
        <a:defRPr sz="1500" kern="1200">
          <a:solidFill>
            <a:schemeClr val="tx1"/>
          </a:solidFill>
          <a:latin typeface="+mn-lt"/>
          <a:ea typeface="+mn-ea"/>
          <a:cs typeface="+mn-cs"/>
        </a:defRPr>
      </a:lvl5pPr>
      <a:lvl6pPr marL="1912058" algn="l" defTabSz="382411" rtl="0" eaLnBrk="1" latinLnBrk="0" hangingPunct="1">
        <a:defRPr sz="1500" kern="1200">
          <a:solidFill>
            <a:schemeClr val="tx1"/>
          </a:solidFill>
          <a:latin typeface="+mn-lt"/>
          <a:ea typeface="+mn-ea"/>
          <a:cs typeface="+mn-cs"/>
        </a:defRPr>
      </a:lvl6pPr>
      <a:lvl7pPr marL="2294469" algn="l" defTabSz="382411" rtl="0" eaLnBrk="1" latinLnBrk="0" hangingPunct="1">
        <a:defRPr sz="1500" kern="1200">
          <a:solidFill>
            <a:schemeClr val="tx1"/>
          </a:solidFill>
          <a:latin typeface="+mn-lt"/>
          <a:ea typeface="+mn-ea"/>
          <a:cs typeface="+mn-cs"/>
        </a:defRPr>
      </a:lvl7pPr>
      <a:lvl8pPr marL="2676882" algn="l" defTabSz="382411" rtl="0" eaLnBrk="1" latinLnBrk="0" hangingPunct="1">
        <a:defRPr sz="1500" kern="1200">
          <a:solidFill>
            <a:schemeClr val="tx1"/>
          </a:solidFill>
          <a:latin typeface="+mn-lt"/>
          <a:ea typeface="+mn-ea"/>
          <a:cs typeface="+mn-cs"/>
        </a:defRPr>
      </a:lvl8pPr>
      <a:lvl9pPr marL="3059293" algn="l" defTabSz="382411"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98528"/>
            <a:ext cx="12192000" cy="659475"/>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76480" tIns="38240" rIns="76480" bIns="38240" rtlCol="0" anchor="ctr"/>
          <a:lstStyle/>
          <a:p>
            <a:pPr algn="ctr"/>
            <a:endParaRPr lang="en-US">
              <a:solidFill>
                <a:schemeClr val="accent5"/>
              </a:solidFill>
            </a:endParaRPr>
          </a:p>
        </p:txBody>
      </p:sp>
      <p:sp>
        <p:nvSpPr>
          <p:cNvPr id="2" name="Title Placeholder 1"/>
          <p:cNvSpPr>
            <a:spLocks noGrp="1"/>
          </p:cNvSpPr>
          <p:nvPr>
            <p:ph type="title"/>
          </p:nvPr>
        </p:nvSpPr>
        <p:spPr>
          <a:xfrm>
            <a:off x="312120" y="332659"/>
            <a:ext cx="11565104" cy="849827"/>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2120" y="1268761"/>
            <a:ext cx="11565104" cy="4824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Box 14"/>
          <p:cNvSpPr txBox="1"/>
          <p:nvPr/>
        </p:nvSpPr>
        <p:spPr>
          <a:xfrm>
            <a:off x="305001" y="6435929"/>
            <a:ext cx="2511866" cy="184666"/>
          </a:xfrm>
          <a:prstGeom prst="rect">
            <a:avLst/>
          </a:prstGeom>
          <a:noFill/>
          <a:ln>
            <a:noFill/>
          </a:ln>
        </p:spPr>
        <p:txBody>
          <a:bodyPr wrap="square" lIns="0" tIns="0" rIns="76480" bIns="0" rtlCol="0">
            <a:spAutoFit/>
          </a:bodyPr>
          <a:lstStyle/>
          <a:p>
            <a:r>
              <a:rPr lang="en-US" sz="1200" b="1" dirty="0" err="1" smtClean="0">
                <a:solidFill>
                  <a:schemeClr val="bg1"/>
                </a:solidFill>
                <a:latin typeface=""/>
              </a:rPr>
              <a:t>camden.gov.uk</a:t>
            </a:r>
            <a:endParaRPr lang="en-US" sz="1200" b="1" dirty="0">
              <a:solidFill>
                <a:schemeClr val="bg1"/>
              </a:solidFill>
              <a:latin typeface=""/>
            </a:endParaRPr>
          </a:p>
        </p:txBody>
      </p:sp>
      <p:pic>
        <p:nvPicPr>
          <p:cNvPr id="16" name="Picture 15" descr="camde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83974" y="6386532"/>
            <a:ext cx="1708399" cy="283465"/>
          </a:xfrm>
          <a:prstGeom prst="rect">
            <a:avLst/>
          </a:prstGeom>
          <a:ln>
            <a:noFill/>
          </a:ln>
        </p:spPr>
      </p:pic>
    </p:spTree>
    <p:extLst>
      <p:ext uri="{BB962C8B-B14F-4D97-AF65-F5344CB8AC3E}">
        <p14:creationId xmlns:p14="http://schemas.microsoft.com/office/powerpoint/2010/main" val="429401833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Lst>
  <p:timing>
    <p:tnLst>
      <p:par>
        <p:cTn id="1" dur="indefinite" restart="never" nodeType="tmRoot"/>
      </p:par>
    </p:tnLst>
  </p:timing>
  <p:hf hdr="0" ftr="0" dt="0"/>
  <p:txStyles>
    <p:titleStyle>
      <a:lvl1pPr algn="l" defTabSz="382411" rtl="0" eaLnBrk="1" latinLnBrk="0" hangingPunct="1">
        <a:spcBef>
          <a:spcPct val="0"/>
        </a:spcBef>
        <a:buNone/>
        <a:defRPr sz="2900" b="1" kern="1200">
          <a:ln>
            <a:noFill/>
          </a:ln>
          <a:solidFill>
            <a:schemeClr val="bg1">
              <a:lumMod val="50000"/>
            </a:schemeClr>
          </a:solidFill>
          <a:latin typeface="Arial"/>
          <a:ea typeface="+mj-ea"/>
          <a:cs typeface="Arial"/>
        </a:defRPr>
      </a:lvl1pPr>
    </p:titleStyle>
    <p:bodyStyle>
      <a:lvl1pPr marL="286809" indent="-286809" algn="l" defTabSz="382411"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19" indent="-239007" algn="l" defTabSz="382411" rtl="0" eaLnBrk="1" latinLnBrk="0" hangingPunct="1">
        <a:spcBef>
          <a:spcPct val="20000"/>
        </a:spcBef>
        <a:buFont typeface="Arial"/>
        <a:buChar char="–"/>
        <a:defRPr sz="2000" kern="1200">
          <a:solidFill>
            <a:schemeClr val="tx1"/>
          </a:solidFill>
          <a:latin typeface="Arial"/>
          <a:ea typeface="+mn-ea"/>
          <a:cs typeface="Arial"/>
        </a:defRPr>
      </a:lvl2pPr>
      <a:lvl3pPr marL="956029" indent="-191206" algn="l" defTabSz="382411" rtl="0" eaLnBrk="1" latinLnBrk="0" hangingPunct="1">
        <a:spcBef>
          <a:spcPct val="20000"/>
        </a:spcBef>
        <a:buFont typeface="Arial"/>
        <a:buChar char="•"/>
        <a:defRPr sz="2000" kern="1200">
          <a:solidFill>
            <a:schemeClr val="tx1"/>
          </a:solidFill>
          <a:latin typeface="Arial"/>
          <a:ea typeface="+mn-ea"/>
          <a:cs typeface="Arial"/>
        </a:defRPr>
      </a:lvl3pPr>
      <a:lvl4pPr marL="1338440" indent="-191206" algn="l" defTabSz="382411" rtl="0" eaLnBrk="1" latinLnBrk="0" hangingPunct="1">
        <a:spcBef>
          <a:spcPct val="20000"/>
        </a:spcBef>
        <a:buFont typeface="Arial"/>
        <a:buChar char="–"/>
        <a:defRPr sz="2000" kern="1200">
          <a:solidFill>
            <a:schemeClr val="tx1"/>
          </a:solidFill>
          <a:latin typeface="Arial"/>
          <a:ea typeface="+mn-ea"/>
          <a:cs typeface="Arial"/>
        </a:defRPr>
      </a:lvl4pPr>
      <a:lvl5pPr marL="1720852" indent="-191206" algn="l" defTabSz="382411" rtl="0" eaLnBrk="1" latinLnBrk="0" hangingPunct="1">
        <a:spcBef>
          <a:spcPct val="20000"/>
        </a:spcBef>
        <a:buFont typeface="Arial"/>
        <a:buChar char="»"/>
        <a:defRPr sz="2000" kern="1200">
          <a:solidFill>
            <a:schemeClr val="tx1"/>
          </a:solidFill>
          <a:latin typeface="Arial"/>
          <a:ea typeface="+mn-ea"/>
          <a:cs typeface="Arial"/>
        </a:defRPr>
      </a:lvl5pPr>
      <a:lvl6pPr marL="2103264" indent="-191206" algn="l" defTabSz="382411" rtl="0" eaLnBrk="1" latinLnBrk="0" hangingPunct="1">
        <a:spcBef>
          <a:spcPct val="20000"/>
        </a:spcBef>
        <a:buFont typeface="Arial"/>
        <a:buChar char="•"/>
        <a:defRPr sz="1700" kern="1200">
          <a:solidFill>
            <a:schemeClr val="tx1"/>
          </a:solidFill>
          <a:latin typeface="+mn-lt"/>
          <a:ea typeface="+mn-ea"/>
          <a:cs typeface="+mn-cs"/>
        </a:defRPr>
      </a:lvl6pPr>
      <a:lvl7pPr marL="2485676" indent="-191206" algn="l" defTabSz="382411" rtl="0" eaLnBrk="1" latinLnBrk="0" hangingPunct="1">
        <a:spcBef>
          <a:spcPct val="20000"/>
        </a:spcBef>
        <a:buFont typeface="Arial"/>
        <a:buChar char="•"/>
        <a:defRPr sz="1700" kern="1200">
          <a:solidFill>
            <a:schemeClr val="tx1"/>
          </a:solidFill>
          <a:latin typeface="+mn-lt"/>
          <a:ea typeface="+mn-ea"/>
          <a:cs typeface="+mn-cs"/>
        </a:defRPr>
      </a:lvl7pPr>
      <a:lvl8pPr marL="2868088" indent="-191206" algn="l" defTabSz="382411" rtl="0" eaLnBrk="1" latinLnBrk="0" hangingPunct="1">
        <a:spcBef>
          <a:spcPct val="20000"/>
        </a:spcBef>
        <a:buFont typeface="Arial"/>
        <a:buChar char="•"/>
        <a:defRPr sz="1700" kern="1200">
          <a:solidFill>
            <a:schemeClr val="tx1"/>
          </a:solidFill>
          <a:latin typeface="+mn-lt"/>
          <a:ea typeface="+mn-ea"/>
          <a:cs typeface="+mn-cs"/>
        </a:defRPr>
      </a:lvl8pPr>
      <a:lvl9pPr marL="3250499" indent="-191206" algn="l" defTabSz="38241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2411" rtl="0" eaLnBrk="1" latinLnBrk="0" hangingPunct="1">
        <a:defRPr sz="1500" kern="1200">
          <a:solidFill>
            <a:schemeClr val="tx1"/>
          </a:solidFill>
          <a:latin typeface="+mn-lt"/>
          <a:ea typeface="+mn-ea"/>
          <a:cs typeface="+mn-cs"/>
        </a:defRPr>
      </a:lvl1pPr>
      <a:lvl2pPr marL="382411" algn="l" defTabSz="382411" rtl="0" eaLnBrk="1" latinLnBrk="0" hangingPunct="1">
        <a:defRPr sz="1500" kern="1200">
          <a:solidFill>
            <a:schemeClr val="tx1"/>
          </a:solidFill>
          <a:latin typeface="+mn-lt"/>
          <a:ea typeface="+mn-ea"/>
          <a:cs typeface="+mn-cs"/>
        </a:defRPr>
      </a:lvl2pPr>
      <a:lvl3pPr marL="764823" algn="l" defTabSz="382411" rtl="0" eaLnBrk="1" latinLnBrk="0" hangingPunct="1">
        <a:defRPr sz="1500" kern="1200">
          <a:solidFill>
            <a:schemeClr val="tx1"/>
          </a:solidFill>
          <a:latin typeface="+mn-lt"/>
          <a:ea typeface="+mn-ea"/>
          <a:cs typeface="+mn-cs"/>
        </a:defRPr>
      </a:lvl3pPr>
      <a:lvl4pPr marL="1147235" algn="l" defTabSz="382411" rtl="0" eaLnBrk="1" latinLnBrk="0" hangingPunct="1">
        <a:defRPr sz="1500" kern="1200">
          <a:solidFill>
            <a:schemeClr val="tx1"/>
          </a:solidFill>
          <a:latin typeface="+mn-lt"/>
          <a:ea typeface="+mn-ea"/>
          <a:cs typeface="+mn-cs"/>
        </a:defRPr>
      </a:lvl4pPr>
      <a:lvl5pPr marL="1529647" algn="l" defTabSz="382411" rtl="0" eaLnBrk="1" latinLnBrk="0" hangingPunct="1">
        <a:defRPr sz="1500" kern="1200">
          <a:solidFill>
            <a:schemeClr val="tx1"/>
          </a:solidFill>
          <a:latin typeface="+mn-lt"/>
          <a:ea typeface="+mn-ea"/>
          <a:cs typeface="+mn-cs"/>
        </a:defRPr>
      </a:lvl5pPr>
      <a:lvl6pPr marL="1912058" algn="l" defTabSz="382411" rtl="0" eaLnBrk="1" latinLnBrk="0" hangingPunct="1">
        <a:defRPr sz="1500" kern="1200">
          <a:solidFill>
            <a:schemeClr val="tx1"/>
          </a:solidFill>
          <a:latin typeface="+mn-lt"/>
          <a:ea typeface="+mn-ea"/>
          <a:cs typeface="+mn-cs"/>
        </a:defRPr>
      </a:lvl6pPr>
      <a:lvl7pPr marL="2294469" algn="l" defTabSz="382411" rtl="0" eaLnBrk="1" latinLnBrk="0" hangingPunct="1">
        <a:defRPr sz="1500" kern="1200">
          <a:solidFill>
            <a:schemeClr val="tx1"/>
          </a:solidFill>
          <a:latin typeface="+mn-lt"/>
          <a:ea typeface="+mn-ea"/>
          <a:cs typeface="+mn-cs"/>
        </a:defRPr>
      </a:lvl7pPr>
      <a:lvl8pPr marL="2676882" algn="l" defTabSz="382411" rtl="0" eaLnBrk="1" latinLnBrk="0" hangingPunct="1">
        <a:defRPr sz="1500" kern="1200">
          <a:solidFill>
            <a:schemeClr val="tx1"/>
          </a:solidFill>
          <a:latin typeface="+mn-lt"/>
          <a:ea typeface="+mn-ea"/>
          <a:cs typeface="+mn-cs"/>
        </a:defRPr>
      </a:lvl8pPr>
      <a:lvl9pPr marL="3059293" algn="l" defTabSz="38241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healthylondon.org/wp-content/uploads/2019/09/Improving-homeless-health.pdf" TargetMode="External"/><Relationship Id="rId3" Type="http://schemas.openxmlformats.org/officeDocument/2006/relationships/hyperlink" Target="https://www.healthylondon.org/wp-content/uploads/2019/09/Improve-wellbeing-of-young-Londoners.pdf" TargetMode="External"/><Relationship Id="rId7" Type="http://schemas.openxmlformats.org/officeDocument/2006/relationships/hyperlink" Target="https://www.healthylondon.org/wp-content/uploads/2019/09/Reducing-violence.pdf" TargetMode="External"/><Relationship Id="rId12" Type="http://schemas.openxmlformats.org/officeDocument/2006/relationships/image" Target="../media/image17.png"/><Relationship Id="rId2" Type="http://schemas.openxmlformats.org/officeDocument/2006/relationships/hyperlink" Target="https://www.healthylondon.org/wp-content/uploads/2019/09/Reducing-childhood-obesity.pdf" TargetMode="External"/><Relationship Id="rId1" Type="http://schemas.openxmlformats.org/officeDocument/2006/relationships/slideLayout" Target="../slideLayouts/slideLayout2.xml"/><Relationship Id="rId6" Type="http://schemas.openxmlformats.org/officeDocument/2006/relationships/hyperlink" Target="https://www.healthylondon.org/wp-content/uploads/2019/09/Tobacco-control-and-reducing-smoking.pdf" TargetMode="External"/><Relationship Id="rId11" Type="http://schemas.openxmlformats.org/officeDocument/2006/relationships/hyperlink" Target="https://www.healthylondon.org/wp-content/uploads/2019/09/Better-care-and-support-at-the-end-of-life.pdf" TargetMode="External"/><Relationship Id="rId5" Type="http://schemas.openxmlformats.org/officeDocument/2006/relationships/hyperlink" Target="https://www.healthylondon.org/wp-content/uploads/2019/09/Improving-air-quality.pdf" TargetMode="External"/><Relationship Id="rId10" Type="http://schemas.openxmlformats.org/officeDocument/2006/relationships/hyperlink" Target="https://www.healthylondon.org/wp-content/uploads/2019/09/Better-support-for-people-who-have-dementia.pdf" TargetMode="External"/><Relationship Id="rId4" Type="http://schemas.openxmlformats.org/officeDocument/2006/relationships/hyperlink" Target="https://www.healthylondon.org/wp-content/uploads/2019/09/Progressing-towards-zero-suicides.pdf" TargetMode="External"/><Relationship Id="rId9" Type="http://schemas.openxmlformats.org/officeDocument/2006/relationships/hyperlink" Target="https://www.healthylondon.org/wp-content/uploads/2019/09/Preventing-HIV-and-STI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2.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595" y="2741180"/>
            <a:ext cx="7473040" cy="1752600"/>
          </a:xfrm>
        </p:spPr>
        <p:txBody>
          <a:bodyPr/>
          <a:lstStyle/>
          <a:p>
            <a:r>
              <a:rPr lang="en-GB" dirty="0"/>
              <a:t>Latest assessment of the needs of Camden residents</a:t>
            </a:r>
            <a:endParaRPr lang="en-GB" sz="3200" dirty="0"/>
          </a:p>
        </p:txBody>
      </p:sp>
      <p:sp>
        <p:nvSpPr>
          <p:cNvPr id="3" name="Title 2"/>
          <p:cNvSpPr>
            <a:spLocks noGrp="1"/>
          </p:cNvSpPr>
          <p:nvPr>
            <p:ph type="title"/>
          </p:nvPr>
        </p:nvSpPr>
        <p:spPr/>
        <p:txBody>
          <a:bodyPr/>
          <a:lstStyle/>
          <a:p>
            <a:r>
              <a:rPr lang="en-GB" sz="4401" dirty="0"/>
              <a:t>Camden’s Joint Health and Wellbeing Strategy 2020</a:t>
            </a:r>
          </a:p>
        </p:txBody>
      </p:sp>
    </p:spTree>
    <p:extLst>
      <p:ext uri="{BB962C8B-B14F-4D97-AF65-F5344CB8AC3E}">
        <p14:creationId xmlns:p14="http://schemas.microsoft.com/office/powerpoint/2010/main" val="369509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23229" y="-198134"/>
            <a:ext cx="11570086" cy="849600"/>
          </a:xfrm>
        </p:spPr>
        <p:txBody>
          <a:bodyPr/>
          <a:lstStyle/>
          <a:p>
            <a:r>
              <a:rPr lang="en-GB" dirty="0" smtClean="0"/>
              <a:t>Live well (18-64 years): key messages</a:t>
            </a:r>
            <a:endParaRPr lang="en-GB" dirty="0"/>
          </a:p>
        </p:txBody>
      </p:sp>
      <p:sp>
        <p:nvSpPr>
          <p:cNvPr id="42" name="Title 1"/>
          <p:cNvSpPr txBox="1">
            <a:spLocks/>
          </p:cNvSpPr>
          <p:nvPr/>
        </p:nvSpPr>
        <p:spPr>
          <a:xfrm>
            <a:off x="300154" y="224655"/>
            <a:ext cx="11570086" cy="849600"/>
          </a:xfrm>
          <a:prstGeom prst="rect">
            <a:avLst/>
          </a:prstGeom>
        </p:spPr>
        <p:txBody>
          <a:bodyPr vert="horz" lIns="0" tIns="0" rIns="0" bIns="0" rtlCol="0" anchor="ctr" anchorCtr="0">
            <a:noAutofit/>
          </a:bodyPr>
          <a:lstStyle>
            <a:lvl1pPr algn="l" defTabSz="382411" rtl="0" eaLnBrk="1" latinLnBrk="0" hangingPunct="1">
              <a:spcBef>
                <a:spcPct val="0"/>
              </a:spcBef>
              <a:buNone/>
              <a:defRPr sz="2900" b="1" kern="1200">
                <a:ln>
                  <a:noFill/>
                </a:ln>
                <a:solidFill>
                  <a:schemeClr val="accent4"/>
                </a:solidFill>
                <a:latin typeface="Arial"/>
                <a:ea typeface="+mj-ea"/>
                <a:cs typeface="Arial"/>
              </a:defRPr>
            </a:lvl1pPr>
          </a:lstStyle>
          <a:p>
            <a:r>
              <a:rPr lang="en-GB" sz="1600" b="0" dirty="0">
                <a:solidFill>
                  <a:schemeClr val="tx1"/>
                </a:solidFill>
              </a:rPr>
              <a:t>Areas of wellbeing that are of particular concern are:</a:t>
            </a:r>
          </a:p>
        </p:txBody>
      </p:sp>
      <p:sp>
        <p:nvSpPr>
          <p:cNvPr id="11" name="TextBox 10"/>
          <p:cNvSpPr txBox="1"/>
          <p:nvPr/>
        </p:nvSpPr>
        <p:spPr>
          <a:xfrm>
            <a:off x="266000" y="912896"/>
            <a:ext cx="5639384" cy="307777"/>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white"/>
                </a:solidFill>
                <a:effectLst/>
                <a:uLnTx/>
                <a:uFillTx/>
                <a:latin typeface="+mj-lt"/>
                <a:ea typeface="+mn-ea"/>
                <a:cs typeface="+mn-cs"/>
              </a:rPr>
              <a:t>Mental Wellbeing 2018</a:t>
            </a:r>
            <a:endParaRPr kumimoji="0" lang="en-GB" sz="1400" b="1" i="0" u="none" strike="noStrike" kern="1200" cap="none" spc="0" normalizeH="0" baseline="0" noProof="0" dirty="0">
              <a:ln>
                <a:noFill/>
              </a:ln>
              <a:solidFill>
                <a:prstClr val="white"/>
              </a:solidFill>
              <a:effectLst/>
              <a:uLnTx/>
              <a:uFillTx/>
              <a:latin typeface="+mj-lt"/>
              <a:ea typeface="+mn-ea"/>
              <a:cs typeface="+mn-cs"/>
            </a:endParaRPr>
          </a:p>
        </p:txBody>
      </p:sp>
      <p:sp>
        <p:nvSpPr>
          <p:cNvPr id="20" name="Rectangle 19"/>
          <p:cNvSpPr/>
          <p:nvPr/>
        </p:nvSpPr>
        <p:spPr>
          <a:xfrm>
            <a:off x="685515" y="1220673"/>
            <a:ext cx="5219869" cy="1384995"/>
          </a:xfrm>
          <a:prstGeom prst="rect">
            <a:avLst/>
          </a:prstGeom>
        </p:spPr>
        <p:txBody>
          <a:bodyPr wrap="square">
            <a:spAutoFit/>
          </a:bodyPr>
          <a:lstStyle/>
          <a:p>
            <a:r>
              <a:rPr lang="en-GB" sz="1200" dirty="0" smtClean="0"/>
              <a:t>The </a:t>
            </a:r>
            <a:r>
              <a:rPr lang="en-GB" sz="1200" dirty="0"/>
              <a:t>proportion of people with depression and/or serious mental illness is higher in Camden than the London average. People who are otherwise healthy with a common mental illness make up the third largest segment in this age group. Continuing the pattern seen in young people, women are more likely to belong to this population segment, as are residents from Mixed and White ethnic groups and residents from the most deprived areas of the borough</a:t>
            </a:r>
            <a:r>
              <a:rPr lang="en-GB" sz="1200" dirty="0" smtClean="0"/>
              <a:t>.</a:t>
            </a:r>
            <a:r>
              <a:rPr lang="en-GB" sz="1200" dirty="0" smtClean="0">
                <a:solidFill>
                  <a:srgbClr val="FF0000"/>
                </a:solidFill>
              </a:rPr>
              <a:t> </a:t>
            </a:r>
            <a:endParaRPr lang="en-GB" sz="1200" b="1" dirty="0">
              <a:solidFill>
                <a:srgbClr val="FF0000"/>
              </a:solidFill>
            </a:endParaRPr>
          </a:p>
        </p:txBody>
      </p:sp>
      <p:pic>
        <p:nvPicPr>
          <p:cNvPr id="34" name="Picture 33" descr="Head with ECG line" title="Decorative image"/>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17101"/>
          <a:stretch/>
        </p:blipFill>
        <p:spPr>
          <a:xfrm>
            <a:off x="-36158" y="1436431"/>
            <a:ext cx="899161" cy="745403"/>
          </a:xfrm>
          <a:prstGeom prst="rect">
            <a:avLst/>
          </a:prstGeom>
        </p:spPr>
      </p:pic>
      <p:sp>
        <p:nvSpPr>
          <p:cNvPr id="39" name="TextBox 38"/>
          <p:cNvSpPr txBox="1"/>
          <p:nvPr/>
        </p:nvSpPr>
        <p:spPr>
          <a:xfrm>
            <a:off x="6272850" y="902631"/>
            <a:ext cx="5587722" cy="307777"/>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white"/>
                </a:solidFill>
                <a:effectLst/>
                <a:uLnTx/>
                <a:uFillTx/>
                <a:latin typeface="+mj-lt"/>
                <a:ea typeface="+mn-ea"/>
                <a:cs typeface="+mn-cs"/>
              </a:rPr>
              <a:t>Long Term</a:t>
            </a:r>
            <a:r>
              <a:rPr kumimoji="0" lang="en-GB" sz="1400" b="1" i="0" u="none" strike="noStrike" kern="1200" cap="none" spc="0" normalizeH="0" noProof="0" dirty="0" smtClean="0">
                <a:ln>
                  <a:noFill/>
                </a:ln>
                <a:solidFill>
                  <a:prstClr val="white"/>
                </a:solidFill>
                <a:effectLst/>
                <a:uLnTx/>
                <a:uFillTx/>
                <a:latin typeface="+mj-lt"/>
                <a:ea typeface="+mn-ea"/>
                <a:cs typeface="+mn-cs"/>
              </a:rPr>
              <a:t> Conditions 2015</a:t>
            </a:r>
            <a:endParaRPr kumimoji="0" lang="en-GB" sz="1400" b="1" i="0" u="none" strike="noStrike" kern="1200" cap="none" spc="0" normalizeH="0" baseline="0" noProof="0" dirty="0">
              <a:ln>
                <a:noFill/>
              </a:ln>
              <a:solidFill>
                <a:prstClr val="white"/>
              </a:solidFill>
              <a:effectLst/>
              <a:uLnTx/>
              <a:uFillTx/>
              <a:latin typeface="+mj-lt"/>
              <a:ea typeface="+mn-ea"/>
              <a:cs typeface="+mn-cs"/>
            </a:endParaRPr>
          </a:p>
        </p:txBody>
      </p:sp>
      <p:sp>
        <p:nvSpPr>
          <p:cNvPr id="31" name="Rectangle 30"/>
          <p:cNvSpPr/>
          <p:nvPr/>
        </p:nvSpPr>
        <p:spPr>
          <a:xfrm>
            <a:off x="7777012" y="1194428"/>
            <a:ext cx="4239280" cy="1384995"/>
          </a:xfrm>
          <a:prstGeom prst="rect">
            <a:avLst/>
          </a:prstGeom>
        </p:spPr>
        <p:txBody>
          <a:bodyPr wrap="square">
            <a:spAutoFit/>
          </a:bodyPr>
          <a:lstStyle/>
          <a:p>
            <a:r>
              <a:rPr lang="en-GB" sz="1200" dirty="0" smtClean="0"/>
              <a:t>Diagnosis</a:t>
            </a:r>
            <a:r>
              <a:rPr lang="en-GB" sz="1200" b="1" dirty="0" smtClean="0"/>
              <a:t> </a:t>
            </a:r>
            <a:r>
              <a:rPr lang="en-GB" sz="1200" dirty="0" smtClean="0"/>
              <a:t>of </a:t>
            </a:r>
            <a:r>
              <a:rPr lang="en-GB" sz="1200" dirty="0"/>
              <a:t>long term conditions begins to increase in this age group. In Camden, hypertension is the most common long term condition followed by diabetes. Male residents are more likely to belong to the segment of people with a single long term condition, as are residents from Asian, Black and White ethnic groups and residents from the most deprived </a:t>
            </a:r>
            <a:r>
              <a:rPr lang="en-GB" sz="1200" dirty="0" smtClean="0"/>
              <a:t>areas. </a:t>
            </a:r>
            <a:endParaRPr lang="en-GB" sz="1200" b="1" dirty="0">
              <a:solidFill>
                <a:srgbClr val="FF0000"/>
              </a:solidFill>
            </a:endParaRPr>
          </a:p>
        </p:txBody>
      </p:sp>
      <p:pic>
        <p:nvPicPr>
          <p:cNvPr id="43" name="Picture 42" descr="Diagram" title="Decorative image"/>
          <p:cNvPicPr>
            <a:picLocks noChangeAspect="1"/>
          </p:cNvPicPr>
          <p:nvPr/>
        </p:nvPicPr>
        <p:blipFill rotWithShape="1">
          <a:blip r:embed="rId4"/>
          <a:srcRect l="6932" t="-999" r="4852" b="694"/>
          <a:stretch/>
        </p:blipFill>
        <p:spPr>
          <a:xfrm>
            <a:off x="6268177" y="1259994"/>
            <a:ext cx="1555494" cy="927328"/>
          </a:xfrm>
          <a:prstGeom prst="rect">
            <a:avLst/>
          </a:prstGeom>
        </p:spPr>
      </p:pic>
      <p:sp>
        <p:nvSpPr>
          <p:cNvPr id="12" name="TextBox 11"/>
          <p:cNvSpPr txBox="1"/>
          <p:nvPr/>
        </p:nvSpPr>
        <p:spPr>
          <a:xfrm>
            <a:off x="300154" y="2639835"/>
            <a:ext cx="5605230" cy="309287"/>
          </a:xfrm>
          <a:prstGeom prst="rect">
            <a:avLst/>
          </a:prstGeom>
          <a:solidFill>
            <a:schemeClr val="accent4">
              <a:lumMod val="75000"/>
            </a:schemeClr>
          </a:solidFill>
        </p:spPr>
        <p:txBody>
          <a:bodyPr wrap="square" rtlCol="0">
            <a:spAutoFit/>
          </a:bodyPr>
          <a:lstStyle/>
          <a:p>
            <a:pPr fontAlgn="auto">
              <a:spcBef>
                <a:spcPts val="0"/>
              </a:spcBef>
              <a:spcAft>
                <a:spcPts val="0"/>
              </a:spcAft>
              <a:defRPr/>
            </a:pPr>
            <a:r>
              <a:rPr lang="en-GB" sz="1400" b="1" dirty="0" smtClean="0">
                <a:solidFill>
                  <a:prstClr val="white"/>
                </a:solidFill>
                <a:latin typeface="+mj-lt"/>
              </a:rPr>
              <a:t>Employment 2020</a:t>
            </a:r>
            <a:endParaRPr lang="en-GB" sz="1400" b="1" dirty="0">
              <a:solidFill>
                <a:prstClr val="white"/>
              </a:solidFill>
              <a:latin typeface="+mj-lt"/>
            </a:endParaRPr>
          </a:p>
        </p:txBody>
      </p:sp>
      <p:sp>
        <p:nvSpPr>
          <p:cNvPr id="21" name="Rectangle 20"/>
          <p:cNvSpPr/>
          <p:nvPr/>
        </p:nvSpPr>
        <p:spPr>
          <a:xfrm>
            <a:off x="266000" y="2980889"/>
            <a:ext cx="5639384" cy="1338828"/>
          </a:xfrm>
          <a:prstGeom prst="rect">
            <a:avLst/>
          </a:prstGeom>
        </p:spPr>
        <p:txBody>
          <a:bodyPr wrap="square">
            <a:spAutoFit/>
          </a:bodyPr>
          <a:lstStyle/>
          <a:p>
            <a:pPr lvl="1" algn="just" fontAlgn="auto">
              <a:spcBef>
                <a:spcPts val="0"/>
              </a:spcBef>
              <a:spcAft>
                <a:spcPts val="0"/>
              </a:spcAft>
              <a:defRPr/>
            </a:pPr>
            <a:r>
              <a:rPr lang="en-GB" sz="1200" dirty="0" smtClean="0"/>
              <a:t>About one in ten people aged 16 to 64 years are claiming an out-of-work benefit in Camden (8%), similar than the London average. Higher proportions </a:t>
            </a:r>
            <a:r>
              <a:rPr lang="en-GB" sz="1200" dirty="0"/>
              <a:t>of </a:t>
            </a:r>
            <a:r>
              <a:rPr lang="en-GB" sz="1200" dirty="0" smtClean="0"/>
              <a:t>claimants are found in Black and Asian groups. About  60% of sickness and disability claims are due to mental illness.</a:t>
            </a:r>
            <a:endParaRPr lang="en-GB" sz="1200" dirty="0"/>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Camden has</a:t>
            </a:r>
            <a:r>
              <a:rPr kumimoji="0" lang="en-GB"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seen a 47 increase in Universal Credit Claims before COVID19 (February 2020) to after the first peak. There are currently just over 11,000 people claiming UC.</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8" name="Picture 2" descr="Person sitting at desk with computer" title="Decorative image"/>
          <p:cNvPicPr>
            <a:picLocks noChangeAspect="1" noChangeArrowheads="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3112" y="3131986"/>
            <a:ext cx="522404" cy="49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268177" y="2950112"/>
            <a:ext cx="5955186" cy="815608"/>
          </a:xfrm>
          <a:prstGeom prst="rect">
            <a:avLst/>
          </a:prstGeom>
        </p:spPr>
        <p:txBody>
          <a:bodyPr wrap="square">
            <a:spAutoFit/>
          </a:bodyPr>
          <a:lstStyle/>
          <a:p>
            <a:r>
              <a:rPr lang="en-GB" sz="1200" dirty="0" smtClean="0"/>
              <a:t>Residents </a:t>
            </a:r>
            <a:r>
              <a:rPr lang="en-GB" sz="1200" dirty="0"/>
              <a:t>aged 18-64 with disabilities/social needs remains a substantial cohort. Male residents are more likely to belong to this group, as are residents from Black and White ethnic groups and residents from the most deprived areas of the </a:t>
            </a:r>
            <a:r>
              <a:rPr lang="en-GB" sz="1200" dirty="0" smtClean="0"/>
              <a:t>borough</a:t>
            </a:r>
            <a:r>
              <a:rPr lang="en-GB" sz="1200" dirty="0"/>
              <a:t>.</a:t>
            </a:r>
            <a:r>
              <a:rPr lang="en-GB" sz="1200" b="1" dirty="0" smtClean="0"/>
              <a:t> </a:t>
            </a:r>
          </a:p>
          <a:p>
            <a:pPr lvl="0"/>
            <a:endParaRPr lang="en-GB" sz="1100" b="1" dirty="0">
              <a:solidFill>
                <a:srgbClr val="FF0000"/>
              </a:solidFill>
            </a:endParaRPr>
          </a:p>
        </p:txBody>
      </p:sp>
      <p:sp>
        <p:nvSpPr>
          <p:cNvPr id="40" name="TextBox 39"/>
          <p:cNvSpPr txBox="1"/>
          <p:nvPr/>
        </p:nvSpPr>
        <p:spPr>
          <a:xfrm>
            <a:off x="6272850" y="2637975"/>
            <a:ext cx="5587722" cy="309287"/>
          </a:xfrm>
          <a:prstGeom prst="rect">
            <a:avLst/>
          </a:prstGeom>
          <a:solidFill>
            <a:schemeClr val="accent4">
              <a:lumMod val="7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mj-lt"/>
              </a:rPr>
              <a:t>Disabilities and social </a:t>
            </a:r>
            <a:r>
              <a:rPr lang="en-GB" sz="1400" b="1" dirty="0" smtClean="0">
                <a:solidFill>
                  <a:prstClr val="white"/>
                </a:solidFill>
                <a:latin typeface="+mj-lt"/>
              </a:rPr>
              <a:t>needs 2018</a:t>
            </a:r>
            <a:endParaRPr lang="en-GB" sz="1400" b="1" dirty="0">
              <a:solidFill>
                <a:prstClr val="white"/>
              </a:solidFill>
              <a:latin typeface="+mj-lt"/>
            </a:endParaRPr>
          </a:p>
        </p:txBody>
      </p:sp>
      <p:sp>
        <p:nvSpPr>
          <p:cNvPr id="37" name="TextBox 36"/>
          <p:cNvSpPr txBox="1"/>
          <p:nvPr/>
        </p:nvSpPr>
        <p:spPr>
          <a:xfrm>
            <a:off x="300154" y="4286069"/>
            <a:ext cx="5708118" cy="309287"/>
          </a:xfrm>
          <a:prstGeom prst="rect">
            <a:avLst/>
          </a:prstGeom>
          <a:solidFill>
            <a:schemeClr val="accent4">
              <a:lumMod val="75000"/>
            </a:schemeClr>
          </a:solidFill>
        </p:spPr>
        <p:txBody>
          <a:bodyPr wrap="square" rtlCol="0">
            <a:spAutoFit/>
          </a:bodyPr>
          <a:lstStyle/>
          <a:p>
            <a:pPr fontAlgn="auto">
              <a:spcBef>
                <a:spcPts val="0"/>
              </a:spcBef>
              <a:spcAft>
                <a:spcPts val="0"/>
              </a:spcAft>
              <a:defRPr/>
            </a:pPr>
            <a:r>
              <a:rPr lang="en-GB" sz="1400" b="1" dirty="0" smtClean="0">
                <a:solidFill>
                  <a:prstClr val="white"/>
                </a:solidFill>
                <a:latin typeface="+mj-lt"/>
              </a:rPr>
              <a:t>Alcohol 2018 </a:t>
            </a:r>
            <a:endParaRPr lang="en-GB" sz="1400" b="1" dirty="0">
              <a:solidFill>
                <a:prstClr val="white"/>
              </a:solidFill>
              <a:latin typeface="+mj-lt"/>
            </a:endParaRPr>
          </a:p>
        </p:txBody>
      </p:sp>
      <p:sp>
        <p:nvSpPr>
          <p:cNvPr id="35" name="Rectangle 34"/>
          <p:cNvSpPr/>
          <p:nvPr/>
        </p:nvSpPr>
        <p:spPr>
          <a:xfrm>
            <a:off x="-36158" y="4600027"/>
            <a:ext cx="6035040" cy="1569660"/>
          </a:xfrm>
          <a:prstGeom prst="rect">
            <a:avLst/>
          </a:prstGeom>
        </p:spPr>
        <p:txBody>
          <a:bodyPr wrap="square">
            <a:spAutoFit/>
          </a:bodyPr>
          <a:lstStyle/>
          <a:p>
            <a:pPr lvl="1" algn="just" fontAlgn="auto">
              <a:spcBef>
                <a:spcPts val="0"/>
              </a:spcBef>
              <a:spcAft>
                <a:spcPts val="0"/>
              </a:spcAft>
              <a:defRPr/>
            </a:pPr>
            <a:r>
              <a:rPr lang="en-GB" sz="1200" dirty="0" smtClean="0"/>
              <a:t>Camden </a:t>
            </a:r>
            <a:r>
              <a:rPr lang="en-GB" sz="1200" dirty="0"/>
              <a:t>continues to face challenges related to alcohol. In line with national trends, Camden’s alcohol-related hospital admissions have increased since 2011, and the rate in Camden is higher than both London and England. People who are otherwise healthy but who have one or more behavioural/lifestyle risk factors (including alcohol) makes up the second largest segment of Camden residents aged 18-64. Men are more likely to belong to this group, along with residents from Black, Mixed and White ethnic groups and residents from the most deprived areas of the </a:t>
            </a:r>
            <a:r>
              <a:rPr lang="en-GB" sz="1200" dirty="0" smtClean="0"/>
              <a:t>borough.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6" name="Picture 35" descr="Glass of wine" title="Decorative image"/>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64378" t="9827" r="8297" b="22033"/>
          <a:stretch/>
        </p:blipFill>
        <p:spPr bwMode="auto">
          <a:xfrm>
            <a:off x="-36158" y="4653717"/>
            <a:ext cx="503583" cy="666136"/>
          </a:xfrm>
          <a:prstGeom prst="rect">
            <a:avLst/>
          </a:prstGeom>
          <a:ln>
            <a:noFill/>
          </a:ln>
          <a:extLst>
            <a:ext uri="{53640926-AAD7-44D8-BBD7-CCE9431645EC}">
              <a14:shadowObscured xmlns:a14="http://schemas.microsoft.com/office/drawing/2010/main"/>
            </a:ext>
          </a:extLst>
        </p:spPr>
      </p:pic>
      <p:sp>
        <p:nvSpPr>
          <p:cNvPr id="41" name="TextBox 40"/>
          <p:cNvSpPr txBox="1"/>
          <p:nvPr/>
        </p:nvSpPr>
        <p:spPr>
          <a:xfrm>
            <a:off x="6277845" y="4254751"/>
            <a:ext cx="5592395" cy="309287"/>
          </a:xfrm>
          <a:prstGeom prst="rect">
            <a:avLst/>
          </a:prstGeom>
          <a:solidFill>
            <a:schemeClr val="accent4">
              <a:lumMod val="7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mj-lt"/>
              </a:rPr>
              <a:t>Complex health </a:t>
            </a:r>
            <a:r>
              <a:rPr lang="en-GB" sz="1400" b="1" smtClean="0">
                <a:solidFill>
                  <a:prstClr val="white"/>
                </a:solidFill>
                <a:latin typeface="+mj-lt"/>
              </a:rPr>
              <a:t>needs 2019</a:t>
            </a:r>
            <a:endParaRPr lang="en-GB" sz="1400" b="1" dirty="0">
              <a:solidFill>
                <a:prstClr val="white"/>
              </a:solidFill>
              <a:latin typeface="+mj-lt"/>
            </a:endParaRPr>
          </a:p>
        </p:txBody>
      </p:sp>
      <p:sp>
        <p:nvSpPr>
          <p:cNvPr id="19" name="Rectangle 18"/>
          <p:cNvSpPr/>
          <p:nvPr/>
        </p:nvSpPr>
        <p:spPr>
          <a:xfrm>
            <a:off x="6298049" y="4615029"/>
            <a:ext cx="5572191" cy="1000274"/>
          </a:xfrm>
          <a:prstGeom prst="rect">
            <a:avLst/>
          </a:prstGeom>
        </p:spPr>
        <p:txBody>
          <a:bodyPr wrap="square">
            <a:spAutoFit/>
          </a:bodyPr>
          <a:lstStyle/>
          <a:p>
            <a:r>
              <a:rPr lang="en-GB" sz="1200" dirty="0" smtClean="0"/>
              <a:t>In this age group, a segment with complex health needs (individuals with multiple long term conditions or severe frailty) appears for the first time. Men are more likely to have complex needs as are individuals from Asian and Black ethnic groups and residents from the most deprived areas of the borough.</a:t>
            </a:r>
            <a:r>
              <a:rPr lang="en-GB" sz="1200" b="1" dirty="0"/>
              <a:t> </a:t>
            </a:r>
            <a:endParaRPr lang="en-GB" sz="1200" b="1" dirty="0">
              <a:solidFill>
                <a:srgbClr val="FF0000"/>
              </a:solidFill>
            </a:endParaRPr>
          </a:p>
          <a:p>
            <a:endParaRPr lang="en-GB" sz="1100" b="1" dirty="0">
              <a:solidFill>
                <a:srgbClr val="FF0000"/>
              </a:solidFill>
            </a:endParaRPr>
          </a:p>
        </p:txBody>
      </p:sp>
    </p:spTree>
    <p:extLst>
      <p:ext uri="{BB962C8B-B14F-4D97-AF65-F5344CB8AC3E}">
        <p14:creationId xmlns:p14="http://schemas.microsoft.com/office/powerpoint/2010/main" val="3570573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11553" y="95373"/>
            <a:ext cx="11570086" cy="849600"/>
          </a:xfrm>
        </p:spPr>
        <p:txBody>
          <a:bodyPr/>
          <a:lstStyle/>
          <a:p>
            <a:r>
              <a:rPr lang="en-GB" dirty="0"/>
              <a:t>Age well (65+ years): </a:t>
            </a:r>
            <a:r>
              <a:rPr lang="en-GB" sz="2800" dirty="0"/>
              <a:t>key messages</a:t>
            </a:r>
            <a:endParaRPr lang="en-GB" dirty="0"/>
          </a:p>
        </p:txBody>
      </p:sp>
      <p:sp>
        <p:nvSpPr>
          <p:cNvPr id="42" name="Title 1"/>
          <p:cNvSpPr txBox="1">
            <a:spLocks/>
          </p:cNvSpPr>
          <p:nvPr/>
        </p:nvSpPr>
        <p:spPr>
          <a:xfrm>
            <a:off x="211553" y="1003141"/>
            <a:ext cx="7366027" cy="2185489"/>
          </a:xfrm>
          <a:prstGeom prst="rect">
            <a:avLst/>
          </a:prstGeom>
        </p:spPr>
        <p:txBody>
          <a:bodyPr vert="horz" lIns="0" tIns="0" rIns="0" bIns="0" rtlCol="0" anchor="ctr" anchorCtr="0">
            <a:noAutofit/>
          </a:bodyPr>
          <a:lstStyle>
            <a:lvl1pPr algn="l" defTabSz="382411" rtl="0" eaLnBrk="1" latinLnBrk="0" hangingPunct="1">
              <a:spcBef>
                <a:spcPct val="0"/>
              </a:spcBef>
              <a:buNone/>
              <a:defRPr sz="2900" b="1" kern="1200">
                <a:ln>
                  <a:noFill/>
                </a:ln>
                <a:solidFill>
                  <a:schemeClr val="accent4"/>
                </a:solidFill>
                <a:latin typeface="Arial"/>
                <a:ea typeface="+mj-ea"/>
                <a:cs typeface="Arial"/>
              </a:defRPr>
            </a:lvl1pPr>
          </a:lstStyle>
          <a:p>
            <a:r>
              <a:rPr lang="en-GB" sz="1600" b="0" dirty="0">
                <a:solidFill>
                  <a:schemeClr val="tx1"/>
                </a:solidFill>
              </a:rPr>
              <a:t>In Camden, there are around 32,700 people aged 65+. </a:t>
            </a:r>
            <a:r>
              <a:rPr lang="en-GB" sz="1600" b="0" dirty="0" smtClean="0">
                <a:solidFill>
                  <a:schemeClr val="tx1"/>
                </a:solidFill>
              </a:rPr>
              <a:t>They </a:t>
            </a:r>
            <a:r>
              <a:rPr lang="en-GB" sz="1600" b="0" dirty="0">
                <a:solidFill>
                  <a:schemeClr val="tx1"/>
                </a:solidFill>
              </a:rPr>
              <a:t>are most concentrated in the centre and north </a:t>
            </a:r>
            <a:r>
              <a:rPr lang="en-GB" sz="1600" b="0" dirty="0" smtClean="0">
                <a:solidFill>
                  <a:schemeClr val="tx1"/>
                </a:solidFill>
              </a:rPr>
              <a:t>of </a:t>
            </a:r>
            <a:r>
              <a:rPr lang="en-GB" sz="1600" b="0" dirty="0">
                <a:solidFill>
                  <a:schemeClr val="tx1"/>
                </a:solidFill>
              </a:rPr>
              <a:t>the borough. There are more women (55%) and more than three quarters (80%) are from White ethnic groups. </a:t>
            </a:r>
            <a:endParaRPr lang="en-GB" sz="1600" b="0" dirty="0" smtClean="0">
              <a:solidFill>
                <a:schemeClr val="tx1"/>
              </a:solidFill>
            </a:endParaRPr>
          </a:p>
          <a:p>
            <a:endParaRPr lang="en-GB" sz="1600" b="0" dirty="0">
              <a:solidFill>
                <a:schemeClr val="tx1"/>
              </a:solidFill>
            </a:endParaRPr>
          </a:p>
          <a:p>
            <a:r>
              <a:rPr lang="en-US" sz="1600" b="0" dirty="0">
                <a:solidFill>
                  <a:schemeClr val="tx1"/>
                </a:solidFill>
              </a:rPr>
              <a:t>Women make up a larger proportion of older people, and also tend to be healthier than men in this age group. Not only are women more likely to be healthy, they are also more likely to have only a single long term condition</a:t>
            </a:r>
            <a:r>
              <a:rPr lang="en-US" sz="1600" b="0" dirty="0" smtClean="0">
                <a:solidFill>
                  <a:schemeClr val="tx1"/>
                </a:solidFill>
              </a:rPr>
              <a:t>. </a:t>
            </a:r>
            <a:endParaRPr lang="en-GB" sz="1600" b="0" dirty="0">
              <a:solidFill>
                <a:schemeClr val="tx1"/>
              </a:solidFill>
            </a:endParaRPr>
          </a:p>
        </p:txBody>
      </p:sp>
      <p:pic>
        <p:nvPicPr>
          <p:cNvPr id="22" name="Picture 21" descr="Total deaths 1,111&#10;Cancer 349&#10;Cardivascular diseases 273&#10;Respiratory disease 149&#10;Other causes of death 340&#10;Source: Local data, 2015" title="Diagram with deaths from long term conditions"/>
          <p:cNvPicPr>
            <a:picLocks noChangeAspect="1"/>
          </p:cNvPicPr>
          <p:nvPr/>
        </p:nvPicPr>
        <p:blipFill rotWithShape="1">
          <a:blip r:embed="rId3"/>
          <a:srcRect l="6932" t="-999" r="4852" b="694"/>
          <a:stretch/>
        </p:blipFill>
        <p:spPr>
          <a:xfrm>
            <a:off x="7739010" y="520173"/>
            <a:ext cx="3981936" cy="2373883"/>
          </a:xfrm>
          <a:prstGeom prst="rect">
            <a:avLst/>
          </a:prstGeom>
        </p:spPr>
      </p:pic>
      <p:sp>
        <p:nvSpPr>
          <p:cNvPr id="12" name="TextBox 11"/>
          <p:cNvSpPr txBox="1"/>
          <p:nvPr/>
        </p:nvSpPr>
        <p:spPr>
          <a:xfrm>
            <a:off x="300154" y="3420984"/>
            <a:ext cx="5429406" cy="309287"/>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white"/>
                </a:solidFill>
                <a:effectLst/>
                <a:uLnTx/>
                <a:uFillTx/>
                <a:latin typeface="Tw Cen MT" panose="020B0602020104020603"/>
                <a:ea typeface="+mn-ea"/>
                <a:cs typeface="+mn-cs"/>
              </a:rPr>
              <a:t>Healthy Life</a:t>
            </a:r>
            <a:r>
              <a:rPr kumimoji="0" lang="en-GB" sz="1400" b="1" i="0" u="none" strike="noStrike" kern="1200" cap="none" spc="0" normalizeH="0" noProof="0" dirty="0" smtClean="0">
                <a:ln>
                  <a:noFill/>
                </a:ln>
                <a:solidFill>
                  <a:prstClr val="white"/>
                </a:solidFill>
                <a:effectLst/>
                <a:uLnTx/>
                <a:uFillTx/>
                <a:latin typeface="Tw Cen MT" panose="020B0602020104020603"/>
                <a:ea typeface="+mn-ea"/>
                <a:cs typeface="+mn-cs"/>
              </a:rPr>
              <a:t> Expectancy and Long Term Conditions 2016/18 </a:t>
            </a:r>
            <a:endParaRPr kumimoji="0" lang="en-GB" sz="1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Rectangle 20"/>
          <p:cNvSpPr/>
          <p:nvPr/>
        </p:nvSpPr>
        <p:spPr>
          <a:xfrm>
            <a:off x="283077" y="3817503"/>
            <a:ext cx="5395252" cy="1015663"/>
          </a:xfrm>
          <a:prstGeom prst="rect">
            <a:avLst/>
          </a:prstGeom>
        </p:spPr>
        <p:txBody>
          <a:bodyPr wrap="square">
            <a:spAutoFit/>
          </a:bodyPr>
          <a:lstStyle/>
          <a:p>
            <a:r>
              <a:rPr lang="en-GB" sz="1200" dirty="0"/>
              <a:t>Although people in Camden are living longer, residents on average spend the last 20 years of their life in poor </a:t>
            </a:r>
            <a:r>
              <a:rPr lang="en-GB" sz="1200" dirty="0" smtClean="0"/>
              <a:t>health. Mortality </a:t>
            </a:r>
            <a:r>
              <a:rPr lang="en-GB" sz="1200" dirty="0"/>
              <a:t>rates are highest among those with cancer, cardiovascular disease and respiratory diseases, but mortality for all three causes of death has been declining and is lower in Camden than London and </a:t>
            </a:r>
            <a:r>
              <a:rPr lang="en-GB" sz="1200" dirty="0" smtClean="0"/>
              <a:t>England.</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TextBox 39"/>
          <p:cNvSpPr txBox="1"/>
          <p:nvPr/>
        </p:nvSpPr>
        <p:spPr>
          <a:xfrm>
            <a:off x="5885572" y="3422494"/>
            <a:ext cx="5619573" cy="307777"/>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white"/>
                </a:solidFill>
                <a:effectLst/>
                <a:uLnTx/>
                <a:uFillTx/>
                <a:latin typeface="Tw Cen MT" panose="020B0602020104020603"/>
                <a:ea typeface="+mn-ea"/>
                <a:cs typeface="+mn-cs"/>
              </a:rPr>
              <a:t>Disabilities</a:t>
            </a:r>
            <a:r>
              <a:rPr kumimoji="0" lang="en-GB" sz="1400" b="1" i="0" u="none" strike="noStrike" kern="1200" cap="none" spc="0" normalizeH="0" noProof="0" dirty="0" smtClean="0">
                <a:ln>
                  <a:noFill/>
                </a:ln>
                <a:solidFill>
                  <a:prstClr val="white"/>
                </a:solidFill>
                <a:effectLst/>
                <a:uLnTx/>
                <a:uFillTx/>
                <a:latin typeface="Tw Cen MT" panose="020B0602020104020603"/>
                <a:ea typeface="+mn-ea"/>
                <a:cs typeface="+mn-cs"/>
              </a:rPr>
              <a:t> and social needs 2018</a:t>
            </a:r>
            <a:endParaRPr kumimoji="0" lang="en-GB" sz="1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p:cNvSpPr/>
          <p:nvPr/>
        </p:nvSpPr>
        <p:spPr>
          <a:xfrm>
            <a:off x="5868496" y="3809928"/>
            <a:ext cx="5852450" cy="1015663"/>
          </a:xfrm>
          <a:prstGeom prst="rect">
            <a:avLst/>
          </a:prstGeom>
        </p:spPr>
        <p:txBody>
          <a:bodyPr wrap="square">
            <a:spAutoFit/>
          </a:bodyPr>
          <a:lstStyle/>
          <a:p>
            <a:r>
              <a:rPr lang="en-GB" sz="1200" dirty="0"/>
              <a:t>O</a:t>
            </a:r>
            <a:r>
              <a:rPr lang="en-GB" sz="1200" dirty="0" smtClean="0"/>
              <a:t>lder </a:t>
            </a:r>
            <a:r>
              <a:rPr lang="en-GB" sz="1200" dirty="0"/>
              <a:t>people with disabilities/social needs make up the second largest group in this age group. This group includes individuals with dementia, and Camden has the highest prevalence of dementia in London. Older people from White ethnic groups are more likely to belong to this group, as are residents from the most deprived areas of the borough</a:t>
            </a:r>
            <a:r>
              <a:rPr lang="en-GB" sz="1200" dirty="0" smtClean="0"/>
              <a:t>. </a:t>
            </a:r>
            <a:endParaRPr lang="en-GB" sz="1200" b="1" dirty="0">
              <a:solidFill>
                <a:srgbClr val="FF0000"/>
              </a:solidFill>
            </a:endParaRPr>
          </a:p>
        </p:txBody>
      </p:sp>
      <p:sp>
        <p:nvSpPr>
          <p:cNvPr id="37" name="TextBox 36"/>
          <p:cNvSpPr txBox="1"/>
          <p:nvPr/>
        </p:nvSpPr>
        <p:spPr>
          <a:xfrm>
            <a:off x="248923" y="4896493"/>
            <a:ext cx="5429406" cy="309287"/>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prstClr val="white"/>
                </a:solidFill>
                <a:latin typeface="Tw Cen MT" panose="020B0602020104020603"/>
              </a:rPr>
              <a:t>Deprivation 2019</a:t>
            </a:r>
            <a:endParaRPr kumimoji="0" lang="en-GB" sz="1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5" name="Rectangle 34"/>
          <p:cNvSpPr/>
          <p:nvPr/>
        </p:nvSpPr>
        <p:spPr>
          <a:xfrm>
            <a:off x="887104" y="5221751"/>
            <a:ext cx="4808302" cy="830997"/>
          </a:xfrm>
          <a:prstGeom prst="rect">
            <a:avLst/>
          </a:prstGeom>
        </p:spPr>
        <p:txBody>
          <a:bodyPr wrap="square">
            <a:spAutoFit/>
          </a:bodyPr>
          <a:lstStyle/>
          <a:p>
            <a:pPr fontAlgn="auto">
              <a:spcAft>
                <a:spcPts val="0"/>
              </a:spcAft>
            </a:pPr>
            <a:r>
              <a:rPr lang="en-GB" sz="1200" dirty="0" smtClean="0"/>
              <a:t>Just </a:t>
            </a:r>
            <a:r>
              <a:rPr lang="en-GB" sz="1200" dirty="0"/>
              <a:t>under a quarter of people aged 60+ in Camden are facing income deprivation</a:t>
            </a:r>
            <a:r>
              <a:rPr lang="en-GB" sz="1200" dirty="0" smtClean="0"/>
              <a:t>. </a:t>
            </a:r>
            <a:r>
              <a:rPr lang="en-GB" sz="1200" dirty="0"/>
              <a:t>Although </a:t>
            </a:r>
            <a:r>
              <a:rPr lang="en-GB" sz="1200" dirty="0" smtClean="0"/>
              <a:t>older people </a:t>
            </a:r>
            <a:r>
              <a:rPr lang="en-GB" sz="1200" dirty="0"/>
              <a:t>are spread across the borough, relatively more older people live in the most deprived areas compared to the least deprived areas. </a:t>
            </a:r>
            <a:endParaRPr lang="en-GB" sz="1200" b="1" dirty="0"/>
          </a:p>
        </p:txBody>
      </p:sp>
      <p:sp>
        <p:nvSpPr>
          <p:cNvPr id="41" name="TextBox 40"/>
          <p:cNvSpPr txBox="1"/>
          <p:nvPr/>
        </p:nvSpPr>
        <p:spPr>
          <a:xfrm>
            <a:off x="5885573" y="4863188"/>
            <a:ext cx="5619572" cy="309287"/>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white"/>
                </a:solidFill>
                <a:effectLst/>
                <a:uLnTx/>
                <a:uFillTx/>
                <a:latin typeface="Tw Cen MT" panose="020B0602020104020603"/>
                <a:ea typeface="+mn-ea"/>
                <a:cs typeface="+mn-cs"/>
              </a:rPr>
              <a:t>Complex health</a:t>
            </a:r>
            <a:r>
              <a:rPr kumimoji="0" lang="en-GB" sz="1400" b="1" i="0" u="none" strike="noStrike" kern="1200" cap="none" spc="0" normalizeH="0" noProof="0" dirty="0" smtClean="0">
                <a:ln>
                  <a:noFill/>
                </a:ln>
                <a:solidFill>
                  <a:prstClr val="white"/>
                </a:solidFill>
                <a:effectLst/>
                <a:uLnTx/>
                <a:uFillTx/>
                <a:latin typeface="Tw Cen MT" panose="020B0602020104020603"/>
                <a:ea typeface="+mn-ea"/>
                <a:cs typeface="+mn-cs"/>
              </a:rPr>
              <a:t> needs 2019</a:t>
            </a:r>
            <a:endParaRPr kumimoji="0" lang="en-GB" sz="1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23" name="Picture 22" descr="Hand holding pound sign" title="Decorative image"/>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1553" y="5299475"/>
            <a:ext cx="675551" cy="675551"/>
          </a:xfrm>
          <a:prstGeom prst="rect">
            <a:avLst/>
          </a:prstGeom>
        </p:spPr>
      </p:pic>
      <p:sp>
        <p:nvSpPr>
          <p:cNvPr id="19" name="Rectangle 18"/>
          <p:cNvSpPr/>
          <p:nvPr/>
        </p:nvSpPr>
        <p:spPr>
          <a:xfrm>
            <a:off x="5868496" y="5202628"/>
            <a:ext cx="5967590" cy="1015663"/>
          </a:xfrm>
          <a:prstGeom prst="rect">
            <a:avLst/>
          </a:prstGeom>
        </p:spPr>
        <p:txBody>
          <a:bodyPr wrap="square">
            <a:spAutoFit/>
          </a:bodyPr>
          <a:lstStyle/>
          <a:p>
            <a:r>
              <a:rPr lang="en-GB" sz="1200" dirty="0" smtClean="0"/>
              <a:t>Older </a:t>
            </a:r>
            <a:r>
              <a:rPr lang="en-GB" sz="1200" dirty="0"/>
              <a:t>people with complex needs (multiple long term conditions and frailty) make up the biggest group of older people in Camden, </a:t>
            </a:r>
            <a:r>
              <a:rPr lang="en-US" sz="1200" dirty="0"/>
              <a:t>in contrast to the younger population and working age population </a:t>
            </a:r>
            <a:r>
              <a:rPr lang="en-GB" sz="1200" dirty="0"/>
              <a:t>reflecting, increasing frailty in this age group. Older people with complex needs are more likely to be men, from White ethnic groups and residents from the most deprived areas of the borough</a:t>
            </a:r>
            <a:r>
              <a:rPr lang="en-GB" sz="1200" dirty="0" smtClean="0"/>
              <a:t>. </a:t>
            </a:r>
            <a:endParaRPr lang="en-GB" sz="1200" dirty="0"/>
          </a:p>
        </p:txBody>
      </p:sp>
    </p:spTree>
    <p:extLst>
      <p:ext uri="{BB962C8B-B14F-4D97-AF65-F5344CB8AC3E}">
        <p14:creationId xmlns:p14="http://schemas.microsoft.com/office/powerpoint/2010/main" val="233373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COVID19 on Live well and age well</a:t>
            </a:r>
            <a:endParaRPr lang="en-GB"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600440629"/>
              </p:ext>
            </p:extLst>
          </p:nvPr>
        </p:nvGraphicFramePr>
        <p:xfrm>
          <a:off x="312120" y="957695"/>
          <a:ext cx="11564938" cy="4942840"/>
        </p:xfrm>
        <a:graphic>
          <a:graphicData uri="http://schemas.openxmlformats.org/drawingml/2006/table">
            <a:tbl>
              <a:tblPr firstRow="1" bandRow="1">
                <a:tableStyleId>{00A15C55-8517-42AA-B614-E9B94910E393}</a:tableStyleId>
              </a:tblPr>
              <a:tblGrid>
                <a:gridCol w="1684738">
                  <a:extLst>
                    <a:ext uri="{9D8B030D-6E8A-4147-A177-3AD203B41FA5}">
                      <a16:colId xmlns:a16="http://schemas.microsoft.com/office/drawing/2014/main" val="2971208541"/>
                    </a:ext>
                  </a:extLst>
                </a:gridCol>
                <a:gridCol w="9880200">
                  <a:extLst>
                    <a:ext uri="{9D8B030D-6E8A-4147-A177-3AD203B41FA5}">
                      <a16:colId xmlns:a16="http://schemas.microsoft.com/office/drawing/2014/main" val="3622245583"/>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4213799706"/>
                  </a:ext>
                </a:extLst>
              </a:tr>
              <a:tr h="370840">
                <a:tc>
                  <a:txBody>
                    <a:bodyPr/>
                    <a:lstStyle/>
                    <a:p>
                      <a:r>
                        <a:rPr lang="en-GB" dirty="0" smtClean="0"/>
                        <a:t>Physical activity</a:t>
                      </a:r>
                      <a:endParaRPr lang="en-GB" dirty="0"/>
                    </a:p>
                  </a:txBody>
                  <a:tcPr/>
                </a:tc>
                <a:tc>
                  <a:txBody>
                    <a:bodyPr/>
                    <a:lstStyle/>
                    <a:p>
                      <a:r>
                        <a:rPr lang="en-US" dirty="0" smtClean="0"/>
                        <a:t>• Activity limited by lockdown, working from home and school closures • Change in levels and type of physical activity • Possible increase in sedentary </a:t>
                      </a:r>
                      <a:r>
                        <a:rPr lang="en-US" dirty="0" err="1" smtClean="0"/>
                        <a:t>behaviour</a:t>
                      </a:r>
                      <a:r>
                        <a:rPr lang="en-US" dirty="0" smtClean="0"/>
                        <a:t> • Opportunity presented by policy encouraging and facilitating active travel, e.g. </a:t>
                      </a:r>
                      <a:r>
                        <a:rPr lang="en-US" dirty="0" err="1" smtClean="0"/>
                        <a:t>TfL</a:t>
                      </a:r>
                      <a:r>
                        <a:rPr lang="en-US" dirty="0" smtClean="0"/>
                        <a:t> </a:t>
                      </a:r>
                      <a:r>
                        <a:rPr lang="en-US" dirty="0" err="1" smtClean="0"/>
                        <a:t>Streetspace</a:t>
                      </a:r>
                      <a:endParaRPr lang="en-GB" dirty="0"/>
                    </a:p>
                  </a:txBody>
                  <a:tcPr/>
                </a:tc>
                <a:extLst>
                  <a:ext uri="{0D108BD9-81ED-4DB2-BD59-A6C34878D82A}">
                    <a16:rowId xmlns:a16="http://schemas.microsoft.com/office/drawing/2014/main" val="2710048497"/>
                  </a:ext>
                </a:extLst>
              </a:tr>
              <a:tr h="370840">
                <a:tc>
                  <a:txBody>
                    <a:bodyPr/>
                    <a:lstStyle/>
                    <a:p>
                      <a:r>
                        <a:rPr lang="en-GB" dirty="0" smtClean="0"/>
                        <a:t>Healthy eating</a:t>
                      </a:r>
                      <a:endParaRPr lang="en-GB" dirty="0"/>
                    </a:p>
                  </a:txBody>
                  <a:tcPr/>
                </a:tc>
                <a:tc>
                  <a:txBody>
                    <a:bodyPr/>
                    <a:lstStyle/>
                    <a:p>
                      <a:r>
                        <a:rPr lang="en-US" dirty="0" smtClean="0"/>
                        <a:t>• Evidence of change in dietary </a:t>
                      </a:r>
                      <a:r>
                        <a:rPr lang="en-US" dirty="0" err="1" smtClean="0"/>
                        <a:t>behaviours</a:t>
                      </a:r>
                      <a:r>
                        <a:rPr lang="en-US" dirty="0" smtClean="0"/>
                        <a:t> • Psychological impacts of lockdown impact food choices • Rising food insecurity and use of food banks • Half of children entitled to free school meals did not receive them in April 2020 • Challenges around measuring changes to physical activity and diet, and obesity levels • Opportunity presented by policy drive to reduce obesity due to its links with COVID-19</a:t>
                      </a:r>
                      <a:endParaRPr lang="en-GB" dirty="0"/>
                    </a:p>
                  </a:txBody>
                  <a:tcPr/>
                </a:tc>
                <a:extLst>
                  <a:ext uri="{0D108BD9-81ED-4DB2-BD59-A6C34878D82A}">
                    <a16:rowId xmlns:a16="http://schemas.microsoft.com/office/drawing/2014/main" val="1992054737"/>
                  </a:ext>
                </a:extLst>
              </a:tr>
              <a:tr h="370840">
                <a:tc>
                  <a:txBody>
                    <a:bodyPr/>
                    <a:lstStyle/>
                    <a:p>
                      <a:r>
                        <a:rPr lang="en-GB" dirty="0" smtClean="0"/>
                        <a:t>Smoking</a:t>
                      </a:r>
                      <a:endParaRPr lang="en-GB" dirty="0"/>
                    </a:p>
                  </a:txBody>
                  <a:tcPr/>
                </a:tc>
                <a:tc>
                  <a:txBody>
                    <a:bodyPr/>
                    <a:lstStyle/>
                    <a:p>
                      <a:r>
                        <a:rPr lang="en-US" dirty="0" smtClean="0"/>
                        <a:t>• Mixed evidence of trend in smoking </a:t>
                      </a:r>
                      <a:r>
                        <a:rPr lang="en-US" dirty="0" err="1" smtClean="0"/>
                        <a:t>behaviour</a:t>
                      </a:r>
                      <a:r>
                        <a:rPr lang="en-US" dirty="0" smtClean="0"/>
                        <a:t> during lockdown • Insecure economic circumstances associated with increased smoking and smoking inequalities – as is affordability of cigarettes • Disruption to smoking cessation support services, in particular face to face services • Motivation for smokers to quit due to campaigning around links to COVID-19</a:t>
                      </a:r>
                      <a:endParaRPr lang="en-GB" dirty="0"/>
                    </a:p>
                  </a:txBody>
                  <a:tcPr/>
                </a:tc>
                <a:extLst>
                  <a:ext uri="{0D108BD9-81ED-4DB2-BD59-A6C34878D82A}">
                    <a16:rowId xmlns:a16="http://schemas.microsoft.com/office/drawing/2014/main" val="3545875922"/>
                  </a:ext>
                </a:extLst>
              </a:tr>
              <a:tr h="370840">
                <a:tc>
                  <a:txBody>
                    <a:bodyPr/>
                    <a:lstStyle/>
                    <a:p>
                      <a:r>
                        <a:rPr lang="en-GB" dirty="0" smtClean="0"/>
                        <a:t>Alcohol</a:t>
                      </a:r>
                      <a:endParaRPr lang="en-GB" dirty="0"/>
                    </a:p>
                  </a:txBody>
                  <a:tcPr/>
                </a:tc>
                <a:tc>
                  <a:txBody>
                    <a:bodyPr/>
                    <a:lstStyle/>
                    <a:p>
                      <a:r>
                        <a:rPr lang="en-US" dirty="0" smtClean="0"/>
                        <a:t>• Changes in patterns of alcohol use • Concern around potential increases in problematic drinking – one survey found nearly a fifth of daily drinkers in the UK had further increased the amount they drank during lockdown • Potential drivers for increasing alcohol consumption include changing habits, bereavement, isolation, troubled relationships, job </a:t>
                      </a:r>
                      <a:r>
                        <a:rPr lang="en-US" dirty="0" err="1" smtClean="0"/>
                        <a:t>insecurit</a:t>
                      </a:r>
                      <a:endParaRPr lang="en-GB" dirty="0"/>
                    </a:p>
                  </a:txBody>
                  <a:tcPr/>
                </a:tc>
                <a:extLst>
                  <a:ext uri="{0D108BD9-81ED-4DB2-BD59-A6C34878D82A}">
                    <a16:rowId xmlns:a16="http://schemas.microsoft.com/office/drawing/2014/main" val="1802425384"/>
                  </a:ext>
                </a:extLst>
              </a:tr>
              <a:tr h="370840">
                <a:tc>
                  <a:txBody>
                    <a:bodyPr/>
                    <a:lstStyle/>
                    <a:p>
                      <a:r>
                        <a:rPr lang="en-GB" dirty="0" smtClean="0"/>
                        <a:t>Substance</a:t>
                      </a:r>
                      <a:r>
                        <a:rPr lang="en-GB" baseline="0" dirty="0" smtClean="0"/>
                        <a:t> misuse</a:t>
                      </a:r>
                      <a:endParaRPr lang="en-GB" dirty="0"/>
                    </a:p>
                  </a:txBody>
                  <a:tcPr/>
                </a:tc>
                <a:tc>
                  <a:txBody>
                    <a:bodyPr/>
                    <a:lstStyle/>
                    <a:p>
                      <a:r>
                        <a:rPr lang="en-US" dirty="0" smtClean="0"/>
                        <a:t>• Disruption to support services during lockdown, though unclear on the extent and impact • Reduced access to youth workers, school teachers etc. of concern regarding children vulnerable to being caught up in drug use or gangs • Changes in London drug supply and availability • Reports of increased online gang recruitment and activity</a:t>
                      </a:r>
                      <a:endParaRPr lang="en-GB" dirty="0"/>
                    </a:p>
                  </a:txBody>
                  <a:tcPr/>
                </a:tc>
                <a:extLst>
                  <a:ext uri="{0D108BD9-81ED-4DB2-BD59-A6C34878D82A}">
                    <a16:rowId xmlns:a16="http://schemas.microsoft.com/office/drawing/2014/main" val="1290140504"/>
                  </a:ext>
                </a:extLst>
              </a:tr>
            </a:tbl>
          </a:graphicData>
        </a:graphic>
      </p:graphicFrame>
      <p:sp>
        <p:nvSpPr>
          <p:cNvPr id="5" name="TextBox 4"/>
          <p:cNvSpPr txBox="1"/>
          <p:nvPr/>
        </p:nvSpPr>
        <p:spPr>
          <a:xfrm>
            <a:off x="393290" y="5860026"/>
            <a:ext cx="10156723" cy="307777"/>
          </a:xfrm>
          <a:prstGeom prst="rect">
            <a:avLst/>
          </a:prstGeom>
          <a:noFill/>
        </p:spPr>
        <p:txBody>
          <a:bodyPr wrap="square" rtlCol="0">
            <a:spAutoFit/>
          </a:bodyPr>
          <a:lstStyle/>
          <a:p>
            <a:r>
              <a:rPr lang="en-GB" sz="1400" b="1" u="sng" dirty="0" smtClean="0"/>
              <a:t>Source: The wider impacts of COVID19 and recovery of population health in London. PHE. ADPH. Mayor </a:t>
            </a:r>
            <a:r>
              <a:rPr lang="en-GB" sz="1400" b="1" u="sng" dirty="0" smtClean="0"/>
              <a:t>of London</a:t>
            </a:r>
            <a:endParaRPr lang="en-GB" sz="1400" b="1" u="sng" dirty="0"/>
          </a:p>
        </p:txBody>
      </p:sp>
    </p:spTree>
    <p:extLst>
      <p:ext uri="{BB962C8B-B14F-4D97-AF65-F5344CB8AC3E}">
        <p14:creationId xmlns:p14="http://schemas.microsoft.com/office/powerpoint/2010/main" val="194761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20" y="0"/>
            <a:ext cx="11570086" cy="661643"/>
          </a:xfrm>
        </p:spPr>
        <p:txBody>
          <a:bodyPr/>
          <a:lstStyle/>
          <a:p>
            <a:r>
              <a:rPr lang="en-GB" dirty="0"/>
              <a:t>Impact of COVID19 on Live well and age well</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495391302"/>
              </p:ext>
            </p:extLst>
          </p:nvPr>
        </p:nvGraphicFramePr>
        <p:xfrm>
          <a:off x="194133" y="560300"/>
          <a:ext cx="11564938" cy="5537200"/>
        </p:xfrm>
        <a:graphic>
          <a:graphicData uri="http://schemas.openxmlformats.org/drawingml/2006/table">
            <a:tbl>
              <a:tblPr firstRow="1" bandRow="1">
                <a:tableStyleId>{00A15C55-8517-42AA-B614-E9B94910E393}</a:tableStyleId>
              </a:tblPr>
              <a:tblGrid>
                <a:gridCol w="2235153">
                  <a:extLst>
                    <a:ext uri="{9D8B030D-6E8A-4147-A177-3AD203B41FA5}">
                      <a16:colId xmlns:a16="http://schemas.microsoft.com/office/drawing/2014/main" val="2274295935"/>
                    </a:ext>
                  </a:extLst>
                </a:gridCol>
                <a:gridCol w="9329785">
                  <a:extLst>
                    <a:ext uri="{9D8B030D-6E8A-4147-A177-3AD203B41FA5}">
                      <a16:colId xmlns:a16="http://schemas.microsoft.com/office/drawing/2014/main" val="2673383382"/>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11056793"/>
                  </a:ext>
                </a:extLst>
              </a:tr>
              <a:tr h="370840">
                <a:tc>
                  <a:txBody>
                    <a:bodyPr/>
                    <a:lstStyle/>
                    <a:p>
                      <a:r>
                        <a:rPr lang="en-US" dirty="0" smtClean="0"/>
                        <a:t>Changing need and demand for healthcare </a:t>
                      </a:r>
                      <a:endParaRPr lang="en-GB" dirty="0"/>
                    </a:p>
                  </a:txBody>
                  <a:tcPr/>
                </a:tc>
                <a:tc>
                  <a:txBody>
                    <a:bodyPr/>
                    <a:lstStyle/>
                    <a:p>
                      <a:r>
                        <a:rPr lang="en-US" dirty="0" smtClean="0"/>
                        <a:t>• Reported reductions in GP appointments, A&amp;E visits, and admissions for heart disease during the pandemic</a:t>
                      </a:r>
                    </a:p>
                    <a:p>
                      <a:r>
                        <a:rPr lang="en-US" dirty="0" smtClean="0"/>
                        <a:t>• In a July survey, 52% of people with a worsening health condition in the last 7 days had not sought help (to avoid putting pressure on the NHS; to avoid COVID; or because of anxiety about leaving the house).</a:t>
                      </a:r>
                    </a:p>
                    <a:p>
                      <a:r>
                        <a:rPr lang="en-US" dirty="0" smtClean="0"/>
                        <a:t>• Some evidence of improved self-management </a:t>
                      </a:r>
                      <a:endParaRPr lang="en-GB" dirty="0"/>
                    </a:p>
                  </a:txBody>
                  <a:tcPr/>
                </a:tc>
                <a:extLst>
                  <a:ext uri="{0D108BD9-81ED-4DB2-BD59-A6C34878D82A}">
                    <a16:rowId xmlns:a16="http://schemas.microsoft.com/office/drawing/2014/main" val="689988986"/>
                  </a:ext>
                </a:extLst>
              </a:tr>
              <a:tr h="370840">
                <a:tc>
                  <a:txBody>
                    <a:bodyPr/>
                    <a:lstStyle/>
                    <a:p>
                      <a:r>
                        <a:rPr lang="en-GB" dirty="0" smtClean="0"/>
                        <a:t>Changing</a:t>
                      </a:r>
                      <a:r>
                        <a:rPr lang="en-GB" baseline="0" dirty="0" smtClean="0"/>
                        <a:t> healthcare service provision</a:t>
                      </a:r>
                      <a:endParaRPr lang="en-GB" dirty="0"/>
                    </a:p>
                  </a:txBody>
                  <a:tcPr/>
                </a:tc>
                <a:tc>
                  <a:txBody>
                    <a:bodyPr/>
                    <a:lstStyle/>
                    <a:p>
                      <a:r>
                        <a:rPr lang="en-US" dirty="0" smtClean="0"/>
                        <a:t> Rapid </a:t>
                      </a:r>
                      <a:r>
                        <a:rPr lang="en-US" dirty="0" err="1" smtClean="0"/>
                        <a:t>reorganisation</a:t>
                      </a:r>
                      <a:r>
                        <a:rPr lang="en-US" dirty="0" smtClean="0"/>
                        <a:t> of services including regional consolidation, layout changes of individual facilities, shifts to telehealth, more conservative case management, changes to prescribing practice, self-care support, staff redeployment and reduced efficiency due to need for enhanced infection control procedures  Changes expected to have a disproportionate impact on frequent service users including those with </a:t>
                      </a:r>
                      <a:r>
                        <a:rPr lang="en-US" dirty="0" err="1" smtClean="0"/>
                        <a:t>longterm</a:t>
                      </a:r>
                      <a:r>
                        <a:rPr lang="en-US" dirty="0" smtClean="0"/>
                        <a:t> conditions, low socioeconomic status, older people, children and pregnant women</a:t>
                      </a:r>
                      <a:endParaRPr lang="en-GB" dirty="0"/>
                    </a:p>
                  </a:txBody>
                  <a:tcPr/>
                </a:tc>
                <a:extLst>
                  <a:ext uri="{0D108BD9-81ED-4DB2-BD59-A6C34878D82A}">
                    <a16:rowId xmlns:a16="http://schemas.microsoft.com/office/drawing/2014/main" val="382564135"/>
                  </a:ext>
                </a:extLst>
              </a:tr>
              <a:tr h="370840">
                <a:tc>
                  <a:txBody>
                    <a:bodyPr/>
                    <a:lstStyle/>
                    <a:p>
                      <a:r>
                        <a:rPr lang="en-US" dirty="0" smtClean="0"/>
                        <a:t> Changing need and demand for social care</a:t>
                      </a:r>
                      <a:endParaRPr lang="en-GB" dirty="0"/>
                    </a:p>
                  </a:txBody>
                  <a:tcPr/>
                </a:tc>
                <a:tc>
                  <a:txBody>
                    <a:bodyPr/>
                    <a:lstStyle/>
                    <a:p>
                      <a:pPr marL="0" indent="0">
                        <a:buFont typeface="Arial" panose="020B0604020202020204" pitchFamily="34" charset="0"/>
                        <a:buNone/>
                      </a:pPr>
                      <a:r>
                        <a:rPr lang="en-US" dirty="0" smtClean="0"/>
                        <a:t>Shielding creates a new kind of care need, and may also have identified people with pre-existing unmet needs</a:t>
                      </a:r>
                    </a:p>
                    <a:p>
                      <a:r>
                        <a:rPr lang="en-US" dirty="0" smtClean="0"/>
                        <a:t>• Increases in social care needs may arise from deterioration arising from inaccessibility of prevention and care services during the pandemic; the ‘long tail’ of COVID infection; increases in mental ill-health arising from social isolation </a:t>
                      </a:r>
                    </a:p>
                    <a:p>
                      <a:r>
                        <a:rPr lang="en-US" dirty="0" smtClean="0"/>
                        <a:t>• </a:t>
                      </a:r>
                      <a:r>
                        <a:rPr lang="en-US" dirty="0" err="1" smtClean="0"/>
                        <a:t>Carers</a:t>
                      </a:r>
                      <a:r>
                        <a:rPr lang="en-US" dirty="0" smtClean="0"/>
                        <a:t> also report deterioration of wellbeing </a:t>
                      </a:r>
                      <a:endParaRPr lang="en-GB" dirty="0"/>
                    </a:p>
                  </a:txBody>
                  <a:tcPr/>
                </a:tc>
                <a:extLst>
                  <a:ext uri="{0D108BD9-81ED-4DB2-BD59-A6C34878D82A}">
                    <a16:rowId xmlns:a16="http://schemas.microsoft.com/office/drawing/2014/main" val="1062267084"/>
                  </a:ext>
                </a:extLst>
              </a:tr>
              <a:tr h="370840">
                <a:tc>
                  <a:txBody>
                    <a:bodyPr/>
                    <a:lstStyle/>
                    <a:p>
                      <a:r>
                        <a:rPr lang="en-US" dirty="0" smtClean="0"/>
                        <a:t>Changing social care service provision</a:t>
                      </a:r>
                      <a:endParaRPr lang="en-GB" dirty="0"/>
                    </a:p>
                  </a:txBody>
                  <a:tcPr/>
                </a:tc>
                <a:tc>
                  <a:txBody>
                    <a:bodyPr/>
                    <a:lstStyle/>
                    <a:p>
                      <a:r>
                        <a:rPr lang="en-US" dirty="0" smtClean="0"/>
                        <a:t>• Changes to provision in residential care homes included closures to visitors, withdrawal of non-essential services, implementation of infection prevention and control measures, changes to staffing arrangements,  closures of communal areas and isolation of residents. • Impacts of these measures may reduce physical activity, which in turn can lead to deconditioning, falls and injuries; lack of stimulation resulting in exacerbation of psychological symptoms of dementia; depression</a:t>
                      </a:r>
                    </a:p>
                  </a:txBody>
                  <a:tcPr/>
                </a:tc>
                <a:extLst>
                  <a:ext uri="{0D108BD9-81ED-4DB2-BD59-A6C34878D82A}">
                    <a16:rowId xmlns:a16="http://schemas.microsoft.com/office/drawing/2014/main" val="2948695763"/>
                  </a:ext>
                </a:extLst>
              </a:tr>
            </a:tbl>
          </a:graphicData>
        </a:graphic>
      </p:graphicFrame>
      <p:sp>
        <p:nvSpPr>
          <p:cNvPr id="5" name="TextBox 4"/>
          <p:cNvSpPr txBox="1"/>
          <p:nvPr/>
        </p:nvSpPr>
        <p:spPr>
          <a:xfrm>
            <a:off x="312120" y="6194323"/>
            <a:ext cx="10156723" cy="307777"/>
          </a:xfrm>
          <a:prstGeom prst="rect">
            <a:avLst/>
          </a:prstGeom>
          <a:noFill/>
        </p:spPr>
        <p:txBody>
          <a:bodyPr wrap="square" rtlCol="0">
            <a:spAutoFit/>
          </a:bodyPr>
          <a:lstStyle/>
          <a:p>
            <a:r>
              <a:rPr lang="en-GB" sz="1400" b="1" u="sng" dirty="0" smtClean="0"/>
              <a:t>Source: The wider impacts of COVID19 and recovery of population health in London. PHE. ADPH. Mayor </a:t>
            </a:r>
            <a:r>
              <a:rPr lang="en-GB" sz="1400" b="1" u="sng" dirty="0" smtClean="0"/>
              <a:t>of London</a:t>
            </a:r>
            <a:endParaRPr lang="en-GB" sz="1400" b="1" u="sng" dirty="0"/>
          </a:p>
        </p:txBody>
      </p:sp>
    </p:spTree>
    <p:extLst>
      <p:ext uri="{BB962C8B-B14F-4D97-AF65-F5344CB8AC3E}">
        <p14:creationId xmlns:p14="http://schemas.microsoft.com/office/powerpoint/2010/main" val="239081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66" y="129665"/>
            <a:ext cx="11035834" cy="849600"/>
          </a:xfrm>
        </p:spPr>
        <p:txBody>
          <a:bodyPr/>
          <a:lstStyle/>
          <a:p>
            <a:r>
              <a:rPr lang="en-GB" dirty="0"/>
              <a:t>Existing health and care system </a:t>
            </a:r>
            <a:r>
              <a:rPr lang="en-GB" dirty="0" smtClean="0"/>
              <a:t>strategies in Camden: </a:t>
            </a:r>
            <a:r>
              <a:rPr lang="en-GB" sz="2600" b="0" dirty="0"/>
              <a:t>Summary of existing themes and priorities</a:t>
            </a:r>
            <a:endParaRPr lang="en-GB" dirty="0"/>
          </a:p>
        </p:txBody>
      </p:sp>
      <p:sp>
        <p:nvSpPr>
          <p:cNvPr id="4" name="Rounded Rectangle 20"/>
          <p:cNvSpPr/>
          <p:nvPr/>
        </p:nvSpPr>
        <p:spPr>
          <a:xfrm>
            <a:off x="1746504" y="1138976"/>
            <a:ext cx="2751768" cy="1378775"/>
          </a:xfrm>
          <a:prstGeom prst="rect">
            <a:avLst/>
          </a:prstGeom>
          <a:solidFill>
            <a:srgbClr val="5C9CD6"/>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pPr>
              <a:spcAft>
                <a:spcPts val="600"/>
              </a:spcAft>
            </a:pPr>
            <a:r>
              <a:rPr lang="en-GB" sz="2000" b="1" dirty="0">
                <a:solidFill>
                  <a:srgbClr val="FFFFFF"/>
                </a:solidFill>
                <a:ea typeface="Times New Roman" panose="02020603050405020304" pitchFamily="18" charset="0"/>
                <a:cs typeface="Times New Roman" panose="02020603050405020304" pitchFamily="18" charset="0"/>
              </a:rPr>
              <a:t>Start well</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School-readiness </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Youth violence</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Parenting and family resilience </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Childhood asthma</a:t>
            </a:r>
            <a:endParaRPr lang="en-GB" sz="2000" dirty="0">
              <a:latin typeface="Times New Roman" panose="02020603050405020304" pitchFamily="18" charset="0"/>
              <a:ea typeface="Times New Roman" panose="02020603050405020304" pitchFamily="18" charset="0"/>
            </a:endParaRPr>
          </a:p>
        </p:txBody>
      </p:sp>
      <p:sp>
        <p:nvSpPr>
          <p:cNvPr id="7" name="Rounded Rectangle 20"/>
          <p:cNvSpPr/>
          <p:nvPr/>
        </p:nvSpPr>
        <p:spPr>
          <a:xfrm>
            <a:off x="1746504" y="2511605"/>
            <a:ext cx="2751768" cy="2029967"/>
          </a:xfrm>
          <a:prstGeom prst="rect">
            <a:avLst/>
          </a:prstGeom>
          <a:solidFill>
            <a:srgbClr val="2E75B6">
              <a:alpha val="23922"/>
            </a:srgbClr>
          </a:solidFill>
          <a:ln>
            <a:noFill/>
          </a:ln>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pPr>
              <a:spcAft>
                <a:spcPts val="0"/>
              </a:spcAft>
            </a:pPr>
            <a:r>
              <a:rPr lang="en-GB" sz="1400" dirty="0">
                <a:solidFill>
                  <a:srgbClr val="000000"/>
                </a:solidFill>
                <a:ea typeface="Times New Roman" panose="02020603050405020304" pitchFamily="18" charset="0"/>
                <a:cs typeface="Times New Roman" panose="02020603050405020304" pitchFamily="18" charset="0"/>
              </a:rPr>
              <a:t>Obesity</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Mental Health </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Alcohol, smoking &amp; substance use</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Sexual health</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Physical activity</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Access to leisure services </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Housing and homelessness</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Clean Air</a:t>
            </a:r>
            <a:endParaRPr lang="en-GB" sz="1400" dirty="0">
              <a:latin typeface="Times New Roman" panose="02020603050405020304" pitchFamily="18" charset="0"/>
              <a:ea typeface="Times New Roman" panose="02020603050405020304" pitchFamily="18" charset="0"/>
            </a:endParaRPr>
          </a:p>
          <a:p>
            <a:pPr>
              <a:lnSpc>
                <a:spcPct val="107000"/>
              </a:lnSpc>
              <a:spcAft>
                <a:spcPts val="800"/>
              </a:spcAft>
            </a:pPr>
            <a:r>
              <a:rPr lang="en-GB" sz="1400" b="1" dirty="0">
                <a:solidFill>
                  <a:srgbClr val="000000"/>
                </a:solidFill>
                <a:ea typeface="Calibri" panose="020F0502020204030204" pitchFamily="34" charset="0"/>
                <a:cs typeface="Times New Roman" panose="02020603050405020304" pitchFamily="18" charset="0"/>
              </a:rPr>
              <a:t> </a:t>
            </a:r>
            <a:endParaRPr lang="en-GB" dirty="0">
              <a:effectLst/>
              <a:ea typeface="Calibri" panose="020F0502020204030204" pitchFamily="34" charset="0"/>
              <a:cs typeface="Times New Roman" panose="02020603050405020304" pitchFamily="18" charset="0"/>
            </a:endParaRPr>
          </a:p>
        </p:txBody>
      </p:sp>
      <p:sp>
        <p:nvSpPr>
          <p:cNvPr id="5" name="Rounded Rectangle 21"/>
          <p:cNvSpPr/>
          <p:nvPr/>
        </p:nvSpPr>
        <p:spPr>
          <a:xfrm>
            <a:off x="4674184" y="1138605"/>
            <a:ext cx="2791241" cy="137299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pPr>
              <a:spcAft>
                <a:spcPts val="600"/>
              </a:spcAft>
            </a:pPr>
            <a:r>
              <a:rPr lang="en-GB" sz="2000" b="1" dirty="0">
                <a:solidFill>
                  <a:srgbClr val="FFFFFF"/>
                </a:solidFill>
                <a:ea typeface="Times New Roman" panose="02020603050405020304" pitchFamily="18" charset="0"/>
                <a:cs typeface="Times New Roman" panose="02020603050405020304" pitchFamily="18" charset="0"/>
              </a:rPr>
              <a:t>Live well</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Social Isolation</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Employment</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Prevention of long term conditions</a:t>
            </a:r>
            <a:endParaRPr lang="en-GB" sz="20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a:spcAft>
                <a:spcPts val="300"/>
              </a:spcAft>
            </a:pPr>
            <a:r>
              <a:rPr lang="en-GB" sz="1200" dirty="0">
                <a:latin typeface="Times New Roman" panose="02020603050405020304" pitchFamily="18"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a:spcAft>
                <a:spcPts val="300"/>
              </a:spcAft>
            </a:pPr>
            <a:r>
              <a:rPr lang="en-GB" sz="2000" b="1" dirty="0">
                <a:solidFill>
                  <a:srgbClr val="385623"/>
                </a:solidFill>
                <a:ea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p:txBody>
      </p:sp>
      <p:sp>
        <p:nvSpPr>
          <p:cNvPr id="8" name="Rounded Rectangle 21"/>
          <p:cNvSpPr/>
          <p:nvPr/>
        </p:nvSpPr>
        <p:spPr>
          <a:xfrm>
            <a:off x="4674184" y="2511603"/>
            <a:ext cx="2791241" cy="2043904"/>
          </a:xfrm>
          <a:prstGeom prst="rect">
            <a:avLst/>
          </a:prstGeom>
          <a:solidFill>
            <a:srgbClr val="00B050">
              <a:alpha val="45098"/>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pPr>
              <a:spcAft>
                <a:spcPts val="0"/>
              </a:spcAft>
            </a:pPr>
            <a:r>
              <a:rPr lang="en-GB" sz="1400" dirty="0">
                <a:solidFill>
                  <a:srgbClr val="000000"/>
                </a:solidFill>
                <a:ea typeface="Times New Roman" panose="02020603050405020304" pitchFamily="18" charset="0"/>
                <a:cs typeface="Times New Roman" panose="02020603050405020304" pitchFamily="18" charset="0"/>
              </a:rPr>
              <a:t>Obesity</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Mental Health </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Alcohol, smoking &amp; substance use</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Sexual health</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Physical activity</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Access to leisure services </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Housing and homelessness</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Clean Air</a:t>
            </a:r>
            <a:endParaRPr lang="en-GB" sz="1400" dirty="0">
              <a:latin typeface="Times New Roman" panose="02020603050405020304" pitchFamily="18" charset="0"/>
              <a:ea typeface="Times New Roman" panose="02020603050405020304" pitchFamily="18" charset="0"/>
            </a:endParaRPr>
          </a:p>
          <a:p>
            <a:pPr>
              <a:lnSpc>
                <a:spcPct val="107000"/>
              </a:lnSpc>
              <a:spcAft>
                <a:spcPts val="300"/>
              </a:spcAft>
            </a:pPr>
            <a:r>
              <a:rPr lang="en-GB" sz="1400" dirty="0">
                <a:ea typeface="Calibri" panose="020F0502020204030204" pitchFamily="34" charset="0"/>
                <a:cs typeface="Times New Roman" panose="02020603050405020304" pitchFamily="18" charset="0"/>
              </a:rPr>
              <a:t> </a:t>
            </a:r>
          </a:p>
          <a:p>
            <a:pPr>
              <a:lnSpc>
                <a:spcPct val="107000"/>
              </a:lnSpc>
              <a:spcAft>
                <a:spcPts val="300"/>
              </a:spcAft>
            </a:pPr>
            <a:r>
              <a:rPr lang="en-GB" b="1" kern="1200" dirty="0">
                <a:solidFill>
                  <a:srgbClr val="385623"/>
                </a:solidFill>
                <a:effectLst/>
                <a:ea typeface="Calibri" panose="020F0502020204030204" pitchFamily="34" charset="0"/>
                <a:cs typeface="Times New Roman" panose="02020603050405020304" pitchFamily="18" charset="0"/>
              </a:rPr>
              <a:t> </a:t>
            </a:r>
            <a:endParaRPr lang="en-GB" dirty="0">
              <a:effectLst/>
              <a:ea typeface="Calibri" panose="020F0502020204030204" pitchFamily="34" charset="0"/>
              <a:cs typeface="Times New Roman" panose="02020603050405020304" pitchFamily="18" charset="0"/>
            </a:endParaRPr>
          </a:p>
        </p:txBody>
      </p:sp>
      <p:sp>
        <p:nvSpPr>
          <p:cNvPr id="6" name="Rounded Rectangle 22"/>
          <p:cNvSpPr/>
          <p:nvPr/>
        </p:nvSpPr>
        <p:spPr>
          <a:xfrm>
            <a:off x="7641334" y="1138606"/>
            <a:ext cx="2751768" cy="95195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pPr>
              <a:spcAft>
                <a:spcPts val="600"/>
              </a:spcAft>
            </a:pPr>
            <a:r>
              <a:rPr lang="en-GB" sz="2000" b="1" dirty="0">
                <a:solidFill>
                  <a:srgbClr val="FFFFFF"/>
                </a:solidFill>
                <a:ea typeface="Times New Roman" panose="02020603050405020304" pitchFamily="18" charset="0"/>
                <a:cs typeface="Times New Roman" panose="02020603050405020304" pitchFamily="18" charset="0"/>
              </a:rPr>
              <a:t>Age</a:t>
            </a:r>
            <a:r>
              <a:rPr lang="en-GB" sz="1600" b="1" dirty="0">
                <a:solidFill>
                  <a:srgbClr val="FFFFFF"/>
                </a:solidFill>
                <a:ea typeface="Times New Roman" panose="02020603050405020304" pitchFamily="18" charset="0"/>
                <a:cs typeface="Times New Roman" panose="02020603050405020304" pitchFamily="18" charset="0"/>
              </a:rPr>
              <a:t> </a:t>
            </a:r>
            <a:r>
              <a:rPr lang="en-GB" sz="2000" b="1" dirty="0">
                <a:solidFill>
                  <a:srgbClr val="FFFFFF"/>
                </a:solidFill>
                <a:ea typeface="Times New Roman" panose="02020603050405020304" pitchFamily="18" charset="0"/>
                <a:cs typeface="Times New Roman" panose="02020603050405020304" pitchFamily="18" charset="0"/>
              </a:rPr>
              <a:t>well</a:t>
            </a:r>
            <a:endParaRPr lang="en-GB" sz="16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Social Isolation</a:t>
            </a: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End of life care and support </a:t>
            </a:r>
            <a:endParaRPr lang="en-GB" sz="1400" dirty="0">
              <a:latin typeface="Times New Roman" panose="02020603050405020304" pitchFamily="18" charset="0"/>
              <a:ea typeface="Times New Roman" panose="02020603050405020304" pitchFamily="18" charset="0"/>
            </a:endParaRPr>
          </a:p>
          <a:p>
            <a:pPr>
              <a:spcAft>
                <a:spcPts val="0"/>
              </a:spcAft>
            </a:pPr>
            <a:r>
              <a:rPr lang="en-GB" sz="1100" dirty="0">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p:txBody>
      </p:sp>
      <p:sp>
        <p:nvSpPr>
          <p:cNvPr id="9" name="Rounded Rectangle 22"/>
          <p:cNvSpPr/>
          <p:nvPr/>
        </p:nvSpPr>
        <p:spPr>
          <a:xfrm>
            <a:off x="7641334" y="2090564"/>
            <a:ext cx="2751768" cy="2444859"/>
          </a:xfrm>
          <a:prstGeom prst="rect">
            <a:avLst/>
          </a:prstGeom>
          <a:solidFill>
            <a:srgbClr val="F49C9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pPr>
              <a:spcAft>
                <a:spcPts val="0"/>
              </a:spcAft>
            </a:pPr>
            <a:r>
              <a:rPr lang="en-GB" sz="1400" dirty="0">
                <a:solidFill>
                  <a:srgbClr val="000000"/>
                </a:solidFill>
                <a:ea typeface="Times New Roman" panose="02020603050405020304" pitchFamily="18" charset="0"/>
                <a:cs typeface="Times New Roman" panose="02020603050405020304" pitchFamily="18" charset="0"/>
              </a:rPr>
              <a:t>Obesity</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Mental Health </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Alcohol, smoking &amp; substance use</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Sexual health</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Physical activity</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Access to leisure services </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Housing and homelessness</a:t>
            </a:r>
            <a:endParaRPr lang="en-GB"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ea typeface="Times New Roman" panose="02020603050405020304" pitchFamily="18" charset="0"/>
                <a:cs typeface="Times New Roman" panose="02020603050405020304" pitchFamily="18" charset="0"/>
              </a:rPr>
              <a:t>Clean Air</a:t>
            </a:r>
            <a:endParaRPr lang="en-GB" sz="1400" dirty="0">
              <a:latin typeface="Times New Roman" panose="02020603050405020304" pitchFamily="18" charset="0"/>
              <a:ea typeface="Times New Roman" panose="02020603050405020304" pitchFamily="18" charset="0"/>
            </a:endParaRPr>
          </a:p>
          <a:p>
            <a:pPr>
              <a:lnSpc>
                <a:spcPct val="107000"/>
              </a:lnSpc>
              <a:spcAft>
                <a:spcPts val="800"/>
              </a:spcAft>
            </a:pPr>
            <a:r>
              <a:rPr lang="en-GB" sz="1400" dirty="0">
                <a:ea typeface="Calibri" panose="020F0502020204030204" pitchFamily="34" charset="0"/>
                <a:cs typeface="Times New Roman" panose="02020603050405020304" pitchFamily="18" charset="0"/>
              </a:rPr>
              <a:t> </a:t>
            </a:r>
            <a:endParaRPr lang="en-GB" dirty="0">
              <a:effectLst/>
              <a:ea typeface="Calibri" panose="020F0502020204030204" pitchFamily="34" charset="0"/>
              <a:cs typeface="Times New Roman" panose="02020603050405020304" pitchFamily="18" charset="0"/>
            </a:endParaRPr>
          </a:p>
        </p:txBody>
      </p:sp>
      <p:graphicFrame>
        <p:nvGraphicFramePr>
          <p:cNvPr id="10" name="Table 9" title="Table with list"/>
          <p:cNvGraphicFramePr>
            <a:graphicFrameLocks noGrp="1"/>
          </p:cNvGraphicFramePr>
          <p:nvPr>
            <p:extLst>
              <p:ext uri="{D42A27DB-BD31-4B8C-83A1-F6EECF244321}">
                <p14:modId xmlns:p14="http://schemas.microsoft.com/office/powerpoint/2010/main" val="3493271826"/>
              </p:ext>
            </p:extLst>
          </p:nvPr>
        </p:nvGraphicFramePr>
        <p:xfrm>
          <a:off x="1746506" y="4535422"/>
          <a:ext cx="8646597" cy="1586280"/>
        </p:xfrm>
        <a:graphic>
          <a:graphicData uri="http://schemas.openxmlformats.org/drawingml/2006/table">
            <a:tbl>
              <a:tblPr firstRow="1" firstCol="1" bandRow="1">
                <a:tableStyleId>{5C22544A-7EE6-4342-B048-85BDC9FD1C3A}</a:tableStyleId>
              </a:tblPr>
              <a:tblGrid>
                <a:gridCol w="8646597">
                  <a:extLst>
                    <a:ext uri="{9D8B030D-6E8A-4147-A177-3AD203B41FA5}">
                      <a16:colId xmlns:a16="http://schemas.microsoft.com/office/drawing/2014/main" val="4210602525"/>
                    </a:ext>
                  </a:extLst>
                </a:gridCol>
              </a:tblGrid>
              <a:tr h="317256">
                <a:tc>
                  <a:txBody>
                    <a:bodyPr/>
                    <a:lstStyle/>
                    <a:p>
                      <a:pPr algn="ctr">
                        <a:lnSpc>
                          <a:spcPct val="107000"/>
                        </a:lnSpc>
                        <a:spcAft>
                          <a:spcPts val="0"/>
                        </a:spcAft>
                      </a:pPr>
                      <a:r>
                        <a:rPr lang="en-GB" sz="1200" dirty="0">
                          <a:effectLst/>
                        </a:rPr>
                        <a:t>Prevention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902483693"/>
                  </a:ext>
                </a:extLst>
              </a:tr>
              <a:tr h="317256">
                <a:tc>
                  <a:txBody>
                    <a:bodyPr/>
                    <a:lstStyle/>
                    <a:p>
                      <a:pPr algn="ctr">
                        <a:lnSpc>
                          <a:spcPct val="107000"/>
                        </a:lnSpc>
                        <a:spcAft>
                          <a:spcPts val="0"/>
                        </a:spcAft>
                      </a:pPr>
                      <a:r>
                        <a:rPr lang="en-GB" sz="1200" dirty="0">
                          <a:effectLst/>
                        </a:rPr>
                        <a:t>Reducing health inequalities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88575046"/>
                  </a:ext>
                </a:extLst>
              </a:tr>
              <a:tr h="317256">
                <a:tc>
                  <a:txBody>
                    <a:bodyPr/>
                    <a:lstStyle/>
                    <a:p>
                      <a:pPr algn="ctr">
                        <a:lnSpc>
                          <a:spcPct val="107000"/>
                        </a:lnSpc>
                        <a:spcAft>
                          <a:spcPts val="0"/>
                        </a:spcAft>
                      </a:pPr>
                      <a:r>
                        <a:rPr lang="en-GB" sz="1200" dirty="0">
                          <a:effectLst/>
                        </a:rPr>
                        <a:t>Empowering residents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689778787"/>
                  </a:ext>
                </a:extLst>
              </a:tr>
              <a:tr h="317256">
                <a:tc>
                  <a:txBody>
                    <a:bodyPr/>
                    <a:lstStyle/>
                    <a:p>
                      <a:pPr algn="ctr">
                        <a:lnSpc>
                          <a:spcPct val="107000"/>
                        </a:lnSpc>
                        <a:spcAft>
                          <a:spcPts val="0"/>
                        </a:spcAft>
                      </a:pPr>
                      <a:r>
                        <a:rPr lang="en-GB" sz="1200" dirty="0">
                          <a:effectLst/>
                        </a:rPr>
                        <a:t>System redesign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906185124"/>
                  </a:ext>
                </a:extLst>
              </a:tr>
              <a:tr h="317256">
                <a:tc>
                  <a:txBody>
                    <a:bodyPr/>
                    <a:lstStyle/>
                    <a:p>
                      <a:pPr algn="ctr">
                        <a:lnSpc>
                          <a:spcPct val="107000"/>
                        </a:lnSpc>
                        <a:spcAft>
                          <a:spcPts val="0"/>
                        </a:spcAft>
                      </a:pPr>
                      <a:r>
                        <a:rPr lang="en-GB" sz="1200" dirty="0">
                          <a:effectLst/>
                        </a:rPr>
                        <a:t>Environment and sustainability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554916501"/>
                  </a:ext>
                </a:extLst>
              </a:tr>
            </a:tbl>
          </a:graphicData>
        </a:graphic>
      </p:graphicFrame>
    </p:spTree>
    <p:extLst>
      <p:ext uri="{BB962C8B-B14F-4D97-AF65-F5344CB8AC3E}">
        <p14:creationId xmlns:p14="http://schemas.microsoft.com/office/powerpoint/2010/main" val="4052571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91" y="45481"/>
            <a:ext cx="11091495" cy="849600"/>
          </a:xfrm>
        </p:spPr>
        <p:txBody>
          <a:bodyPr/>
          <a:lstStyle/>
          <a:p>
            <a:r>
              <a:rPr lang="en-GB" dirty="0" smtClean="0"/>
              <a:t>The vision for health and care in London</a:t>
            </a:r>
            <a:endParaRPr lang="en-GB" dirty="0"/>
          </a:p>
        </p:txBody>
      </p:sp>
      <p:sp>
        <p:nvSpPr>
          <p:cNvPr id="3" name="Content Placeholder 2"/>
          <p:cNvSpPr>
            <a:spLocks noGrp="1"/>
          </p:cNvSpPr>
          <p:nvPr>
            <p:ph sz="quarter" idx="10"/>
          </p:nvPr>
        </p:nvSpPr>
        <p:spPr>
          <a:xfrm>
            <a:off x="364633" y="627019"/>
            <a:ext cx="7812716" cy="5576177"/>
          </a:xfrm>
        </p:spPr>
        <p:txBody>
          <a:bodyPr/>
          <a:lstStyle/>
          <a:p>
            <a:endParaRPr lang="en-GB" dirty="0"/>
          </a:p>
          <a:p>
            <a:r>
              <a:rPr lang="en-GB" dirty="0" smtClean="0"/>
              <a:t>At Camden, North Central London (NCL) and London level </a:t>
            </a:r>
            <a:r>
              <a:rPr lang="en-GB" dirty="0"/>
              <a:t>we are increasingly taking systems approaches to our work on population </a:t>
            </a:r>
            <a:r>
              <a:rPr lang="en-GB" dirty="0" smtClean="0"/>
              <a:t>health.</a:t>
            </a:r>
            <a:endParaRPr lang="en-GB" sz="1400" dirty="0" smtClean="0"/>
          </a:p>
          <a:p>
            <a:pPr marL="0" indent="0">
              <a:buNone/>
            </a:pPr>
            <a:endParaRPr lang="en-GB" sz="1400" dirty="0"/>
          </a:p>
          <a:p>
            <a:r>
              <a:rPr lang="en-GB" dirty="0" smtClean="0"/>
              <a:t>The London vision is a shared </a:t>
            </a:r>
            <a:r>
              <a:rPr lang="en-GB" dirty="0"/>
              <a:t>ambition to make London the world’s healthiest </a:t>
            </a:r>
            <a:r>
              <a:rPr lang="en-GB" dirty="0" smtClean="0"/>
              <a:t>city</a:t>
            </a:r>
            <a:r>
              <a:rPr lang="en-GB" dirty="0"/>
              <a:t>, and </a:t>
            </a:r>
            <a:r>
              <a:rPr lang="en-GB" dirty="0" smtClean="0"/>
              <a:t>the best city </a:t>
            </a:r>
            <a:r>
              <a:rPr lang="en-GB" dirty="0"/>
              <a:t>in which to receive health and care services. </a:t>
            </a:r>
            <a:endParaRPr lang="en-GB" dirty="0" smtClean="0"/>
          </a:p>
          <a:p>
            <a:endParaRPr lang="en-GB" sz="1400" dirty="0"/>
          </a:p>
          <a:p>
            <a:r>
              <a:rPr lang="en-GB" dirty="0" smtClean="0"/>
              <a:t>The vision lays out 10 </a:t>
            </a:r>
            <a:r>
              <a:rPr lang="en-GB" dirty="0"/>
              <a:t>areas of focus </a:t>
            </a:r>
            <a:r>
              <a:rPr lang="en-GB" dirty="0" smtClean="0"/>
              <a:t>where partnership </a:t>
            </a:r>
            <a:r>
              <a:rPr lang="en-GB" dirty="0"/>
              <a:t>action is needed at a pan-London </a:t>
            </a:r>
            <a:r>
              <a:rPr lang="en-GB" dirty="0" smtClean="0"/>
              <a:t>level.</a:t>
            </a:r>
          </a:p>
          <a:p>
            <a:pPr marL="0" indent="0">
              <a:buNone/>
            </a:pPr>
            <a:endParaRPr lang="en-GB" sz="1400" dirty="0" smtClean="0"/>
          </a:p>
          <a:p>
            <a:r>
              <a:rPr lang="en-GB" dirty="0" smtClean="0"/>
              <a:t>These </a:t>
            </a:r>
            <a:r>
              <a:rPr lang="en-GB" dirty="0"/>
              <a:t>10 </a:t>
            </a:r>
            <a:r>
              <a:rPr lang="en-GB" dirty="0" smtClean="0"/>
              <a:t>priorities don’t cover the breadth of our collective work in Camden, however they provide focus on areas which if addressed as a system at local level could make a significant contribution towards improving the health and wellbeing of Camden residents and reducing health inequalities.</a:t>
            </a:r>
          </a:p>
        </p:txBody>
      </p:sp>
      <p:sp>
        <p:nvSpPr>
          <p:cNvPr id="4" name="TextBox 3"/>
          <p:cNvSpPr txBox="1"/>
          <p:nvPr/>
        </p:nvSpPr>
        <p:spPr>
          <a:xfrm>
            <a:off x="8442959" y="2011005"/>
            <a:ext cx="3409406" cy="4524315"/>
          </a:xfrm>
          <a:prstGeom prst="rect">
            <a:avLst/>
          </a:prstGeom>
          <a:noFill/>
        </p:spPr>
        <p:txBody>
          <a:bodyPr wrap="square" rtlCol="0">
            <a:spAutoFit/>
          </a:bodyPr>
          <a:lstStyle/>
          <a:p>
            <a:pPr marL="342908" indent="-342908">
              <a:buFont typeface="+mj-lt"/>
              <a:buAutoNum type="arabicPeriod"/>
            </a:pPr>
            <a:r>
              <a:rPr lang="en-GB" u="sng" dirty="0">
                <a:hlinkClick r:id="rId2"/>
              </a:rPr>
              <a:t>Reducing childhood obesity</a:t>
            </a:r>
            <a:endParaRPr lang="en-GB" dirty="0"/>
          </a:p>
          <a:p>
            <a:pPr marL="342908" indent="-342908">
              <a:buFont typeface="+mj-lt"/>
              <a:buAutoNum type="arabicPeriod"/>
            </a:pPr>
            <a:r>
              <a:rPr lang="en-GB" u="sng" dirty="0">
                <a:hlinkClick r:id="rId3"/>
              </a:rPr>
              <a:t>Improve wellbeing of young Londoners</a:t>
            </a:r>
            <a:endParaRPr lang="en-GB" dirty="0"/>
          </a:p>
          <a:p>
            <a:pPr marL="342908" indent="-342908">
              <a:buFont typeface="+mj-lt"/>
              <a:buAutoNum type="arabicPeriod"/>
            </a:pPr>
            <a:r>
              <a:rPr lang="en-GB" u="sng" dirty="0">
                <a:hlinkClick r:id="rId4"/>
              </a:rPr>
              <a:t>Progressing towards zero suicides</a:t>
            </a:r>
            <a:endParaRPr lang="en-GB" dirty="0"/>
          </a:p>
          <a:p>
            <a:pPr marL="342908" indent="-342908">
              <a:buFont typeface="+mj-lt"/>
              <a:buAutoNum type="arabicPeriod"/>
            </a:pPr>
            <a:r>
              <a:rPr lang="en-GB" u="sng" dirty="0">
                <a:hlinkClick r:id="rId5"/>
              </a:rPr>
              <a:t>Improving air quality</a:t>
            </a:r>
            <a:endParaRPr lang="en-GB" dirty="0"/>
          </a:p>
          <a:p>
            <a:pPr marL="342908" indent="-342908">
              <a:buFont typeface="+mj-lt"/>
              <a:buAutoNum type="arabicPeriod"/>
            </a:pPr>
            <a:r>
              <a:rPr lang="en-GB" u="sng" dirty="0">
                <a:hlinkClick r:id="rId6"/>
              </a:rPr>
              <a:t>Tobacco control and reducing smoking</a:t>
            </a:r>
            <a:endParaRPr lang="en-GB" dirty="0"/>
          </a:p>
          <a:p>
            <a:pPr marL="342908" indent="-342908">
              <a:buFont typeface="+mj-lt"/>
              <a:buAutoNum type="arabicPeriod"/>
            </a:pPr>
            <a:r>
              <a:rPr lang="en-GB" u="sng" dirty="0">
                <a:hlinkClick r:id="rId7"/>
              </a:rPr>
              <a:t>Reducing violence</a:t>
            </a:r>
            <a:endParaRPr lang="en-GB" dirty="0"/>
          </a:p>
          <a:p>
            <a:pPr marL="342908" indent="-342908">
              <a:buFont typeface="+mj-lt"/>
              <a:buAutoNum type="arabicPeriod"/>
            </a:pPr>
            <a:r>
              <a:rPr lang="en-GB" u="sng" dirty="0">
                <a:hlinkClick r:id="rId8"/>
              </a:rPr>
              <a:t>Improving homeless health</a:t>
            </a:r>
            <a:endParaRPr lang="en-GB" dirty="0"/>
          </a:p>
          <a:p>
            <a:pPr marL="342908" indent="-342908">
              <a:buFont typeface="+mj-lt"/>
              <a:buAutoNum type="arabicPeriod"/>
            </a:pPr>
            <a:r>
              <a:rPr lang="en-GB" u="sng" dirty="0">
                <a:hlinkClick r:id="rId9"/>
              </a:rPr>
              <a:t>Preventing HIV and STIs</a:t>
            </a:r>
            <a:endParaRPr lang="en-GB" dirty="0"/>
          </a:p>
          <a:p>
            <a:pPr marL="342908" indent="-342908">
              <a:buFont typeface="+mj-lt"/>
              <a:buAutoNum type="arabicPeriod"/>
            </a:pPr>
            <a:r>
              <a:rPr lang="en-GB" u="sng" dirty="0">
                <a:hlinkClick r:id="rId10"/>
              </a:rPr>
              <a:t>Better support for people who have dementia</a:t>
            </a:r>
            <a:endParaRPr lang="en-GB" dirty="0"/>
          </a:p>
          <a:p>
            <a:pPr marL="342908" indent="-342908">
              <a:buFont typeface="+mj-lt"/>
              <a:buAutoNum type="arabicPeriod"/>
            </a:pPr>
            <a:r>
              <a:rPr lang="en-GB" u="sng" dirty="0">
                <a:hlinkClick r:id="rId11"/>
              </a:rPr>
              <a:t>Better care and support at the end of life</a:t>
            </a:r>
            <a:endParaRPr lang="en-GB" u="sng" dirty="0"/>
          </a:p>
          <a:p>
            <a:endParaRPr lang="en-GB" dirty="0"/>
          </a:p>
        </p:txBody>
      </p:sp>
      <p:pic>
        <p:nvPicPr>
          <p:cNvPr id="5" name="Picture 4" title="decorative 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64583" y="45481"/>
            <a:ext cx="3487782" cy="1860150"/>
          </a:xfrm>
          <a:prstGeom prst="rect">
            <a:avLst/>
          </a:prstGeom>
        </p:spPr>
      </p:pic>
    </p:spTree>
    <p:extLst>
      <p:ext uri="{BB962C8B-B14F-4D97-AF65-F5344CB8AC3E}">
        <p14:creationId xmlns:p14="http://schemas.microsoft.com/office/powerpoint/2010/main" val="2297369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47" y="89490"/>
            <a:ext cx="11442843" cy="849600"/>
          </a:xfrm>
        </p:spPr>
        <p:txBody>
          <a:bodyPr/>
          <a:lstStyle/>
          <a:p>
            <a:r>
              <a:rPr lang="en-GB" sz="2000" dirty="0"/>
              <a:t>What does existing resident and patient engagement tell us about what </a:t>
            </a:r>
            <a:r>
              <a:rPr lang="en-GB" sz="2000" dirty="0" smtClean="0"/>
              <a:t>matters to </a:t>
            </a:r>
            <a:r>
              <a:rPr lang="en-GB" sz="2000" dirty="0"/>
              <a:t>residents?</a:t>
            </a:r>
            <a:br>
              <a:rPr lang="en-GB" sz="2000" dirty="0"/>
            </a:br>
            <a:endParaRPr lang="en-GB" sz="2000" dirty="0"/>
          </a:p>
        </p:txBody>
      </p:sp>
      <p:graphicFrame>
        <p:nvGraphicFramePr>
          <p:cNvPr id="5" name="Table 4" title="Table "/>
          <p:cNvGraphicFramePr>
            <a:graphicFrameLocks noGrp="1"/>
          </p:cNvGraphicFramePr>
          <p:nvPr>
            <p:extLst>
              <p:ext uri="{D42A27DB-BD31-4B8C-83A1-F6EECF244321}">
                <p14:modId xmlns:p14="http://schemas.microsoft.com/office/powerpoint/2010/main" val="2765689335"/>
              </p:ext>
            </p:extLst>
          </p:nvPr>
        </p:nvGraphicFramePr>
        <p:xfrm>
          <a:off x="166255" y="670822"/>
          <a:ext cx="11319162" cy="3506323"/>
        </p:xfrm>
        <a:graphic>
          <a:graphicData uri="http://schemas.openxmlformats.org/drawingml/2006/table">
            <a:tbl>
              <a:tblPr firstRow="1" bandRow="1">
                <a:tableStyleId>{00A15C55-8517-42AA-B614-E9B94910E393}</a:tableStyleId>
              </a:tblPr>
              <a:tblGrid>
                <a:gridCol w="3782290">
                  <a:extLst>
                    <a:ext uri="{9D8B030D-6E8A-4147-A177-3AD203B41FA5}">
                      <a16:colId xmlns:a16="http://schemas.microsoft.com/office/drawing/2014/main" val="1109605149"/>
                    </a:ext>
                  </a:extLst>
                </a:gridCol>
                <a:gridCol w="3763818">
                  <a:extLst>
                    <a:ext uri="{9D8B030D-6E8A-4147-A177-3AD203B41FA5}">
                      <a16:colId xmlns:a16="http://schemas.microsoft.com/office/drawing/2014/main" val="2959933918"/>
                    </a:ext>
                  </a:extLst>
                </a:gridCol>
                <a:gridCol w="3773054">
                  <a:extLst>
                    <a:ext uri="{9D8B030D-6E8A-4147-A177-3AD203B41FA5}">
                      <a16:colId xmlns:a16="http://schemas.microsoft.com/office/drawing/2014/main" val="3411675766"/>
                    </a:ext>
                  </a:extLst>
                </a:gridCol>
              </a:tblGrid>
              <a:tr h="958989">
                <a:tc>
                  <a:txBody>
                    <a:bodyPr/>
                    <a:lstStyle/>
                    <a:p>
                      <a:endParaRPr lang="en-GB" sz="1500" dirty="0" smtClean="0"/>
                    </a:p>
                    <a:p>
                      <a:r>
                        <a:rPr lang="en-GB" sz="1500" dirty="0" smtClean="0"/>
                        <a:t>Start well</a:t>
                      </a:r>
                    </a:p>
                  </a:txBody>
                  <a:tcPr/>
                </a:tc>
                <a:tc>
                  <a:txBody>
                    <a:bodyPr/>
                    <a:lstStyle/>
                    <a:p>
                      <a:pPr marL="0" marR="0" lvl="0" indent="0" algn="l" defTabSz="382411" rtl="0" eaLnBrk="1" fontAlgn="auto" latinLnBrk="0" hangingPunct="1">
                        <a:lnSpc>
                          <a:spcPct val="100000"/>
                        </a:lnSpc>
                        <a:spcBef>
                          <a:spcPts val="0"/>
                        </a:spcBef>
                        <a:spcAft>
                          <a:spcPts val="0"/>
                        </a:spcAft>
                        <a:buClrTx/>
                        <a:buSzTx/>
                        <a:buFontTx/>
                        <a:buNone/>
                        <a:tabLst/>
                        <a:defRPr/>
                      </a:pPr>
                      <a:r>
                        <a:rPr lang="en-GB" b="1" dirty="0" smtClean="0">
                          <a:solidFill>
                            <a:schemeClr val="bg1"/>
                          </a:solidFill>
                        </a:rPr>
                        <a:t>Live well</a:t>
                      </a:r>
                      <a:endParaRPr lang="en-GB" sz="1500" dirty="0"/>
                    </a:p>
                  </a:txBody>
                  <a:tcPr anchor="ctr"/>
                </a:tc>
                <a:tc>
                  <a:txBody>
                    <a:bodyPr/>
                    <a:lstStyle/>
                    <a:p>
                      <a:pPr marL="0" marR="0" lvl="0" indent="0" algn="l" defTabSz="382411" rtl="0" eaLnBrk="1" fontAlgn="auto" latinLnBrk="0" hangingPunct="1">
                        <a:lnSpc>
                          <a:spcPct val="100000"/>
                        </a:lnSpc>
                        <a:spcBef>
                          <a:spcPts val="0"/>
                        </a:spcBef>
                        <a:spcAft>
                          <a:spcPts val="0"/>
                        </a:spcAft>
                        <a:buClrTx/>
                        <a:buSzTx/>
                        <a:buFontTx/>
                        <a:buNone/>
                        <a:tabLst/>
                        <a:defRPr/>
                      </a:pPr>
                      <a:r>
                        <a:rPr lang="en-GB" b="1" dirty="0" smtClean="0">
                          <a:solidFill>
                            <a:schemeClr val="bg1"/>
                          </a:solidFill>
                        </a:rPr>
                        <a:t>Age well</a:t>
                      </a:r>
                    </a:p>
                  </a:txBody>
                  <a:tcPr anchor="ctr"/>
                </a:tc>
                <a:extLst>
                  <a:ext uri="{0D108BD9-81ED-4DB2-BD59-A6C34878D82A}">
                    <a16:rowId xmlns:a16="http://schemas.microsoft.com/office/drawing/2014/main" val="3071640026"/>
                  </a:ext>
                </a:extLst>
              </a:tr>
              <a:tr h="1221093">
                <a:tc>
                  <a:txBody>
                    <a:bodyPr/>
                    <a:lstStyle/>
                    <a:p>
                      <a:pPr marL="285750" lvl="0" indent="-285750" defTabSz="711200">
                        <a:lnSpc>
                          <a:spcPct val="90000"/>
                        </a:lnSpc>
                        <a:spcAft>
                          <a:spcPct val="35000"/>
                        </a:spcAft>
                        <a:buFont typeface="Arial" panose="020B0604020202020204" pitchFamily="34" charset="0"/>
                        <a:buChar char="•"/>
                      </a:pPr>
                      <a:r>
                        <a:rPr lang="en-GB" sz="1300" dirty="0" smtClean="0">
                          <a:solidFill>
                            <a:schemeClr val="tx1"/>
                          </a:solidFill>
                        </a:rPr>
                        <a:t>Excess weight in childhood </a:t>
                      </a:r>
                    </a:p>
                    <a:p>
                      <a:pPr marL="285750" indent="-285750" defTabSz="711200">
                        <a:lnSpc>
                          <a:spcPct val="90000"/>
                        </a:lnSpc>
                        <a:spcAft>
                          <a:spcPct val="35000"/>
                        </a:spcAft>
                        <a:buFont typeface="Arial" panose="020B0604020202020204" pitchFamily="34" charset="0"/>
                        <a:buChar char="•"/>
                      </a:pPr>
                      <a:r>
                        <a:rPr lang="en-GB" sz="1300" dirty="0" smtClean="0">
                          <a:solidFill>
                            <a:schemeClr val="tx1"/>
                          </a:solidFill>
                        </a:rPr>
                        <a:t>Common childhood illness’ and support for parents</a:t>
                      </a:r>
                    </a:p>
                    <a:p>
                      <a:pPr marL="285750" indent="-285750" defTabSz="711200">
                        <a:lnSpc>
                          <a:spcPct val="90000"/>
                        </a:lnSpc>
                        <a:spcAft>
                          <a:spcPct val="35000"/>
                        </a:spcAft>
                        <a:buFont typeface="Arial" panose="020B0604020202020204" pitchFamily="34" charset="0"/>
                        <a:buChar char="•"/>
                      </a:pPr>
                      <a:r>
                        <a:rPr lang="en-GB" sz="1300" dirty="0" smtClean="0">
                          <a:solidFill>
                            <a:schemeClr val="tx1"/>
                          </a:solidFill>
                        </a:rPr>
                        <a:t>Maternity and early years</a:t>
                      </a:r>
                    </a:p>
                  </a:txBody>
                  <a:tcPr>
                    <a:solidFill>
                      <a:srgbClr val="FDEFED"/>
                    </a:solidFill>
                  </a:tcPr>
                </a:tc>
                <a:tc>
                  <a:txBody>
                    <a:bodyPr/>
                    <a:lstStyle/>
                    <a:p>
                      <a:pPr marL="285750" lvl="0" indent="-285750" defTabSz="711200">
                        <a:lnSpc>
                          <a:spcPct val="90000"/>
                        </a:lnSpc>
                        <a:spcAft>
                          <a:spcPct val="35000"/>
                        </a:spcAft>
                        <a:buFont typeface="Arial" panose="020B0604020202020204" pitchFamily="34" charset="0"/>
                        <a:buChar char="•"/>
                      </a:pPr>
                      <a:r>
                        <a:rPr lang="en-GB" sz="1300" dirty="0" smtClean="0">
                          <a:solidFill>
                            <a:schemeClr val="tx1"/>
                          </a:solidFill>
                        </a:rPr>
                        <a:t>Employment</a:t>
                      </a:r>
                      <a:endParaRPr lang="en-US" sz="1300" dirty="0" smtClean="0">
                        <a:solidFill>
                          <a:schemeClr val="tx1"/>
                        </a:solidFill>
                      </a:endParaRPr>
                    </a:p>
                  </a:txBody>
                  <a:tcPr>
                    <a:solidFill>
                      <a:srgbClr val="FDEFED"/>
                    </a:solidFill>
                  </a:tcPr>
                </a:tc>
                <a:tc>
                  <a:txBody>
                    <a:bodyPr/>
                    <a:lstStyle/>
                    <a:p>
                      <a:pPr marL="285750" lvl="0" indent="-285750" defTabSz="711200">
                        <a:lnSpc>
                          <a:spcPct val="90000"/>
                        </a:lnSpc>
                        <a:spcAft>
                          <a:spcPct val="35000"/>
                        </a:spcAft>
                        <a:buFont typeface="Arial" panose="020B0604020202020204" pitchFamily="34" charset="0"/>
                        <a:buChar char="•"/>
                      </a:pPr>
                      <a:r>
                        <a:rPr lang="en-GB" sz="1300" dirty="0" smtClean="0">
                          <a:solidFill>
                            <a:schemeClr val="tx1"/>
                          </a:solidFill>
                        </a:rPr>
                        <a:t>Social isolation and loneliness</a:t>
                      </a:r>
                    </a:p>
                    <a:p>
                      <a:pPr marL="285750" lvl="0" indent="-285750" defTabSz="711200">
                        <a:lnSpc>
                          <a:spcPct val="90000"/>
                        </a:lnSpc>
                        <a:spcAft>
                          <a:spcPct val="35000"/>
                        </a:spcAft>
                        <a:buFont typeface="Arial" panose="020B0604020202020204" pitchFamily="34" charset="0"/>
                        <a:buChar char="•"/>
                      </a:pPr>
                      <a:r>
                        <a:rPr lang="en-GB" sz="1300" dirty="0" smtClean="0">
                          <a:solidFill>
                            <a:schemeClr val="tx1"/>
                          </a:solidFill>
                        </a:rPr>
                        <a:t>Preventing falls</a:t>
                      </a:r>
                    </a:p>
                    <a:p>
                      <a:pPr marL="285750" lvl="0" indent="-285750" defTabSz="711200">
                        <a:lnSpc>
                          <a:spcPct val="90000"/>
                        </a:lnSpc>
                        <a:spcAft>
                          <a:spcPct val="35000"/>
                        </a:spcAft>
                        <a:buFont typeface="Arial" panose="020B0604020202020204" pitchFamily="34" charset="0"/>
                        <a:buChar char="•"/>
                      </a:pPr>
                      <a:r>
                        <a:rPr lang="en-GB" sz="1300" dirty="0" smtClean="0">
                          <a:solidFill>
                            <a:schemeClr val="tx1"/>
                          </a:solidFill>
                        </a:rPr>
                        <a:t>Care at or closer to home </a:t>
                      </a:r>
                    </a:p>
                    <a:p>
                      <a:pPr marL="285750" indent="-285750" defTabSz="711200">
                        <a:lnSpc>
                          <a:spcPct val="90000"/>
                        </a:lnSpc>
                        <a:spcAft>
                          <a:spcPct val="35000"/>
                        </a:spcAft>
                        <a:buFont typeface="Arial" panose="020B0604020202020204" pitchFamily="34" charset="0"/>
                        <a:buChar char="•"/>
                      </a:pPr>
                      <a:r>
                        <a:rPr lang="en-GB" sz="1300" dirty="0" smtClean="0">
                          <a:solidFill>
                            <a:schemeClr val="tx1"/>
                          </a:solidFill>
                        </a:rPr>
                        <a:t>Awareness and uptake of support services amongst older Bangladeshi people</a:t>
                      </a:r>
                    </a:p>
                  </a:txBody>
                  <a:tcPr>
                    <a:solidFill>
                      <a:srgbClr val="FDEFED"/>
                    </a:solidFill>
                  </a:tcPr>
                </a:tc>
                <a:extLst>
                  <a:ext uri="{0D108BD9-81ED-4DB2-BD59-A6C34878D82A}">
                    <a16:rowId xmlns:a16="http://schemas.microsoft.com/office/drawing/2014/main" val="1821474304"/>
                  </a:ext>
                </a:extLst>
              </a:tr>
              <a:tr h="1326241">
                <a:tc>
                  <a:txBody>
                    <a:bodyPr/>
                    <a:lstStyle/>
                    <a:p>
                      <a:pPr marL="285750" lvl="0" indent="-285750" defTabSz="711200">
                        <a:lnSpc>
                          <a:spcPct val="90000"/>
                        </a:lnSpc>
                        <a:spcAft>
                          <a:spcPct val="35000"/>
                        </a:spcAft>
                        <a:buFont typeface="Arial" panose="020B0604020202020204" pitchFamily="34" charset="0"/>
                        <a:buChar char="•"/>
                      </a:pPr>
                      <a:r>
                        <a:rPr lang="en-GB" sz="1300" dirty="0" smtClean="0">
                          <a:solidFill>
                            <a:schemeClr val="tx1"/>
                          </a:solidFill>
                        </a:rPr>
                        <a:t>Mental health amongst young people including self harm</a:t>
                      </a:r>
                    </a:p>
                    <a:p>
                      <a:pPr marL="285750" indent="-285750" defTabSz="711200">
                        <a:lnSpc>
                          <a:spcPct val="90000"/>
                        </a:lnSpc>
                        <a:spcAft>
                          <a:spcPct val="35000"/>
                        </a:spcAft>
                        <a:buFont typeface="Arial" panose="020B0604020202020204" pitchFamily="34" charset="0"/>
                        <a:buChar char="•"/>
                      </a:pPr>
                      <a:r>
                        <a:rPr lang="en-GB" sz="1300" dirty="0" smtClean="0">
                          <a:solidFill>
                            <a:schemeClr val="tx1"/>
                          </a:solidFill>
                        </a:rPr>
                        <a:t>Preventing and proactively managing long term conditions such as asthma</a:t>
                      </a:r>
                    </a:p>
                    <a:p>
                      <a:pPr marL="285750" indent="-285750" defTabSz="711200">
                        <a:lnSpc>
                          <a:spcPct val="90000"/>
                        </a:lnSpc>
                        <a:spcAft>
                          <a:spcPct val="35000"/>
                        </a:spcAft>
                        <a:buFont typeface="Arial" panose="020B0604020202020204" pitchFamily="34" charset="0"/>
                        <a:buChar char="•"/>
                      </a:pPr>
                      <a:r>
                        <a:rPr lang="en-GB" sz="1300" dirty="0" smtClean="0">
                          <a:solidFill>
                            <a:schemeClr val="tx1"/>
                          </a:solidFill>
                        </a:rPr>
                        <a:t>Family resilience</a:t>
                      </a:r>
                    </a:p>
                  </a:txBody>
                  <a:tcPr>
                    <a:solidFill>
                      <a:srgbClr val="FAD0CA"/>
                    </a:solidFill>
                  </a:tcPr>
                </a:tc>
                <a:tc>
                  <a:txBody>
                    <a:bodyPr/>
                    <a:lstStyle/>
                    <a:p>
                      <a:pPr marL="171450" lvl="0" indent="-171450" defTabSz="711200">
                        <a:lnSpc>
                          <a:spcPct val="90000"/>
                        </a:lnSpc>
                        <a:spcAft>
                          <a:spcPct val="35000"/>
                        </a:spcAft>
                        <a:buFont typeface="Arial" panose="020B0604020202020204" pitchFamily="34" charset="0"/>
                        <a:buChar char="•"/>
                      </a:pPr>
                      <a:r>
                        <a:rPr lang="en-GB" sz="1300" dirty="0" smtClean="0">
                          <a:solidFill>
                            <a:schemeClr val="tx1"/>
                          </a:solidFill>
                        </a:rPr>
                        <a:t>Mental health in BAME women during pregnancy and early motherhood</a:t>
                      </a:r>
                    </a:p>
                    <a:p>
                      <a:pPr marL="171450" indent="-171450" defTabSz="711200">
                        <a:lnSpc>
                          <a:spcPct val="90000"/>
                        </a:lnSpc>
                        <a:spcAft>
                          <a:spcPct val="35000"/>
                        </a:spcAft>
                        <a:buFont typeface="Arial" panose="020B0604020202020204" pitchFamily="34" charset="0"/>
                        <a:buChar char="•"/>
                      </a:pPr>
                      <a:r>
                        <a:rPr lang="en-GB" sz="1300" dirty="0" smtClean="0">
                          <a:solidFill>
                            <a:schemeClr val="tx1"/>
                          </a:solidFill>
                        </a:rPr>
                        <a:t>Earlier diagnosis of long term conditions and cancer, including through cancer screening, particularly amongst BAME communities</a:t>
                      </a:r>
                    </a:p>
                    <a:p>
                      <a:pPr marL="171450" indent="-171450" defTabSz="711200">
                        <a:lnSpc>
                          <a:spcPct val="90000"/>
                        </a:lnSpc>
                        <a:spcAft>
                          <a:spcPct val="35000"/>
                        </a:spcAft>
                        <a:buFont typeface="Arial" panose="020B0604020202020204" pitchFamily="34" charset="0"/>
                        <a:buChar char="•"/>
                      </a:pPr>
                      <a:r>
                        <a:rPr lang="en-GB" sz="1300" dirty="0" smtClean="0">
                          <a:solidFill>
                            <a:schemeClr val="tx1"/>
                          </a:solidFill>
                        </a:rPr>
                        <a:t>Family resilience</a:t>
                      </a:r>
                    </a:p>
                  </a:txBody>
                  <a:tcPr>
                    <a:solidFill>
                      <a:srgbClr val="FAD0CA"/>
                    </a:solidFill>
                  </a:tcPr>
                </a:tc>
                <a:tc>
                  <a:txBody>
                    <a:bodyPr/>
                    <a:lstStyle/>
                    <a:p>
                      <a:pPr marL="285750" lvl="0" indent="-285750" defTabSz="711200">
                        <a:lnSpc>
                          <a:spcPct val="90000"/>
                        </a:lnSpc>
                        <a:spcAft>
                          <a:spcPct val="35000"/>
                        </a:spcAft>
                        <a:buFont typeface="Arial" panose="020B0604020202020204" pitchFamily="34" charset="0"/>
                        <a:buChar char="•"/>
                      </a:pPr>
                      <a:r>
                        <a:rPr lang="en-GB" sz="1300" dirty="0" smtClean="0">
                          <a:solidFill>
                            <a:schemeClr val="tx1"/>
                          </a:solidFill>
                        </a:rPr>
                        <a:t>Awareness and reducing stigma of mental health and Dementia</a:t>
                      </a:r>
                    </a:p>
                    <a:p>
                      <a:pPr marL="285750" indent="-285750" defTabSz="711200">
                        <a:lnSpc>
                          <a:spcPct val="90000"/>
                        </a:lnSpc>
                        <a:spcAft>
                          <a:spcPct val="35000"/>
                        </a:spcAft>
                        <a:buFont typeface="Arial" panose="020B0604020202020204" pitchFamily="34" charset="0"/>
                        <a:buChar char="•"/>
                      </a:pPr>
                      <a:endParaRPr lang="en-GB" sz="1300" dirty="0" smtClean="0">
                        <a:solidFill>
                          <a:schemeClr val="tx1"/>
                        </a:solidFill>
                      </a:endParaRPr>
                    </a:p>
                  </a:txBody>
                  <a:tcPr>
                    <a:solidFill>
                      <a:srgbClr val="FAD0CA"/>
                    </a:solidFill>
                  </a:tcPr>
                </a:tc>
                <a:extLst>
                  <a:ext uri="{0D108BD9-81ED-4DB2-BD59-A6C34878D82A}">
                    <a16:rowId xmlns:a16="http://schemas.microsoft.com/office/drawing/2014/main" val="3489819636"/>
                  </a:ext>
                </a:extLst>
              </a:tr>
            </a:tbl>
          </a:graphicData>
        </a:graphic>
      </p:graphicFrame>
      <p:sp>
        <p:nvSpPr>
          <p:cNvPr id="6" name="Oval 5" descr="Young girl and fruit bowl" title="Descritpive image"/>
          <p:cNvSpPr/>
          <p:nvPr/>
        </p:nvSpPr>
        <p:spPr>
          <a:xfrm>
            <a:off x="2642030" y="674225"/>
            <a:ext cx="950483" cy="920611"/>
          </a:xfrm>
          <a:prstGeom prst="ellipse">
            <a:avLst/>
          </a:prstGeom>
          <a:blipFill>
            <a:blip r:embed="rId2"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descr="Women and fruit boxes" title="Descriptive image"/>
          <p:cNvSpPr/>
          <p:nvPr/>
        </p:nvSpPr>
        <p:spPr>
          <a:xfrm>
            <a:off x="6192983" y="674225"/>
            <a:ext cx="914386" cy="920611"/>
          </a:xfrm>
          <a:prstGeom prst="ellipse">
            <a:avLst/>
          </a:prstGeom>
          <a:blipFill>
            <a:blip r:embed="rId3" cstate="print">
              <a:extLst>
                <a:ext uri="{28A0092B-C50C-407E-A947-70E740481C1C}">
                  <a14:useLocalDpi xmlns:a14="http://schemas.microsoft.com/office/drawing/2010/main" val="0"/>
                </a:ext>
              </a:extLst>
            </a:blip>
            <a:srcRect/>
            <a:stretch>
              <a:fillRect t="-24000" b="-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Oval 11" descr="Older woman in the swimming pool" title="Descritpive image"/>
          <p:cNvSpPr/>
          <p:nvPr/>
        </p:nvSpPr>
        <p:spPr>
          <a:xfrm>
            <a:off x="10114167" y="670822"/>
            <a:ext cx="965991" cy="927418"/>
          </a:xfrm>
          <a:prstGeom prst="ellipse">
            <a:avLst/>
          </a:prstGeom>
          <a:blipFill>
            <a:blip r:embed="rId4"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extBox 2"/>
          <p:cNvSpPr txBox="1"/>
          <p:nvPr/>
        </p:nvSpPr>
        <p:spPr>
          <a:xfrm>
            <a:off x="166255" y="4340695"/>
            <a:ext cx="5902035" cy="1655838"/>
          </a:xfrm>
          <a:prstGeom prst="rect">
            <a:avLst/>
          </a:prstGeom>
          <a:solidFill>
            <a:schemeClr val="accent4"/>
          </a:solidFill>
        </p:spPr>
        <p:txBody>
          <a:bodyPr wrap="square" rtlCol="0">
            <a:spAutoFit/>
          </a:bodyPr>
          <a:lstStyle/>
          <a:p>
            <a:pPr algn="ctr" defTabSz="711200">
              <a:lnSpc>
                <a:spcPct val="90000"/>
              </a:lnSpc>
              <a:spcAft>
                <a:spcPct val="35000"/>
              </a:spcAft>
            </a:pPr>
            <a:r>
              <a:rPr lang="en-GB" sz="1600" b="1" dirty="0" smtClean="0">
                <a:solidFill>
                  <a:schemeClr val="bg1"/>
                </a:solidFill>
              </a:rPr>
              <a:t>Wider determinants :</a:t>
            </a:r>
            <a:endParaRPr lang="en-GB" sz="1600" b="1" dirty="0">
              <a:solidFill>
                <a:schemeClr val="bg1"/>
              </a:solidFill>
            </a:endParaRPr>
          </a:p>
          <a:p>
            <a:pPr marL="285750" indent="-285750" algn="ctr" defTabSz="711200">
              <a:lnSpc>
                <a:spcPct val="90000"/>
              </a:lnSpc>
              <a:spcAft>
                <a:spcPct val="35000"/>
              </a:spcAft>
              <a:buFont typeface="Arial" panose="020B0604020202020204" pitchFamily="34" charset="0"/>
              <a:buChar char="•"/>
            </a:pPr>
            <a:r>
              <a:rPr lang="en-GB" sz="1200" dirty="0"/>
              <a:t>Food poverty</a:t>
            </a:r>
          </a:p>
          <a:p>
            <a:pPr marL="285750" indent="-285750" algn="ctr" defTabSz="711200">
              <a:lnSpc>
                <a:spcPct val="90000"/>
              </a:lnSpc>
              <a:spcAft>
                <a:spcPct val="35000"/>
              </a:spcAft>
              <a:buFont typeface="Arial" panose="020B0604020202020204" pitchFamily="34" charset="0"/>
              <a:buChar char="•"/>
            </a:pPr>
            <a:r>
              <a:rPr lang="en-GB" sz="1200" dirty="0"/>
              <a:t>Affordable, safe and secure housing</a:t>
            </a:r>
          </a:p>
          <a:p>
            <a:pPr marL="285750" indent="-285750" algn="ctr" defTabSz="711200">
              <a:lnSpc>
                <a:spcPct val="90000"/>
              </a:lnSpc>
              <a:spcAft>
                <a:spcPct val="35000"/>
              </a:spcAft>
              <a:buFont typeface="Arial" panose="020B0604020202020204" pitchFamily="34" charset="0"/>
              <a:buChar char="•"/>
            </a:pPr>
            <a:r>
              <a:rPr lang="en-GB" sz="1200" dirty="0"/>
              <a:t>Safety and crime</a:t>
            </a:r>
          </a:p>
          <a:p>
            <a:pPr marL="285750" indent="-285750" algn="ctr" defTabSz="711200">
              <a:lnSpc>
                <a:spcPct val="90000"/>
              </a:lnSpc>
              <a:spcAft>
                <a:spcPct val="35000"/>
              </a:spcAft>
              <a:buFont typeface="Arial" panose="020B0604020202020204" pitchFamily="34" charset="0"/>
              <a:buChar char="•"/>
            </a:pPr>
            <a:r>
              <a:rPr lang="en-GB" sz="1200" dirty="0"/>
              <a:t>Community cohesion and connectedness</a:t>
            </a:r>
          </a:p>
          <a:p>
            <a:pPr marL="285750" indent="-285750" algn="ctr" defTabSz="711200">
              <a:lnSpc>
                <a:spcPct val="90000"/>
              </a:lnSpc>
              <a:spcAft>
                <a:spcPct val="35000"/>
              </a:spcAft>
              <a:buFont typeface="Arial" panose="020B0604020202020204" pitchFamily="34" charset="0"/>
              <a:buChar char="•"/>
            </a:pPr>
            <a:r>
              <a:rPr lang="en-GB" sz="1200" dirty="0"/>
              <a:t>Place/environment and accessibility factors limiting the ability to lead a healthy </a:t>
            </a:r>
            <a:r>
              <a:rPr lang="en-GB" sz="1200" dirty="0" smtClean="0"/>
              <a:t>lifestyle</a:t>
            </a:r>
          </a:p>
        </p:txBody>
      </p:sp>
      <p:sp>
        <p:nvSpPr>
          <p:cNvPr id="15" name="TextBox 14"/>
          <p:cNvSpPr txBox="1"/>
          <p:nvPr/>
        </p:nvSpPr>
        <p:spPr>
          <a:xfrm>
            <a:off x="6192983" y="4340695"/>
            <a:ext cx="5290236" cy="1675843"/>
          </a:xfrm>
          <a:prstGeom prst="rect">
            <a:avLst/>
          </a:prstGeom>
          <a:solidFill>
            <a:schemeClr val="accent4"/>
          </a:solidFill>
        </p:spPr>
        <p:txBody>
          <a:bodyPr wrap="square" rtlCol="0">
            <a:noAutofit/>
          </a:bodyPr>
          <a:lstStyle/>
          <a:p>
            <a:pPr algn="ctr" defTabSz="711200">
              <a:lnSpc>
                <a:spcPct val="90000"/>
              </a:lnSpc>
              <a:spcAft>
                <a:spcPct val="35000"/>
              </a:spcAft>
            </a:pPr>
            <a:r>
              <a:rPr lang="en-GB" sz="1600" b="1" dirty="0">
                <a:solidFill>
                  <a:schemeClr val="bg1"/>
                </a:solidFill>
              </a:rPr>
              <a:t>System related factors:</a:t>
            </a:r>
          </a:p>
          <a:p>
            <a:pPr marL="285750" indent="-285750" algn="ctr">
              <a:buFont typeface="Arial" panose="020B0604020202020204" pitchFamily="34" charset="0"/>
              <a:buChar char="•"/>
            </a:pPr>
            <a:r>
              <a:rPr lang="en-GB" sz="1200" dirty="0"/>
              <a:t>Communication, coordination and social prescribing</a:t>
            </a:r>
          </a:p>
          <a:p>
            <a:pPr marL="285750" indent="-285750" algn="ctr">
              <a:buFont typeface="Arial" panose="020B0604020202020204" pitchFamily="34" charset="0"/>
              <a:buChar char="•"/>
            </a:pPr>
            <a:r>
              <a:rPr lang="en-GB" sz="1200" dirty="0"/>
              <a:t>Awareness of available services and support</a:t>
            </a:r>
          </a:p>
          <a:p>
            <a:pPr marL="285750" indent="-285750" algn="ctr" defTabSz="382402" fontAlgn="auto">
              <a:spcBef>
                <a:spcPts val="0"/>
              </a:spcBef>
              <a:spcAft>
                <a:spcPts val="0"/>
              </a:spcAft>
              <a:buFont typeface="Arial" panose="020B0604020202020204" pitchFamily="34" charset="0"/>
              <a:buChar char="•"/>
              <a:defRPr/>
            </a:pPr>
            <a:r>
              <a:rPr lang="en-GB" sz="1200" dirty="0"/>
              <a:t>Accessibility of health and care services</a:t>
            </a:r>
          </a:p>
          <a:p>
            <a:pPr marL="285750" indent="-285750" algn="ctr" defTabSz="711200">
              <a:lnSpc>
                <a:spcPct val="90000"/>
              </a:lnSpc>
              <a:spcAft>
                <a:spcPct val="35000"/>
              </a:spcAft>
              <a:buFont typeface="Arial" panose="020B0604020202020204" pitchFamily="34" charset="0"/>
              <a:buChar char="•"/>
            </a:pPr>
            <a:endParaRPr lang="en-GB" sz="1200" dirty="0"/>
          </a:p>
          <a:p>
            <a:endParaRPr lang="en-GB" sz="1200" dirty="0" smtClean="0"/>
          </a:p>
        </p:txBody>
      </p:sp>
    </p:spTree>
    <p:extLst>
      <p:ext uri="{BB962C8B-B14F-4D97-AF65-F5344CB8AC3E}">
        <p14:creationId xmlns:p14="http://schemas.microsoft.com/office/powerpoint/2010/main" val="2100188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Citizen-led neighbourhood approach to health and wellbeing in the west of Camden: </a:t>
            </a:r>
            <a:r>
              <a:rPr lang="en-GB" sz="2800" b="0" dirty="0"/>
              <a:t>Key issues and themes</a:t>
            </a:r>
            <a:endParaRPr lang="en-GB" dirty="0"/>
          </a:p>
        </p:txBody>
      </p:sp>
      <p:graphicFrame>
        <p:nvGraphicFramePr>
          <p:cNvPr id="4" name="Content Placeholder 3" descr="1. Family resilience&#10;2. Healthy weight, healthy lives&#10;3. Community connectedness&#10;4. Ensuring good mental health for all&#10;5. First 1001 days&#10;6. Reducing alcohol related harm"/>
          <p:cNvGraphicFramePr>
            <a:graphicFrameLocks noGrp="1"/>
          </p:cNvGraphicFramePr>
          <p:nvPr>
            <p:ph sz="quarter" idx="10"/>
            <p:extLst>
              <p:ext uri="{D42A27DB-BD31-4B8C-83A1-F6EECF244321}">
                <p14:modId xmlns:p14="http://schemas.microsoft.com/office/powerpoint/2010/main" val="1341356617"/>
              </p:ext>
            </p:extLst>
          </p:nvPr>
        </p:nvGraphicFramePr>
        <p:xfrm>
          <a:off x="756518" y="1552013"/>
          <a:ext cx="5558971" cy="2101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title="down arrow"/>
          <p:cNvSpPr/>
          <p:nvPr/>
        </p:nvSpPr>
        <p:spPr>
          <a:xfrm>
            <a:off x="3243338" y="3828463"/>
            <a:ext cx="585330" cy="679269"/>
          </a:xfrm>
          <a:prstGeom prst="down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aphicFrame>
        <p:nvGraphicFramePr>
          <p:cNvPr id="5" name="Content Placeholder 3" descr="Ensuring good mental health for all&#10;communidty connectedness&#10;Family resilience" title="Box diagram"/>
          <p:cNvGraphicFramePr>
            <a:graphicFrameLocks/>
          </p:cNvGraphicFramePr>
          <p:nvPr>
            <p:extLst>
              <p:ext uri="{D42A27DB-BD31-4B8C-83A1-F6EECF244321}">
                <p14:modId xmlns:p14="http://schemas.microsoft.com/office/powerpoint/2010/main" val="3922210761"/>
              </p:ext>
            </p:extLst>
          </p:nvPr>
        </p:nvGraphicFramePr>
        <p:xfrm>
          <a:off x="923171" y="4332516"/>
          <a:ext cx="5558971" cy="21018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title="Table "/>
          <p:cNvSpPr/>
          <p:nvPr/>
        </p:nvSpPr>
        <p:spPr>
          <a:xfrm>
            <a:off x="756518" y="4682378"/>
            <a:ext cx="5892278" cy="1402080"/>
          </a:xfrm>
          <a:prstGeom prst="rect">
            <a:avLst/>
          </a:prstGeom>
          <a:noFill/>
          <a:ln>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 name="Picture 8" descr="group of people discussing" title="photo"/>
          <p:cNvPicPr>
            <a:picLocks noChangeAspect="1"/>
          </p:cNvPicPr>
          <p:nvPr/>
        </p:nvPicPr>
        <p:blipFill rotWithShape="1">
          <a:blip r:embed="rId12" cstate="print">
            <a:extLst>
              <a:ext uri="{28A0092B-C50C-407E-A947-70E740481C1C}">
                <a14:useLocalDpi xmlns:a14="http://schemas.microsoft.com/office/drawing/2010/main" val="0"/>
              </a:ext>
            </a:extLst>
          </a:blip>
          <a:srcRect t="22222"/>
          <a:stretch/>
        </p:blipFill>
        <p:spPr>
          <a:xfrm>
            <a:off x="7276011" y="1247671"/>
            <a:ext cx="4016097" cy="2365179"/>
          </a:xfrm>
          <a:prstGeom prst="rect">
            <a:avLst/>
          </a:prstGeom>
        </p:spPr>
      </p:pic>
      <p:pic>
        <p:nvPicPr>
          <p:cNvPr id="10" name="Picture 9" descr="group of people looking at post it notes in wall" title="photo"/>
          <p:cNvPicPr>
            <a:picLocks noChangeAspect="1"/>
          </p:cNvPicPr>
          <p:nvPr/>
        </p:nvPicPr>
        <p:blipFill rotWithShape="1">
          <a:blip r:embed="rId13" cstate="print">
            <a:extLst>
              <a:ext uri="{28A0092B-C50C-407E-A947-70E740481C1C}">
                <a14:useLocalDpi xmlns:a14="http://schemas.microsoft.com/office/drawing/2010/main" val="0"/>
              </a:ext>
            </a:extLst>
          </a:blip>
          <a:srcRect t="22076"/>
          <a:stretch/>
        </p:blipFill>
        <p:spPr>
          <a:xfrm>
            <a:off x="7276011" y="3678266"/>
            <a:ext cx="4016097" cy="2472552"/>
          </a:xfrm>
          <a:prstGeom prst="rect">
            <a:avLst/>
          </a:prstGeom>
        </p:spPr>
      </p:pic>
    </p:spTree>
    <p:extLst>
      <p:ext uri="{BB962C8B-B14F-4D97-AF65-F5344CB8AC3E}">
        <p14:creationId xmlns:p14="http://schemas.microsoft.com/office/powerpoint/2010/main" val="2909311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72" y="121541"/>
            <a:ext cx="9400695" cy="849600"/>
          </a:xfrm>
        </p:spPr>
        <p:txBody>
          <a:bodyPr/>
          <a:lstStyle/>
          <a:p>
            <a:r>
              <a:rPr lang="en-GB" dirty="0" smtClean="0"/>
              <a:t>Key reflections</a:t>
            </a:r>
            <a:endParaRPr lang="en-GB" dirty="0"/>
          </a:p>
        </p:txBody>
      </p:sp>
      <p:sp>
        <p:nvSpPr>
          <p:cNvPr id="5" name="Content Placeholder 2"/>
          <p:cNvSpPr txBox="1">
            <a:spLocks/>
          </p:cNvSpPr>
          <p:nvPr/>
        </p:nvSpPr>
        <p:spPr>
          <a:xfrm>
            <a:off x="281972" y="898710"/>
            <a:ext cx="9240262" cy="5407309"/>
          </a:xfrm>
          <a:prstGeom prst="rect">
            <a:avLst/>
          </a:prstGeom>
        </p:spPr>
        <p:txBody>
          <a:bodyPr vert="horz" lIns="0" tIns="0" rIns="0" bIns="0" rtlCol="0">
            <a:noAutofit/>
          </a:bodyPr>
          <a:lstStyle>
            <a:lvl1pPr marL="286802" indent="-286802" algn="l" defTabSz="382402"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03" indent="-239001" algn="l" defTabSz="382402" rtl="0" eaLnBrk="1" latinLnBrk="0" hangingPunct="1">
              <a:spcBef>
                <a:spcPct val="20000"/>
              </a:spcBef>
              <a:buFont typeface="Arial"/>
              <a:buChar char="–"/>
              <a:defRPr sz="2000" kern="1200">
                <a:solidFill>
                  <a:schemeClr val="tx1"/>
                </a:solidFill>
                <a:latin typeface="Arial"/>
                <a:ea typeface="+mn-ea"/>
                <a:cs typeface="Arial"/>
              </a:defRPr>
            </a:lvl2pPr>
            <a:lvl3pPr marL="956005" indent="-191201" algn="l" defTabSz="382402" rtl="0" eaLnBrk="1" latinLnBrk="0" hangingPunct="1">
              <a:spcBef>
                <a:spcPct val="20000"/>
              </a:spcBef>
              <a:buFont typeface="Arial"/>
              <a:buChar char="•"/>
              <a:defRPr sz="2000" kern="1200">
                <a:solidFill>
                  <a:schemeClr val="tx1"/>
                </a:solidFill>
                <a:latin typeface="Arial"/>
                <a:ea typeface="+mn-ea"/>
                <a:cs typeface="Arial"/>
              </a:defRPr>
            </a:lvl3pPr>
            <a:lvl4pPr marL="1338407" indent="-191201" algn="l" defTabSz="382402" rtl="0" eaLnBrk="1" latinLnBrk="0" hangingPunct="1">
              <a:spcBef>
                <a:spcPct val="20000"/>
              </a:spcBef>
              <a:buFont typeface="Arial"/>
              <a:buChar char="–"/>
              <a:defRPr sz="2000" kern="1200">
                <a:solidFill>
                  <a:schemeClr val="tx1"/>
                </a:solidFill>
                <a:latin typeface="Arial"/>
                <a:ea typeface="+mn-ea"/>
                <a:cs typeface="Arial"/>
              </a:defRPr>
            </a:lvl4pPr>
            <a:lvl5pPr marL="1720809" indent="-191201" algn="l" defTabSz="382402" rtl="0" eaLnBrk="1" latinLnBrk="0" hangingPunct="1">
              <a:spcBef>
                <a:spcPct val="20000"/>
              </a:spcBef>
              <a:buFont typeface="Arial"/>
              <a:buChar char="»"/>
              <a:defRPr sz="2000" kern="1200">
                <a:solidFill>
                  <a:schemeClr val="tx1"/>
                </a:solidFill>
                <a:latin typeface="Arial"/>
                <a:ea typeface="+mn-ea"/>
                <a:cs typeface="Arial"/>
              </a:defRPr>
            </a:lvl5pPr>
            <a:lvl6pPr marL="2103211" indent="-191201" algn="l" defTabSz="382402" rtl="0" eaLnBrk="1" latinLnBrk="0" hangingPunct="1">
              <a:spcBef>
                <a:spcPct val="20000"/>
              </a:spcBef>
              <a:buFont typeface="Arial"/>
              <a:buChar char="•"/>
              <a:defRPr sz="1700" kern="1200">
                <a:solidFill>
                  <a:schemeClr val="tx1"/>
                </a:solidFill>
                <a:latin typeface="+mn-lt"/>
                <a:ea typeface="+mn-ea"/>
                <a:cs typeface="+mn-cs"/>
              </a:defRPr>
            </a:lvl6pPr>
            <a:lvl7pPr marL="2485614" indent="-191201" algn="l" defTabSz="382402" rtl="0" eaLnBrk="1" latinLnBrk="0" hangingPunct="1">
              <a:spcBef>
                <a:spcPct val="20000"/>
              </a:spcBef>
              <a:buFont typeface="Arial"/>
              <a:buChar char="•"/>
              <a:defRPr sz="1700" kern="1200">
                <a:solidFill>
                  <a:schemeClr val="tx1"/>
                </a:solidFill>
                <a:latin typeface="+mn-lt"/>
                <a:ea typeface="+mn-ea"/>
                <a:cs typeface="+mn-cs"/>
              </a:defRPr>
            </a:lvl7pPr>
            <a:lvl8pPr marL="2868016" indent="-191201" algn="l" defTabSz="382402" rtl="0" eaLnBrk="1" latinLnBrk="0" hangingPunct="1">
              <a:spcBef>
                <a:spcPct val="20000"/>
              </a:spcBef>
              <a:buFont typeface="Arial"/>
              <a:buChar char="•"/>
              <a:defRPr sz="1700" kern="1200">
                <a:solidFill>
                  <a:schemeClr val="tx1"/>
                </a:solidFill>
                <a:latin typeface="+mn-lt"/>
                <a:ea typeface="+mn-ea"/>
                <a:cs typeface="+mn-cs"/>
              </a:defRPr>
            </a:lvl8pPr>
            <a:lvl9pPr marL="3250418" indent="-191201" algn="l" defTabSz="382402" rtl="0" eaLnBrk="1" latinLnBrk="0" hangingPunct="1">
              <a:spcBef>
                <a:spcPct val="20000"/>
              </a:spcBef>
              <a:buFont typeface="Arial"/>
              <a:buChar char="•"/>
              <a:defRPr sz="1700" kern="1200">
                <a:solidFill>
                  <a:schemeClr val="tx1"/>
                </a:solidFill>
                <a:latin typeface="+mn-lt"/>
                <a:ea typeface="+mn-ea"/>
                <a:cs typeface="+mn-cs"/>
              </a:defRPr>
            </a:lvl9pPr>
          </a:lstStyle>
          <a:p>
            <a:pPr fontAlgn="auto">
              <a:spcAft>
                <a:spcPts val="0"/>
              </a:spcAft>
            </a:pPr>
            <a:r>
              <a:rPr lang="en-GB" sz="1900" dirty="0"/>
              <a:t>The JSNA shows general overall improvement in </a:t>
            </a:r>
            <a:r>
              <a:rPr lang="en-GB" sz="1900" dirty="0" smtClean="0"/>
              <a:t>population health                                      in Camden. However, significant</a:t>
            </a:r>
            <a:r>
              <a:rPr lang="en-GB" sz="1900" b="1" dirty="0" smtClean="0"/>
              <a:t> health inequalities persist</a:t>
            </a:r>
            <a:r>
              <a:rPr lang="en-GB" sz="1900" dirty="0" smtClean="0"/>
              <a:t>, many                                          of which are related to </a:t>
            </a:r>
            <a:r>
              <a:rPr lang="en-GB" sz="1900" dirty="0"/>
              <a:t>deprivation. Reducing the gap </a:t>
            </a:r>
            <a:r>
              <a:rPr lang="en-GB" sz="1900" dirty="0" smtClean="0"/>
              <a:t>is </a:t>
            </a:r>
            <a:r>
              <a:rPr lang="en-GB" sz="1900" dirty="0"/>
              <a:t>likely </a:t>
            </a:r>
            <a:r>
              <a:rPr lang="en-GB" sz="1900" dirty="0" smtClean="0"/>
              <a:t>to                                 require </a:t>
            </a:r>
            <a:r>
              <a:rPr lang="en-GB" sz="1900" dirty="0"/>
              <a:t>a </a:t>
            </a:r>
            <a:r>
              <a:rPr lang="en-GB" sz="1900" b="1" dirty="0"/>
              <a:t>system </a:t>
            </a:r>
            <a:r>
              <a:rPr lang="en-GB" sz="1900" b="1" dirty="0" smtClean="0"/>
              <a:t>focus on </a:t>
            </a:r>
            <a:r>
              <a:rPr lang="en-GB" sz="1900" b="1" dirty="0"/>
              <a:t>particular </a:t>
            </a:r>
            <a:r>
              <a:rPr lang="en-GB" sz="1900" b="1" dirty="0" smtClean="0"/>
              <a:t>population groups </a:t>
            </a:r>
            <a:r>
              <a:rPr lang="en-GB" sz="1900" b="1" dirty="0"/>
              <a:t>and </a:t>
            </a:r>
            <a:r>
              <a:rPr lang="en-GB" sz="1900" b="1" dirty="0" smtClean="0"/>
              <a:t>                                   wards</a:t>
            </a:r>
            <a:r>
              <a:rPr lang="en-GB" sz="1900" dirty="0" smtClean="0"/>
              <a:t> </a:t>
            </a:r>
            <a:r>
              <a:rPr lang="en-GB" sz="1900" dirty="0"/>
              <a:t>in the borough, </a:t>
            </a:r>
            <a:r>
              <a:rPr lang="en-GB" sz="1900" dirty="0" smtClean="0"/>
              <a:t>with consideration </a:t>
            </a:r>
            <a:r>
              <a:rPr lang="en-GB" sz="1900" dirty="0"/>
              <a:t>of what </a:t>
            </a:r>
            <a:r>
              <a:rPr lang="en-GB" sz="1900" dirty="0" smtClean="0"/>
              <a:t>each part </a:t>
            </a:r>
            <a:r>
              <a:rPr lang="en-GB" sz="1900" dirty="0"/>
              <a:t>of the </a:t>
            </a:r>
            <a:r>
              <a:rPr lang="en-GB" sz="1900" dirty="0" smtClean="0"/>
              <a:t>                    system </a:t>
            </a:r>
            <a:r>
              <a:rPr lang="en-GB" sz="1900" dirty="0"/>
              <a:t>can do to better </a:t>
            </a:r>
            <a:r>
              <a:rPr lang="en-GB" sz="1900" dirty="0" smtClean="0"/>
              <a:t>support </a:t>
            </a:r>
            <a:r>
              <a:rPr lang="en-GB" sz="1900" dirty="0"/>
              <a:t>those most in </a:t>
            </a:r>
            <a:r>
              <a:rPr lang="en-GB" sz="1900" dirty="0" smtClean="0"/>
              <a:t>need and </a:t>
            </a:r>
            <a:r>
              <a:rPr lang="en-GB" sz="1900" dirty="0"/>
              <a:t>to help </a:t>
            </a:r>
            <a:r>
              <a:rPr lang="en-GB" sz="1900" dirty="0" smtClean="0"/>
              <a:t>                                    prevent </a:t>
            </a:r>
            <a:r>
              <a:rPr lang="en-GB" sz="1900" dirty="0"/>
              <a:t>factors </a:t>
            </a:r>
            <a:r>
              <a:rPr lang="en-GB" sz="1900" dirty="0" smtClean="0"/>
              <a:t>contributing to </a:t>
            </a:r>
            <a:r>
              <a:rPr lang="en-GB" sz="1900" dirty="0"/>
              <a:t>health inequalities.</a:t>
            </a:r>
            <a:endParaRPr lang="en-GB" dirty="0"/>
          </a:p>
        </p:txBody>
      </p:sp>
      <p:sp>
        <p:nvSpPr>
          <p:cNvPr id="3" name="Content Placeholder 2"/>
          <p:cNvSpPr>
            <a:spLocks noGrp="1"/>
          </p:cNvSpPr>
          <p:nvPr>
            <p:ph sz="quarter" idx="10"/>
          </p:nvPr>
        </p:nvSpPr>
        <p:spPr>
          <a:xfrm>
            <a:off x="281972" y="3285048"/>
            <a:ext cx="11444192" cy="5550051"/>
          </a:xfrm>
        </p:spPr>
        <p:txBody>
          <a:bodyPr/>
          <a:lstStyle/>
          <a:p>
            <a:r>
              <a:rPr lang="en-GB" sz="1900" dirty="0"/>
              <a:t>Residents’ voice/views, coupled with our data insights, underline the importance of a </a:t>
            </a:r>
            <a:r>
              <a:rPr lang="en-GB" sz="1900" b="1" dirty="0"/>
              <a:t>continued focus </a:t>
            </a:r>
            <a:r>
              <a:rPr lang="en-GB" sz="1900" dirty="0"/>
              <a:t>on the </a:t>
            </a:r>
            <a:r>
              <a:rPr lang="en-GB" sz="1900" b="1" dirty="0"/>
              <a:t>wider determinants of health </a:t>
            </a:r>
            <a:r>
              <a:rPr lang="en-GB" sz="1900" dirty="0"/>
              <a:t>to help improve overall health and wellbeing in Camden by enhancing the conditions into which people are born, live and age</a:t>
            </a:r>
            <a:r>
              <a:rPr lang="en-GB" dirty="0" smtClean="0"/>
              <a:t>.</a:t>
            </a:r>
          </a:p>
          <a:p>
            <a:endParaRPr lang="en-GB" sz="1400" dirty="0" smtClean="0"/>
          </a:p>
          <a:p>
            <a:r>
              <a:rPr lang="en-GB" sz="1900" dirty="0"/>
              <a:t>The majority of health and care </a:t>
            </a:r>
            <a:r>
              <a:rPr lang="en-GB" sz="1900" b="1" dirty="0"/>
              <a:t>system resource is related to immediately presenting need</a:t>
            </a:r>
            <a:r>
              <a:rPr lang="en-GB" sz="1900" dirty="0"/>
              <a:t>. In order to shift the curve and prioritise prevention and early intervention, we need to consider the </a:t>
            </a:r>
            <a:r>
              <a:rPr lang="en-GB" sz="1900" b="1" dirty="0"/>
              <a:t>balance between shorter and longer term priorities</a:t>
            </a:r>
            <a:r>
              <a:rPr lang="en-GB" sz="1900" dirty="0" smtClean="0"/>
              <a:t>.</a:t>
            </a:r>
          </a:p>
          <a:p>
            <a:endParaRPr lang="en-GB" sz="1400" dirty="0" smtClean="0"/>
          </a:p>
          <a:p>
            <a:r>
              <a:rPr lang="en-GB" sz="1800" dirty="0"/>
              <a:t>Clustering of risk factors and of disease/multi morbidity requires a different, more holistic approach – </a:t>
            </a:r>
            <a:r>
              <a:rPr lang="en-GB" sz="1800" b="1" dirty="0"/>
              <a:t>move away from considering unhealthy behaviours or physical or mental  health conditions in isolation</a:t>
            </a:r>
            <a:r>
              <a:rPr lang="en-GB" sz="1800" dirty="0"/>
              <a:t>.</a:t>
            </a:r>
          </a:p>
          <a:p>
            <a:endParaRPr lang="en-GB" sz="1900" dirty="0"/>
          </a:p>
          <a:p>
            <a:endParaRPr lang="en-GB" dirty="0"/>
          </a:p>
          <a:p>
            <a:endParaRPr lang="en-GB" dirty="0"/>
          </a:p>
          <a:p>
            <a:endParaRPr lang="en-GB" dirty="0" smtClean="0"/>
          </a:p>
          <a:p>
            <a:endParaRPr lang="en-GB" dirty="0" smtClean="0">
              <a:solidFill>
                <a:srgbClr val="00B050"/>
              </a:solidFill>
            </a:endParaRPr>
          </a:p>
          <a:p>
            <a:endParaRPr lang="en-GB" dirty="0" smtClean="0"/>
          </a:p>
        </p:txBody>
      </p:sp>
      <p:sp>
        <p:nvSpPr>
          <p:cNvPr id="6" name="Rectangle 5"/>
          <p:cNvSpPr/>
          <p:nvPr/>
        </p:nvSpPr>
        <p:spPr>
          <a:xfrm>
            <a:off x="8085035" y="506295"/>
            <a:ext cx="3439868" cy="261610"/>
          </a:xfrm>
          <a:prstGeom prst="rect">
            <a:avLst/>
          </a:prstGeom>
        </p:spPr>
        <p:txBody>
          <a:bodyPr wrap="square">
            <a:spAutoFit/>
          </a:bodyPr>
          <a:lstStyle/>
          <a:p>
            <a:pPr>
              <a:defRPr sz="900" b="1" i="0" u="none" strike="noStrike" kern="1200" spc="0" baseline="0">
                <a:solidFill>
                  <a:srgbClr val="000000"/>
                </a:solidFill>
                <a:latin typeface="+mn-lt"/>
                <a:ea typeface="+mn-ea"/>
                <a:cs typeface="+mn-cs"/>
              </a:defRPr>
            </a:pPr>
            <a:r>
              <a:rPr lang="en-GB" sz="1100" b="1" dirty="0"/>
              <a:t>Inequalities in life expectancy in Camden</a:t>
            </a:r>
          </a:p>
        </p:txBody>
      </p:sp>
      <p:graphicFrame>
        <p:nvGraphicFramePr>
          <p:cNvPr id="7" name="Chart 6" descr="Men adn women from 2011-13 to 2016-18" title="Inequality in life expectancy in Camden "/>
          <p:cNvGraphicFramePr>
            <a:graphicFrameLocks/>
          </p:cNvGraphicFramePr>
          <p:nvPr>
            <p:extLst>
              <p:ext uri="{D42A27DB-BD31-4B8C-83A1-F6EECF244321}">
                <p14:modId xmlns:p14="http://schemas.microsoft.com/office/powerpoint/2010/main" val="1935456836"/>
              </p:ext>
            </p:extLst>
          </p:nvPr>
        </p:nvGraphicFramePr>
        <p:xfrm>
          <a:off x="7985718" y="833307"/>
          <a:ext cx="4206282" cy="2451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9870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42" y="74064"/>
            <a:ext cx="9400695" cy="849600"/>
          </a:xfrm>
        </p:spPr>
        <p:txBody>
          <a:bodyPr/>
          <a:lstStyle/>
          <a:p>
            <a:r>
              <a:rPr lang="en-GB" dirty="0" smtClean="0"/>
              <a:t>Key reflections</a:t>
            </a:r>
            <a:endParaRPr lang="en-GB" dirty="0"/>
          </a:p>
        </p:txBody>
      </p:sp>
      <p:sp>
        <p:nvSpPr>
          <p:cNvPr id="3" name="Content Placeholder 2"/>
          <p:cNvSpPr>
            <a:spLocks noGrp="1"/>
          </p:cNvSpPr>
          <p:nvPr>
            <p:ph sz="quarter" idx="10"/>
          </p:nvPr>
        </p:nvSpPr>
        <p:spPr>
          <a:xfrm>
            <a:off x="2045486" y="629726"/>
            <a:ext cx="9462891" cy="5486265"/>
          </a:xfrm>
        </p:spPr>
        <p:txBody>
          <a:bodyPr/>
          <a:lstStyle/>
          <a:p>
            <a:endParaRPr lang="en-GB" sz="1850" dirty="0"/>
          </a:p>
          <a:p>
            <a:r>
              <a:rPr lang="en-GB" dirty="0"/>
              <a:t>Although we have seen </a:t>
            </a:r>
            <a:r>
              <a:rPr lang="en-GB" b="1" dirty="0"/>
              <a:t>improvements across a number of areas of child health, inequalities are marked</a:t>
            </a:r>
            <a:r>
              <a:rPr lang="en-GB" dirty="0"/>
              <a:t> amongst this group, with </a:t>
            </a:r>
            <a:r>
              <a:rPr lang="en-GB" b="1" dirty="0"/>
              <a:t>deprivation and/or ethnicity a key factor </a:t>
            </a:r>
            <a:r>
              <a:rPr lang="en-GB" dirty="0"/>
              <a:t>for issues such as obesity, long term conditions and social needs. Addressing this inequality is fundamental to ensuring all children in Camden are able to get the best start in life, and to achieve good health and wellbeing outcomes throughout their lives</a:t>
            </a:r>
            <a:r>
              <a:rPr lang="en-GB" dirty="0" smtClean="0"/>
              <a:t>.</a:t>
            </a:r>
          </a:p>
          <a:p>
            <a:endParaRPr lang="en-GB" sz="1400" dirty="0"/>
          </a:p>
          <a:p>
            <a:r>
              <a:rPr lang="en-GB" dirty="0"/>
              <a:t>Despite the relatively high proportion of Camden’s population which fall into the ‘live well’ segment, historically, we have arguably taken </a:t>
            </a:r>
            <a:r>
              <a:rPr lang="en-GB" b="1" dirty="0"/>
              <a:t>less of a system focus on working age adults</a:t>
            </a:r>
            <a:r>
              <a:rPr lang="en-GB" dirty="0"/>
              <a:t>. When considering a life course approach, this group presents </a:t>
            </a:r>
            <a:r>
              <a:rPr lang="en-GB" b="1" dirty="0"/>
              <a:t>a key opportunity to support healthy ageing through prevention</a:t>
            </a:r>
            <a:r>
              <a:rPr lang="en-GB" dirty="0"/>
              <a:t>. </a:t>
            </a:r>
            <a:endParaRPr lang="en-GB" dirty="0" smtClean="0"/>
          </a:p>
          <a:p>
            <a:endParaRPr lang="en-GB" sz="1400" dirty="0"/>
          </a:p>
          <a:p>
            <a:r>
              <a:rPr lang="en-GB" dirty="0"/>
              <a:t>Whilst in the context of the whole Camden population, those with </a:t>
            </a:r>
            <a:r>
              <a:rPr lang="en-GB" b="1" dirty="0"/>
              <a:t>complex health needs or severe frailty </a:t>
            </a:r>
            <a:r>
              <a:rPr lang="en-GB" dirty="0"/>
              <a:t>is a relatively small group, they make up the </a:t>
            </a:r>
            <a:r>
              <a:rPr lang="en-GB" b="1" dirty="0"/>
              <a:t>largest proportion of the older adult population</a:t>
            </a:r>
            <a:r>
              <a:rPr lang="en-GB" dirty="0"/>
              <a:t>.  Providing a more integrated and community based response for this cohort is critical. </a:t>
            </a:r>
          </a:p>
          <a:p>
            <a:endParaRPr lang="en-GB" dirty="0">
              <a:solidFill>
                <a:srgbClr val="00B050"/>
              </a:solidFill>
            </a:endParaRPr>
          </a:p>
          <a:p>
            <a:endParaRPr lang="en-GB" dirty="0"/>
          </a:p>
        </p:txBody>
      </p:sp>
      <p:sp>
        <p:nvSpPr>
          <p:cNvPr id="4" name="Oval 3" descr="Young girl" title="Decorative photo"/>
          <p:cNvSpPr/>
          <p:nvPr/>
        </p:nvSpPr>
        <p:spPr>
          <a:xfrm>
            <a:off x="545582" y="1151050"/>
            <a:ext cx="1279765" cy="1255602"/>
          </a:xfrm>
          <a:prstGeom prst="ellipse">
            <a:avLst/>
          </a:prstGeom>
          <a:blipFill>
            <a:blip r:embed="rId2"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Oval 4" descr="adult" title="Young girl"/>
          <p:cNvSpPr/>
          <p:nvPr/>
        </p:nvSpPr>
        <p:spPr>
          <a:xfrm>
            <a:off x="610133" y="3026169"/>
            <a:ext cx="1279765" cy="1214703"/>
          </a:xfrm>
          <a:prstGeom prst="ellipse">
            <a:avLst/>
          </a:prstGeom>
          <a:blipFill>
            <a:blip r:embed="rId3" cstate="print">
              <a:extLst>
                <a:ext uri="{28A0092B-C50C-407E-A947-70E740481C1C}">
                  <a14:useLocalDpi xmlns:a14="http://schemas.microsoft.com/office/drawing/2010/main" val="0"/>
                </a:ext>
              </a:extLst>
            </a:blip>
            <a:srcRect/>
            <a:stretch>
              <a:fillRect t="-24000" b="-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Oval 5" descr="Person in swimming pool" title="Young girl"/>
          <p:cNvSpPr/>
          <p:nvPr/>
        </p:nvSpPr>
        <p:spPr>
          <a:xfrm>
            <a:off x="713102" y="4860389"/>
            <a:ext cx="1254590" cy="1255602"/>
          </a:xfrm>
          <a:prstGeom prst="ellipse">
            <a:avLst/>
          </a:prstGeom>
          <a:blipFill>
            <a:blip r:embed="rId4"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53695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the </a:t>
            </a:r>
            <a:r>
              <a:rPr lang="en-GB" dirty="0" smtClean="0"/>
              <a:t>strategy: three ‘buckets’ of activity</a:t>
            </a:r>
            <a:br>
              <a:rPr lang="en-GB" dirty="0" smtClean="0"/>
            </a:br>
            <a:endParaRPr lang="en-GB" sz="2600" b="0" dirty="0"/>
          </a:p>
        </p:txBody>
      </p:sp>
      <p:sp>
        <p:nvSpPr>
          <p:cNvPr id="3" name="Rounded Rectangle 2"/>
          <p:cNvSpPr/>
          <p:nvPr/>
        </p:nvSpPr>
        <p:spPr>
          <a:xfrm>
            <a:off x="881744" y="1182258"/>
            <a:ext cx="3025755" cy="4656841"/>
          </a:xfrm>
          <a:prstGeom prst="roundRect">
            <a:avLst/>
          </a:prstGeom>
          <a:gradFill>
            <a:gsLst>
              <a:gs pos="100000">
                <a:schemeClr val="accent4"/>
              </a:gs>
              <a:gs pos="100000">
                <a:schemeClr val="accent1">
                  <a:tint val="50000"/>
                  <a:shade val="100000"/>
                  <a:satMod val="350000"/>
                </a:schemeClr>
              </a:gs>
            </a:gsLs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bg1"/>
                </a:solidFill>
              </a:rPr>
              <a:t>Understanding population needs and assets</a:t>
            </a:r>
          </a:p>
          <a:p>
            <a:pPr algn="ctr"/>
            <a:endParaRPr lang="en-GB" dirty="0">
              <a:solidFill>
                <a:schemeClr val="bg1"/>
              </a:solidFill>
            </a:endParaRPr>
          </a:p>
          <a:p>
            <a:pPr marL="285757" indent="-285757">
              <a:buFont typeface="Arial" panose="020B0604020202020204" pitchFamily="34" charset="0"/>
              <a:buChar char="•"/>
            </a:pPr>
            <a:r>
              <a:rPr lang="en-GB" sz="1400" dirty="0">
                <a:solidFill>
                  <a:schemeClr val="bg1"/>
                </a:solidFill>
              </a:rPr>
              <a:t>Evidence and data-led approach to understanding  key HWB issues and priorities</a:t>
            </a:r>
          </a:p>
          <a:p>
            <a:pPr marL="285757" indent="-285757">
              <a:buFont typeface="Arial" panose="020B0604020202020204" pitchFamily="34" charset="0"/>
              <a:buChar char="•"/>
            </a:pPr>
            <a:r>
              <a:rPr lang="en-GB" sz="1400" dirty="0">
                <a:solidFill>
                  <a:schemeClr val="bg1"/>
                </a:solidFill>
              </a:rPr>
              <a:t>Refresh of the JSNA</a:t>
            </a:r>
          </a:p>
          <a:p>
            <a:pPr marL="285757" indent="-285757">
              <a:buFont typeface="Arial" panose="020B0604020202020204" pitchFamily="34" charset="0"/>
              <a:buChar char="•"/>
            </a:pPr>
            <a:r>
              <a:rPr lang="en-GB" sz="1400" dirty="0">
                <a:solidFill>
                  <a:schemeClr val="bg1"/>
                </a:solidFill>
              </a:rPr>
              <a:t>Developing a population segmentation methodology to better understand and describe how needs and service/resource use cluster and vary between different population segments/cohorts</a:t>
            </a:r>
          </a:p>
        </p:txBody>
      </p:sp>
      <p:sp>
        <p:nvSpPr>
          <p:cNvPr id="12" name="Rounded Rectangle 11"/>
          <p:cNvSpPr/>
          <p:nvPr/>
        </p:nvSpPr>
        <p:spPr>
          <a:xfrm>
            <a:off x="4722221" y="1182258"/>
            <a:ext cx="2909606" cy="4656841"/>
          </a:xfrm>
          <a:prstGeom prst="roundRect">
            <a:avLst/>
          </a:prstGeom>
          <a:gradFill>
            <a:gsLst>
              <a:gs pos="100000">
                <a:schemeClr val="accent4"/>
              </a:gs>
              <a:gs pos="100000">
                <a:schemeClr val="accent1">
                  <a:tint val="50000"/>
                  <a:shade val="100000"/>
                  <a:satMod val="350000"/>
                </a:schemeClr>
              </a:gs>
            </a:gsLs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bg1"/>
                </a:solidFill>
              </a:rPr>
              <a:t>Mapping and aligning existing strategies and outcomes across the health and care system</a:t>
            </a:r>
          </a:p>
          <a:p>
            <a:endParaRPr lang="en-GB" b="1" dirty="0" smtClean="0">
              <a:solidFill>
                <a:schemeClr val="bg1"/>
              </a:solidFill>
            </a:endParaRPr>
          </a:p>
          <a:p>
            <a:pPr marL="285757" indent="-285757">
              <a:buFont typeface="Arial" panose="020B0604020202020204" pitchFamily="34" charset="0"/>
              <a:buChar char="•"/>
            </a:pPr>
            <a:r>
              <a:rPr lang="en-GB" sz="1400" dirty="0">
                <a:solidFill>
                  <a:schemeClr val="bg1"/>
                </a:solidFill>
                <a:latin typeface="+mj-lt"/>
              </a:rPr>
              <a:t>Identify and summarise the outcomes and ambitions articulated in existing system strategies</a:t>
            </a:r>
          </a:p>
          <a:p>
            <a:pPr marL="285757" indent="-285757">
              <a:buFont typeface="Arial" panose="020B0604020202020204" pitchFamily="34" charset="0"/>
              <a:buChar char="•"/>
            </a:pPr>
            <a:r>
              <a:rPr lang="en-GB" sz="1400" dirty="0">
                <a:solidFill>
                  <a:schemeClr val="bg1"/>
                </a:solidFill>
                <a:latin typeface="+mj-lt"/>
              </a:rPr>
              <a:t>Assess progress against these</a:t>
            </a:r>
          </a:p>
          <a:p>
            <a:pPr marL="285757" indent="-285757">
              <a:buFont typeface="Arial" panose="020B0604020202020204" pitchFamily="34" charset="0"/>
              <a:buChar char="•"/>
            </a:pPr>
            <a:r>
              <a:rPr lang="en-GB" sz="1400" dirty="0">
                <a:solidFill>
                  <a:schemeClr val="bg1"/>
                </a:solidFill>
                <a:latin typeface="+mj-lt"/>
              </a:rPr>
              <a:t>Map common themes and an outcomes logic model</a:t>
            </a:r>
          </a:p>
          <a:p>
            <a:pPr marL="285757" indent="-285757">
              <a:buFont typeface="Arial" panose="020B0604020202020204" pitchFamily="34" charset="0"/>
              <a:buChar char="•"/>
            </a:pPr>
            <a:endParaRPr lang="en-GB" sz="1600" dirty="0">
              <a:solidFill>
                <a:schemeClr val="tx1"/>
              </a:solidFill>
              <a:latin typeface="+mj-lt"/>
            </a:endParaRPr>
          </a:p>
          <a:p>
            <a:pPr algn="ctr"/>
            <a:endParaRPr lang="en-GB" sz="1600" dirty="0">
              <a:solidFill>
                <a:schemeClr val="tx1"/>
              </a:solidFill>
              <a:latin typeface="+mj-lt"/>
            </a:endParaRPr>
          </a:p>
        </p:txBody>
      </p:sp>
      <p:sp>
        <p:nvSpPr>
          <p:cNvPr id="13" name="Rounded Rectangle 12"/>
          <p:cNvSpPr/>
          <p:nvPr/>
        </p:nvSpPr>
        <p:spPr>
          <a:xfrm>
            <a:off x="8446549" y="1162729"/>
            <a:ext cx="2915141" cy="4656841"/>
          </a:xfrm>
          <a:prstGeom prst="roundRect">
            <a:avLst/>
          </a:prstGeom>
          <a:gradFill>
            <a:gsLst>
              <a:gs pos="100000">
                <a:schemeClr val="accent4"/>
              </a:gs>
              <a:gs pos="100000">
                <a:schemeClr val="accent1">
                  <a:tint val="50000"/>
                  <a:shade val="100000"/>
                  <a:satMod val="350000"/>
                </a:schemeClr>
              </a:gs>
            </a:gsLs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600" b="1" dirty="0">
              <a:solidFill>
                <a:schemeClr val="bg1"/>
              </a:solidFill>
            </a:endParaRPr>
          </a:p>
          <a:p>
            <a:endParaRPr lang="en-GB" sz="1600" b="1" dirty="0">
              <a:solidFill>
                <a:schemeClr val="bg1"/>
              </a:solidFill>
            </a:endParaRPr>
          </a:p>
          <a:p>
            <a:r>
              <a:rPr lang="en-GB" sz="1600" b="1" dirty="0">
                <a:solidFill>
                  <a:schemeClr val="bg1"/>
                </a:solidFill>
              </a:rPr>
              <a:t>Participation and co-production </a:t>
            </a:r>
          </a:p>
          <a:p>
            <a:endParaRPr lang="en-GB" b="1" dirty="0">
              <a:solidFill>
                <a:schemeClr val="bg1"/>
              </a:solidFill>
            </a:endParaRPr>
          </a:p>
          <a:p>
            <a:pPr marL="285757" indent="-285757">
              <a:buFont typeface="Arial" panose="020B0604020202020204" pitchFamily="34" charset="0"/>
              <a:buChar char="•"/>
            </a:pPr>
            <a:r>
              <a:rPr lang="en-GB" sz="1400" dirty="0">
                <a:solidFill>
                  <a:schemeClr val="bg1"/>
                </a:solidFill>
              </a:rPr>
              <a:t>Stocktake of existing resident and patient participation and engagement work on health and wellbeing, to distil key themes and insight  - </a:t>
            </a:r>
            <a:r>
              <a:rPr lang="en-GB" sz="1400" dirty="0" err="1">
                <a:solidFill>
                  <a:schemeClr val="bg1"/>
                </a:solidFill>
              </a:rPr>
              <a:t>i.e</a:t>
            </a:r>
            <a:r>
              <a:rPr lang="en-GB" sz="1400" dirty="0">
                <a:solidFill>
                  <a:schemeClr val="bg1"/>
                </a:solidFill>
              </a:rPr>
              <a:t> what have we heard already</a:t>
            </a:r>
          </a:p>
          <a:p>
            <a:pPr marL="285757" indent="-285757">
              <a:buFont typeface="Arial" panose="020B0604020202020204" pitchFamily="34" charset="0"/>
              <a:buChar char="•"/>
            </a:pPr>
            <a:r>
              <a:rPr lang="en-GB" sz="1400" dirty="0">
                <a:solidFill>
                  <a:schemeClr val="bg1"/>
                </a:solidFill>
              </a:rPr>
              <a:t>Citizen’s Assembly &amp; Summit</a:t>
            </a:r>
          </a:p>
          <a:p>
            <a:pPr marL="285757" indent="-285757">
              <a:buFont typeface="Arial" panose="020B0604020202020204" pitchFamily="34" charset="0"/>
              <a:buChar char="•"/>
            </a:pPr>
            <a:r>
              <a:rPr lang="en-GB" sz="1400" dirty="0">
                <a:solidFill>
                  <a:schemeClr val="bg1"/>
                </a:solidFill>
              </a:rPr>
              <a:t>Other stakeholder conversations and engagement events</a:t>
            </a:r>
          </a:p>
          <a:p>
            <a:pPr marL="285757" indent="-285757">
              <a:buFont typeface="Arial" panose="020B0604020202020204" pitchFamily="34" charset="0"/>
              <a:buChar char="•"/>
            </a:pPr>
            <a:r>
              <a:rPr lang="en-GB" sz="1400" dirty="0">
                <a:solidFill>
                  <a:schemeClr val="bg1"/>
                </a:solidFill>
              </a:rPr>
              <a:t>Formal consultation on the draft strategy</a:t>
            </a:r>
            <a:endParaRPr lang="en-GB" dirty="0">
              <a:solidFill>
                <a:schemeClr val="bg1"/>
              </a:solidFill>
            </a:endParaRPr>
          </a:p>
        </p:txBody>
      </p:sp>
    </p:spTree>
    <p:extLst>
      <p:ext uri="{BB962C8B-B14F-4D97-AF65-F5344CB8AC3E}">
        <p14:creationId xmlns:p14="http://schemas.microsoft.com/office/powerpoint/2010/main" val="235907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19" y="142764"/>
            <a:ext cx="11570086" cy="849600"/>
          </a:xfrm>
        </p:spPr>
        <p:txBody>
          <a:bodyPr/>
          <a:lstStyle/>
          <a:p>
            <a:r>
              <a:rPr lang="en-GB" dirty="0" smtClean="0"/>
              <a:t>Camden Joint Strategic Needs Assessment 2020: Overview</a:t>
            </a:r>
            <a:endParaRPr lang="en-GB" dirty="0"/>
          </a:p>
        </p:txBody>
      </p:sp>
      <p:sp>
        <p:nvSpPr>
          <p:cNvPr id="3" name="Content Placeholder 2"/>
          <p:cNvSpPr>
            <a:spLocks noGrp="1"/>
          </p:cNvSpPr>
          <p:nvPr>
            <p:ph sz="quarter" idx="10"/>
          </p:nvPr>
        </p:nvSpPr>
        <p:spPr>
          <a:xfrm>
            <a:off x="312119" y="1261101"/>
            <a:ext cx="7268663" cy="4676973"/>
          </a:xfrm>
        </p:spPr>
        <p:txBody>
          <a:bodyPr/>
          <a:lstStyle/>
          <a:p>
            <a:r>
              <a:rPr lang="en-GB" dirty="0"/>
              <a:t>Camden residents are living longer. Life expectancy at birth has increased in Camden for both males and females </a:t>
            </a:r>
            <a:r>
              <a:rPr lang="en-GB" dirty="0" smtClean="0"/>
              <a:t>and </a:t>
            </a:r>
            <a:r>
              <a:rPr lang="en-GB" dirty="0"/>
              <a:t>is now significantly higher than London and England</a:t>
            </a:r>
            <a:r>
              <a:rPr lang="en-GB" dirty="0" smtClean="0"/>
              <a:t>. </a:t>
            </a:r>
          </a:p>
          <a:p>
            <a:r>
              <a:rPr lang="en-GB" dirty="0" smtClean="0"/>
              <a:t>However</a:t>
            </a:r>
            <a:r>
              <a:rPr lang="en-GB" dirty="0"/>
              <a:t>, there are still inequalities between the most and least deprived areas in the </a:t>
            </a:r>
            <a:r>
              <a:rPr lang="en-GB" dirty="0" smtClean="0"/>
              <a:t>borough for both life expectancy and healthy life expectancy. Men </a:t>
            </a:r>
            <a:r>
              <a:rPr lang="en-GB" dirty="0"/>
              <a:t>and women in the most deprived areas </a:t>
            </a:r>
            <a:r>
              <a:rPr lang="en-GB" dirty="0" smtClean="0"/>
              <a:t>of Camden live 18 </a:t>
            </a:r>
            <a:r>
              <a:rPr lang="en-GB" dirty="0"/>
              <a:t>and </a:t>
            </a:r>
            <a:r>
              <a:rPr lang="en-GB" dirty="0" smtClean="0"/>
              <a:t>19 </a:t>
            </a:r>
            <a:r>
              <a:rPr lang="en-GB" dirty="0"/>
              <a:t>fewer years </a:t>
            </a:r>
            <a:r>
              <a:rPr lang="en-GB" dirty="0" smtClean="0"/>
              <a:t>in a healthy state than </a:t>
            </a:r>
            <a:r>
              <a:rPr lang="en-GB" dirty="0"/>
              <a:t>their counterparts in the least deprived areas, respectively. </a:t>
            </a:r>
          </a:p>
        </p:txBody>
      </p:sp>
      <p:sp>
        <p:nvSpPr>
          <p:cNvPr id="6" name="Content Placeholder 2"/>
          <p:cNvSpPr txBox="1">
            <a:spLocks/>
          </p:cNvSpPr>
          <p:nvPr/>
        </p:nvSpPr>
        <p:spPr>
          <a:xfrm>
            <a:off x="312119" y="4153810"/>
            <a:ext cx="11570086" cy="1410641"/>
          </a:xfrm>
          <a:prstGeom prst="rect">
            <a:avLst/>
          </a:prstGeom>
        </p:spPr>
        <p:txBody>
          <a:bodyPr vert="horz" lIns="0" tIns="0" rIns="0" bIns="0" rtlCol="0">
            <a:noAutofit/>
          </a:bodyPr>
          <a:lstStyle>
            <a:lvl1pPr marL="286802" indent="-286802" algn="l" defTabSz="382402"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03" indent="-239001" algn="l" defTabSz="382402" rtl="0" eaLnBrk="1" latinLnBrk="0" hangingPunct="1">
              <a:spcBef>
                <a:spcPct val="20000"/>
              </a:spcBef>
              <a:buFont typeface="Arial"/>
              <a:buChar char="–"/>
              <a:defRPr sz="2000" kern="1200">
                <a:solidFill>
                  <a:schemeClr val="tx1"/>
                </a:solidFill>
                <a:latin typeface="Arial"/>
                <a:ea typeface="+mn-ea"/>
                <a:cs typeface="Arial"/>
              </a:defRPr>
            </a:lvl2pPr>
            <a:lvl3pPr marL="956005" indent="-191201" algn="l" defTabSz="382402" rtl="0" eaLnBrk="1" latinLnBrk="0" hangingPunct="1">
              <a:spcBef>
                <a:spcPct val="20000"/>
              </a:spcBef>
              <a:buFont typeface="Arial"/>
              <a:buChar char="•"/>
              <a:defRPr sz="2000" kern="1200">
                <a:solidFill>
                  <a:schemeClr val="tx1"/>
                </a:solidFill>
                <a:latin typeface="Arial"/>
                <a:ea typeface="+mn-ea"/>
                <a:cs typeface="Arial"/>
              </a:defRPr>
            </a:lvl3pPr>
            <a:lvl4pPr marL="1338407" indent="-191201" algn="l" defTabSz="382402" rtl="0" eaLnBrk="1" latinLnBrk="0" hangingPunct="1">
              <a:spcBef>
                <a:spcPct val="20000"/>
              </a:spcBef>
              <a:buFont typeface="Arial"/>
              <a:buChar char="–"/>
              <a:defRPr sz="2000" kern="1200">
                <a:solidFill>
                  <a:schemeClr val="tx1"/>
                </a:solidFill>
                <a:latin typeface="Arial"/>
                <a:ea typeface="+mn-ea"/>
                <a:cs typeface="Arial"/>
              </a:defRPr>
            </a:lvl4pPr>
            <a:lvl5pPr marL="1720809" indent="-191201" algn="l" defTabSz="382402" rtl="0" eaLnBrk="1" latinLnBrk="0" hangingPunct="1">
              <a:spcBef>
                <a:spcPct val="20000"/>
              </a:spcBef>
              <a:buFont typeface="Arial"/>
              <a:buChar char="»"/>
              <a:defRPr sz="2000" kern="1200">
                <a:solidFill>
                  <a:schemeClr val="tx1"/>
                </a:solidFill>
                <a:latin typeface="Arial"/>
                <a:ea typeface="+mn-ea"/>
                <a:cs typeface="Arial"/>
              </a:defRPr>
            </a:lvl5pPr>
            <a:lvl6pPr marL="2103211" indent="-191201" algn="l" defTabSz="382402" rtl="0" eaLnBrk="1" latinLnBrk="0" hangingPunct="1">
              <a:spcBef>
                <a:spcPct val="20000"/>
              </a:spcBef>
              <a:buFont typeface="Arial"/>
              <a:buChar char="•"/>
              <a:defRPr sz="1700" kern="1200">
                <a:solidFill>
                  <a:schemeClr val="tx1"/>
                </a:solidFill>
                <a:latin typeface="+mn-lt"/>
                <a:ea typeface="+mn-ea"/>
                <a:cs typeface="+mn-cs"/>
              </a:defRPr>
            </a:lvl6pPr>
            <a:lvl7pPr marL="2485614" indent="-191201" algn="l" defTabSz="382402" rtl="0" eaLnBrk="1" latinLnBrk="0" hangingPunct="1">
              <a:spcBef>
                <a:spcPct val="20000"/>
              </a:spcBef>
              <a:buFont typeface="Arial"/>
              <a:buChar char="•"/>
              <a:defRPr sz="1700" kern="1200">
                <a:solidFill>
                  <a:schemeClr val="tx1"/>
                </a:solidFill>
                <a:latin typeface="+mn-lt"/>
                <a:ea typeface="+mn-ea"/>
                <a:cs typeface="+mn-cs"/>
              </a:defRPr>
            </a:lvl7pPr>
            <a:lvl8pPr marL="2868016" indent="-191201" algn="l" defTabSz="382402" rtl="0" eaLnBrk="1" latinLnBrk="0" hangingPunct="1">
              <a:spcBef>
                <a:spcPct val="20000"/>
              </a:spcBef>
              <a:buFont typeface="Arial"/>
              <a:buChar char="•"/>
              <a:defRPr sz="1700" kern="1200">
                <a:solidFill>
                  <a:schemeClr val="tx1"/>
                </a:solidFill>
                <a:latin typeface="+mn-lt"/>
                <a:ea typeface="+mn-ea"/>
                <a:cs typeface="+mn-cs"/>
              </a:defRPr>
            </a:lvl8pPr>
            <a:lvl9pPr marL="3250418" indent="-191201" algn="l" defTabSz="382402" rtl="0" eaLnBrk="1" latinLnBrk="0" hangingPunct="1">
              <a:spcBef>
                <a:spcPct val="20000"/>
              </a:spcBef>
              <a:buFont typeface="Arial"/>
              <a:buChar char="•"/>
              <a:defRPr sz="1700" kern="1200">
                <a:solidFill>
                  <a:schemeClr val="tx1"/>
                </a:solidFill>
                <a:latin typeface="+mn-lt"/>
                <a:ea typeface="+mn-ea"/>
                <a:cs typeface="+mn-cs"/>
              </a:defRPr>
            </a:lvl9pPr>
          </a:lstStyle>
          <a:p>
            <a:pPr fontAlgn="auto">
              <a:spcAft>
                <a:spcPts val="0"/>
              </a:spcAft>
            </a:pPr>
            <a:r>
              <a:rPr lang="en-GB" dirty="0"/>
              <a:t>Deprivation is a key determinant of wellbeing. </a:t>
            </a:r>
            <a:r>
              <a:rPr lang="en-GB" dirty="0" smtClean="0"/>
              <a:t>Overall </a:t>
            </a:r>
            <a:r>
              <a:rPr lang="en-GB" dirty="0"/>
              <a:t>Camden ranks as the 20</a:t>
            </a:r>
            <a:r>
              <a:rPr lang="en-GB" baseline="30000" dirty="0"/>
              <a:t>th</a:t>
            </a:r>
            <a:r>
              <a:rPr lang="en-GB" dirty="0"/>
              <a:t> most deprived borough out of 33 London boroughs. Deprivation is concentrated in south/central areas of the borough, namely St Pancras and Somers Town, Haverstock, Gospel Oak and pockets in Kings Cross. </a:t>
            </a:r>
            <a:endParaRPr lang="en-GB" dirty="0">
              <a:solidFill>
                <a:srgbClr val="FF0000"/>
              </a:solidFill>
            </a:endParaRPr>
          </a:p>
        </p:txBody>
      </p:sp>
      <p:sp>
        <p:nvSpPr>
          <p:cNvPr id="10" name="Rectangle 9"/>
          <p:cNvSpPr/>
          <p:nvPr/>
        </p:nvSpPr>
        <p:spPr>
          <a:xfrm>
            <a:off x="7808768" y="1223656"/>
            <a:ext cx="3090009" cy="261610"/>
          </a:xfrm>
          <a:prstGeom prst="rect">
            <a:avLst/>
          </a:prstGeom>
        </p:spPr>
        <p:txBody>
          <a:bodyPr wrap="square">
            <a:spAutoFit/>
          </a:bodyPr>
          <a:lstStyle/>
          <a:p>
            <a:pPr>
              <a:spcAft>
                <a:spcPts val="544"/>
              </a:spcAft>
            </a:pPr>
            <a:r>
              <a:rPr lang="en-GB" sz="1100" b="1" dirty="0">
                <a:latin typeface="Arial" panose="020B0604020202020204" pitchFamily="34" charset="0"/>
                <a:cs typeface="Arial" panose="020B0604020202020204" pitchFamily="34" charset="0"/>
              </a:rPr>
              <a:t>Average life expectancy at birth (</a:t>
            </a:r>
            <a:r>
              <a:rPr lang="en-GB" sz="1100" b="1" dirty="0" smtClean="0">
                <a:latin typeface="Arial" panose="020B0604020202020204" pitchFamily="34" charset="0"/>
                <a:cs typeface="Arial" panose="020B0604020202020204" pitchFamily="34" charset="0"/>
              </a:rPr>
              <a:t>2017-19)</a:t>
            </a:r>
            <a:endParaRPr lang="en-GB" sz="11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7808768" y="1550402"/>
            <a:ext cx="3528015" cy="2221536"/>
          </a:xfrm>
          <a:prstGeom prst="rect">
            <a:avLst/>
          </a:prstGeom>
        </p:spPr>
      </p:pic>
    </p:spTree>
    <p:extLst>
      <p:ext uri="{BB962C8B-B14F-4D97-AF65-F5344CB8AC3E}">
        <p14:creationId xmlns:p14="http://schemas.microsoft.com/office/powerpoint/2010/main" val="2201725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98" y="-38419"/>
            <a:ext cx="9400695" cy="849600"/>
          </a:xfrm>
        </p:spPr>
        <p:txBody>
          <a:bodyPr/>
          <a:lstStyle/>
          <a:p>
            <a:r>
              <a:rPr lang="en-GB" dirty="0" smtClean="0"/>
              <a:t>Overview</a:t>
            </a:r>
            <a:endParaRPr lang="en-GB" dirty="0"/>
          </a:p>
        </p:txBody>
      </p:sp>
      <p:sp>
        <p:nvSpPr>
          <p:cNvPr id="3" name="Content Placeholder 2" descr="Person sitting at desk with computer" title="Decorative image"/>
          <p:cNvSpPr>
            <a:spLocks noGrp="1"/>
          </p:cNvSpPr>
          <p:nvPr>
            <p:ph sz="quarter" idx="10"/>
          </p:nvPr>
        </p:nvSpPr>
        <p:spPr>
          <a:xfrm>
            <a:off x="709790" y="696105"/>
            <a:ext cx="10420028" cy="5825764"/>
          </a:xfrm>
        </p:spPr>
        <p:txBody>
          <a:bodyPr/>
          <a:lstStyle/>
          <a:p>
            <a:pPr marL="0" indent="0">
              <a:buNone/>
            </a:pPr>
            <a:r>
              <a:rPr lang="en-GB" sz="1600" dirty="0" smtClean="0"/>
              <a:t>Key wider </a:t>
            </a:r>
            <a:r>
              <a:rPr lang="en-GB" sz="1600" dirty="0"/>
              <a:t>determinants that affect the health of </a:t>
            </a:r>
            <a:r>
              <a:rPr lang="en-GB" sz="1600" dirty="0" smtClean="0"/>
              <a:t>Camden’s population:</a:t>
            </a:r>
          </a:p>
          <a:p>
            <a:pPr marL="0" indent="0">
              <a:buNone/>
            </a:pPr>
            <a:endParaRPr lang="en-GB" sz="1600" dirty="0"/>
          </a:p>
          <a:p>
            <a:pPr lvl="1">
              <a:buFont typeface="Wingdings" panose="05000000000000000000" pitchFamily="2" charset="2"/>
              <a:buChar char="§"/>
            </a:pPr>
            <a:r>
              <a:rPr lang="en-GB" sz="1600" b="1" dirty="0" smtClean="0"/>
              <a:t>Housing: </a:t>
            </a:r>
            <a:r>
              <a:rPr lang="en-GB" sz="1600" dirty="0" smtClean="0"/>
              <a:t>Camden </a:t>
            </a:r>
            <a:r>
              <a:rPr lang="en-GB" sz="1600" dirty="0"/>
              <a:t>has a lower rate of households in temporary accommodation </a:t>
            </a:r>
            <a:r>
              <a:rPr lang="en-GB" sz="1600" dirty="0" smtClean="0"/>
              <a:t>than London (2017/18), </a:t>
            </a:r>
            <a:r>
              <a:rPr lang="en-GB" sz="1600" dirty="0"/>
              <a:t>but an estimated 13,979 households in Camden are </a:t>
            </a:r>
            <a:r>
              <a:rPr lang="en-GB" sz="1600" dirty="0" smtClean="0"/>
              <a:t>overcrowded (approximately 11%).  The highest in London is Newham at 26% and the lowest is Bromley at 4%.</a:t>
            </a:r>
          </a:p>
          <a:p>
            <a:pPr marL="382412" lvl="1" indent="0">
              <a:buNone/>
            </a:pPr>
            <a:endParaRPr lang="en-GB" sz="1600" dirty="0"/>
          </a:p>
          <a:p>
            <a:pPr lvl="1">
              <a:buFont typeface="Wingdings" panose="05000000000000000000" pitchFamily="2" charset="2"/>
              <a:buChar char="§"/>
            </a:pPr>
            <a:r>
              <a:rPr lang="en-GB" sz="1600" b="1" dirty="0" smtClean="0"/>
              <a:t>Employment: </a:t>
            </a:r>
            <a:r>
              <a:rPr lang="en-GB" sz="1600" dirty="0"/>
              <a:t>About one in ten people aged 16 to 64 years are claiming an out-of-work benefit in Camden (8%), </a:t>
            </a:r>
            <a:r>
              <a:rPr lang="en-GB" sz="1600" dirty="0" smtClean="0"/>
              <a:t>similar to the </a:t>
            </a:r>
            <a:r>
              <a:rPr lang="en-GB" sz="1600" dirty="0"/>
              <a:t>the London </a:t>
            </a:r>
            <a:r>
              <a:rPr lang="en-GB" sz="1600" dirty="0" smtClean="0"/>
              <a:t>average (February 2020). 60% of these are claiming benefits on the basis of incapacity (INCAP benefits).</a:t>
            </a:r>
          </a:p>
          <a:p>
            <a:pPr lvl="1">
              <a:buFont typeface="Wingdings" panose="05000000000000000000" pitchFamily="2" charset="2"/>
              <a:buChar char="§"/>
            </a:pPr>
            <a:r>
              <a:rPr lang="en-GB" sz="1600" dirty="0" smtClean="0"/>
              <a:t>Among those claiming sickness and disability benefits 58% are due to mental illness. Ethnicity breakdown is only available for Employment Support Allowance claimants, where Black (15%) and Asian (19%) are overrepresented compared to Camden’s general population (7% and 14% respectively). Ethnicity is not recorded for 21% of the population</a:t>
            </a:r>
          </a:p>
          <a:p>
            <a:pPr lvl="1">
              <a:buFont typeface="Wingdings" panose="05000000000000000000" pitchFamily="2" charset="2"/>
              <a:buChar char="§"/>
            </a:pPr>
            <a:endParaRPr lang="en-GB" sz="1100" dirty="0"/>
          </a:p>
          <a:p>
            <a:pPr lvl="1">
              <a:buFont typeface="Wingdings" panose="05000000000000000000" pitchFamily="2" charset="2"/>
              <a:buChar char="§"/>
            </a:pPr>
            <a:r>
              <a:rPr lang="en-GB" sz="1600" b="1" dirty="0" smtClean="0"/>
              <a:t>Education</a:t>
            </a:r>
            <a:r>
              <a:rPr lang="en-GB" sz="1600" dirty="0" smtClean="0">
                <a:solidFill>
                  <a:srgbClr val="FF0000"/>
                </a:solidFill>
              </a:rPr>
              <a:t>: </a:t>
            </a:r>
            <a:r>
              <a:rPr lang="en-GB" sz="1600" dirty="0" smtClean="0"/>
              <a:t>A </a:t>
            </a:r>
            <a:r>
              <a:rPr lang="en-GB" sz="1600" dirty="0"/>
              <a:t>lower proportion of 5 year olds in Camden are reaching a ‘good level of development’ at the end of reception (</a:t>
            </a:r>
            <a:r>
              <a:rPr lang="en-GB" sz="1600" dirty="0" smtClean="0"/>
              <a:t>73%), similar to </a:t>
            </a:r>
            <a:r>
              <a:rPr lang="en-GB" sz="1600" dirty="0"/>
              <a:t>the London average in (2018/19). A slightly </a:t>
            </a:r>
            <a:r>
              <a:rPr lang="en-GB" sz="1600" dirty="0" smtClean="0"/>
              <a:t>lower proportion </a:t>
            </a:r>
            <a:r>
              <a:rPr lang="en-GB" sz="1600" dirty="0"/>
              <a:t>of 16-17 year olds in </a:t>
            </a:r>
            <a:r>
              <a:rPr lang="en-GB" sz="1600" dirty="0" smtClean="0"/>
              <a:t>Camden in 2018 were </a:t>
            </a:r>
            <a:r>
              <a:rPr lang="en-GB" sz="1600" dirty="0"/>
              <a:t>not in education, employment, or training compared to the London </a:t>
            </a:r>
            <a:r>
              <a:rPr lang="en-GB" sz="1600" dirty="0" smtClean="0"/>
              <a:t>average (3.6% compared to 4.8%). </a:t>
            </a:r>
          </a:p>
          <a:p>
            <a:pPr marL="382412" lvl="1" indent="0">
              <a:buNone/>
            </a:pPr>
            <a:endParaRPr lang="en-GB" sz="1100" dirty="0" smtClean="0"/>
          </a:p>
          <a:p>
            <a:pPr lvl="1">
              <a:buFont typeface="Wingdings" panose="05000000000000000000" pitchFamily="2" charset="2"/>
              <a:buChar char="§"/>
            </a:pPr>
            <a:r>
              <a:rPr lang="en-GB" sz="1600" b="1" dirty="0" smtClean="0"/>
              <a:t>Violent crime: </a:t>
            </a:r>
            <a:r>
              <a:rPr lang="en-GB" sz="1600" dirty="0" smtClean="0"/>
              <a:t>In 2018/19 the rate of violent offences in Camden was higher </a:t>
            </a:r>
            <a:r>
              <a:rPr lang="en-GB" sz="1600" dirty="0"/>
              <a:t>than London, but lower than England overall. </a:t>
            </a:r>
            <a:endParaRPr lang="en-GB" sz="1600" b="1" dirty="0">
              <a:solidFill>
                <a:srgbClr val="00B050"/>
              </a:solidFill>
            </a:endParaRPr>
          </a:p>
        </p:txBody>
      </p:sp>
      <p:pic>
        <p:nvPicPr>
          <p:cNvPr id="4" name="Picture 3" descr="house" title="Decorative image"/>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3086" y="1356646"/>
            <a:ext cx="573352" cy="573352"/>
          </a:xfrm>
          <a:prstGeom prst="rect">
            <a:avLst/>
          </a:prstGeom>
        </p:spPr>
      </p:pic>
      <p:pic>
        <p:nvPicPr>
          <p:cNvPr id="5" name="Picture 4" descr="Police officer" title="Decorative image"/>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71389" y="5253212"/>
            <a:ext cx="569272" cy="569272"/>
          </a:xfrm>
          <a:prstGeom prst="rect">
            <a:avLst/>
          </a:prstGeom>
        </p:spPr>
      </p:pic>
      <p:pic>
        <p:nvPicPr>
          <p:cNvPr id="6" name="Picture 5" descr="Pile of books" title="Decorative image"/>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7098" y="4277939"/>
            <a:ext cx="525385" cy="525385"/>
          </a:xfrm>
          <a:prstGeom prst="rect">
            <a:avLst/>
          </a:prstGeom>
        </p:spPr>
      </p:pic>
      <p:pic>
        <p:nvPicPr>
          <p:cNvPr id="13" name="Picture 2" descr="Worker sitting in front of a computer " title="Decorative picture"/>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151" y="2664522"/>
            <a:ext cx="493563" cy="49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369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119" y="0"/>
            <a:ext cx="11565104" cy="849827"/>
          </a:xfrm>
        </p:spPr>
        <p:txBody>
          <a:bodyPr/>
          <a:lstStyle/>
          <a:p>
            <a:r>
              <a:rPr lang="en-GB" dirty="0" smtClean="0"/>
              <a:t>Impacts of COVID19 on the wider determinants of health</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58129942"/>
              </p:ext>
            </p:extLst>
          </p:nvPr>
        </p:nvGraphicFramePr>
        <p:xfrm>
          <a:off x="187831" y="710789"/>
          <a:ext cx="11530693" cy="5080000"/>
        </p:xfrm>
        <a:graphic>
          <a:graphicData uri="http://schemas.openxmlformats.org/drawingml/2006/table">
            <a:tbl>
              <a:tblPr firstRow="1" bandRow="1">
                <a:tableStyleId>{00A15C55-8517-42AA-B614-E9B94910E393}</a:tableStyleId>
              </a:tblPr>
              <a:tblGrid>
                <a:gridCol w="1740292">
                  <a:extLst>
                    <a:ext uri="{9D8B030D-6E8A-4147-A177-3AD203B41FA5}">
                      <a16:colId xmlns:a16="http://schemas.microsoft.com/office/drawing/2014/main" val="3948319422"/>
                    </a:ext>
                  </a:extLst>
                </a:gridCol>
                <a:gridCol w="9790401">
                  <a:extLst>
                    <a:ext uri="{9D8B030D-6E8A-4147-A177-3AD203B41FA5}">
                      <a16:colId xmlns:a16="http://schemas.microsoft.com/office/drawing/2014/main" val="1638246741"/>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3099538434"/>
                  </a:ext>
                </a:extLst>
              </a:tr>
              <a:tr h="370840">
                <a:tc>
                  <a:txBody>
                    <a:bodyPr/>
                    <a:lstStyle/>
                    <a:p>
                      <a:r>
                        <a:rPr lang="en-GB" dirty="0" smtClean="0"/>
                        <a:t>Housing</a:t>
                      </a:r>
                      <a:endParaRPr lang="en-GB" dirty="0"/>
                    </a:p>
                  </a:txBody>
                  <a:tcPr/>
                </a:tc>
                <a:tc>
                  <a:txBody>
                    <a:bodyPr/>
                    <a:lstStyle/>
                    <a:p>
                      <a:pPr marL="285750" indent="-285750">
                        <a:buFont typeface="Arial" panose="020B0604020202020204" pitchFamily="34" charset="0"/>
                        <a:buChar char="•"/>
                      </a:pPr>
                      <a:r>
                        <a:rPr lang="en-US" dirty="0" smtClean="0"/>
                        <a:t>Association between overcrowding and multi-generational households and spread of Covid-19 – highlighted overcrowding as a factor which influences health and wellbeing.</a:t>
                      </a:r>
                    </a:p>
                    <a:p>
                      <a:pPr marL="285750" indent="-285750">
                        <a:buFont typeface="Arial" panose="020B0604020202020204" pitchFamily="34" charset="0"/>
                        <a:buChar char="•"/>
                      </a:pPr>
                      <a:r>
                        <a:rPr lang="en-US" dirty="0" smtClean="0"/>
                        <a:t>Greater exposure to determinants of health related to poor quality housing – </a:t>
                      </a:r>
                      <a:r>
                        <a:rPr lang="en-US" dirty="0" err="1" smtClean="0"/>
                        <a:t>e.g</a:t>
                      </a:r>
                      <a:r>
                        <a:rPr lang="en-US" dirty="0" smtClean="0"/>
                        <a:t> damp, </a:t>
                      </a:r>
                      <a:r>
                        <a:rPr lang="en-US" dirty="0" err="1" smtClean="0"/>
                        <a:t>mould</a:t>
                      </a:r>
                      <a:r>
                        <a:rPr lang="en-US" dirty="0" smtClean="0"/>
                        <a:t>, physical hazards</a:t>
                      </a:r>
                    </a:p>
                    <a:p>
                      <a:pPr marL="285750" indent="-285750">
                        <a:buFont typeface="Arial" panose="020B0604020202020204" pitchFamily="34" charset="0"/>
                        <a:buChar char="•"/>
                      </a:pPr>
                      <a:r>
                        <a:rPr lang="en-US" dirty="0" smtClean="0"/>
                        <a:t>Other </a:t>
                      </a:r>
                      <a:r>
                        <a:rPr lang="en-US" dirty="0" smtClean="0"/>
                        <a:t>potential impacts of time spent at home leading to poorer health – limited space for work, study and play, pressure on relationships, increased abuse, increased exposure to second-hand smoke, impacts on sleep and mental health • Inequalities in good quality and affordable housing – lower socio-economic groups, BAME groups, private renters. Housing market as a result of </a:t>
                      </a:r>
                      <a:r>
                        <a:rPr lang="en-US" dirty="0" err="1" smtClean="0"/>
                        <a:t>Covid</a:t>
                      </a:r>
                      <a:r>
                        <a:rPr lang="en-US" dirty="0" smtClean="0"/>
                        <a:t> may compound existing inequalities </a:t>
                      </a:r>
                      <a:r>
                        <a:rPr lang="en-US" dirty="0" err="1" smtClean="0"/>
                        <a:t>e.g</a:t>
                      </a:r>
                      <a:r>
                        <a:rPr lang="en-US" dirty="0" smtClean="0"/>
                        <a:t> for people with disabilities and those on benefits in finding affordable and suitable accommodation.</a:t>
                      </a:r>
                    </a:p>
                  </a:txBody>
                  <a:tcPr/>
                </a:tc>
                <a:extLst>
                  <a:ext uri="{0D108BD9-81ED-4DB2-BD59-A6C34878D82A}">
                    <a16:rowId xmlns:a16="http://schemas.microsoft.com/office/drawing/2014/main" val="3685579607"/>
                  </a:ext>
                </a:extLst>
              </a:tr>
              <a:tr h="370840">
                <a:tc>
                  <a:txBody>
                    <a:bodyPr/>
                    <a:lstStyle/>
                    <a:p>
                      <a:r>
                        <a:rPr lang="en-GB" dirty="0" smtClean="0"/>
                        <a:t>Employment</a:t>
                      </a:r>
                      <a:endParaRPr lang="en-GB" dirty="0"/>
                    </a:p>
                  </a:txBody>
                  <a:tcPr/>
                </a:tc>
                <a:tc>
                  <a:txBody>
                    <a:bodyPr/>
                    <a:lstStyle/>
                    <a:p>
                      <a:pPr marL="285750" indent="-285750">
                        <a:buFont typeface="Arial" panose="020B0604020202020204" pitchFamily="34" charset="0"/>
                        <a:buChar char="•"/>
                      </a:pPr>
                      <a:r>
                        <a:rPr lang="en-US" dirty="0" smtClean="0"/>
                        <a:t>Claims </a:t>
                      </a:r>
                      <a:r>
                        <a:rPr lang="en-US" dirty="0" smtClean="0"/>
                        <a:t>for Universal Credit have nearly doubled in London between March and June </a:t>
                      </a:r>
                    </a:p>
                    <a:p>
                      <a:pPr marL="285750" indent="-285750">
                        <a:buFont typeface="Arial" panose="020B0604020202020204" pitchFamily="34" charset="0"/>
                        <a:buChar char="•"/>
                      </a:pPr>
                      <a:r>
                        <a:rPr lang="en-US" dirty="0" smtClean="0"/>
                        <a:t>The </a:t>
                      </a:r>
                      <a:r>
                        <a:rPr lang="en-US" dirty="0" smtClean="0"/>
                        <a:t>rise in benefit claims relating to unemployment in London appears to be higher than the UK average</a:t>
                      </a:r>
                    </a:p>
                    <a:p>
                      <a:pPr marL="285750" indent="-285750">
                        <a:buFont typeface="Arial" panose="020B0604020202020204" pitchFamily="34" charset="0"/>
                        <a:buChar char="•"/>
                      </a:pPr>
                      <a:r>
                        <a:rPr lang="en-US" dirty="0" smtClean="0"/>
                        <a:t>Mass </a:t>
                      </a:r>
                      <a:r>
                        <a:rPr lang="en-US" dirty="0" smtClean="0"/>
                        <a:t>unemployment and constrained consumption globally </a:t>
                      </a:r>
                    </a:p>
                    <a:p>
                      <a:pPr marL="285750" indent="-285750">
                        <a:buFont typeface="Arial" panose="020B0604020202020204" pitchFamily="34" charset="0"/>
                        <a:buChar char="•"/>
                      </a:pPr>
                      <a:r>
                        <a:rPr lang="en-US" dirty="0" smtClean="0"/>
                        <a:t>Some </a:t>
                      </a:r>
                      <a:r>
                        <a:rPr lang="en-US" dirty="0" smtClean="0"/>
                        <a:t>sectors e.g. transport and tourism have been particularly badly affected</a:t>
                      </a:r>
                    </a:p>
                    <a:p>
                      <a:pPr marL="285750" indent="-285750">
                        <a:buFont typeface="Arial" panose="020B0604020202020204" pitchFamily="34" charset="0"/>
                        <a:buChar char="•"/>
                      </a:pPr>
                      <a:r>
                        <a:rPr lang="en-US" dirty="0" smtClean="0"/>
                        <a:t>London </a:t>
                      </a:r>
                      <a:r>
                        <a:rPr lang="en-US" dirty="0" smtClean="0"/>
                        <a:t>is vulnerable due to the high numbers of people employed in the hospitality and accommodation sectors</a:t>
                      </a:r>
                      <a:endParaRPr lang="en-GB" dirty="0"/>
                    </a:p>
                  </a:txBody>
                  <a:tcPr/>
                </a:tc>
                <a:extLst>
                  <a:ext uri="{0D108BD9-81ED-4DB2-BD59-A6C34878D82A}">
                    <a16:rowId xmlns:a16="http://schemas.microsoft.com/office/drawing/2014/main" val="969279297"/>
                  </a:ext>
                </a:extLst>
              </a:tr>
              <a:tr h="370840">
                <a:tc>
                  <a:txBody>
                    <a:bodyPr/>
                    <a:lstStyle/>
                    <a:p>
                      <a:r>
                        <a:rPr lang="en-GB" dirty="0" smtClean="0"/>
                        <a:t>Education</a:t>
                      </a:r>
                      <a:endParaRPr lang="en-GB" dirty="0"/>
                    </a:p>
                  </a:txBody>
                  <a:tcPr/>
                </a:tc>
                <a:tc>
                  <a:txBody>
                    <a:bodyPr/>
                    <a:lstStyle/>
                    <a:p>
                      <a:pPr marL="285750" indent="-285750">
                        <a:buFont typeface="Arial" panose="020B0604020202020204" pitchFamily="34" charset="0"/>
                        <a:buChar char="•"/>
                      </a:pPr>
                      <a:r>
                        <a:rPr lang="en-US" dirty="0" smtClean="0"/>
                        <a:t>Concerns </a:t>
                      </a:r>
                      <a:r>
                        <a:rPr lang="en-US" dirty="0" smtClean="0"/>
                        <a:t>around educational attainment gap due to school closures </a:t>
                      </a:r>
                    </a:p>
                    <a:p>
                      <a:pPr marL="285750" indent="-285750">
                        <a:buFont typeface="Arial" panose="020B0604020202020204" pitchFamily="34" charset="0"/>
                        <a:buChar char="•"/>
                      </a:pPr>
                      <a:r>
                        <a:rPr lang="en-US" dirty="0" smtClean="0"/>
                        <a:t>Differential </a:t>
                      </a:r>
                      <a:r>
                        <a:rPr lang="en-US" dirty="0" smtClean="0"/>
                        <a:t>home schooling provision, environment and equipment </a:t>
                      </a:r>
                      <a:endParaRPr lang="en-GB" dirty="0"/>
                    </a:p>
                  </a:txBody>
                  <a:tcPr/>
                </a:tc>
                <a:extLst>
                  <a:ext uri="{0D108BD9-81ED-4DB2-BD59-A6C34878D82A}">
                    <a16:rowId xmlns:a16="http://schemas.microsoft.com/office/drawing/2014/main" val="3363678688"/>
                  </a:ext>
                </a:extLst>
              </a:tr>
              <a:tr h="370840">
                <a:tc>
                  <a:txBody>
                    <a:bodyPr/>
                    <a:lstStyle/>
                    <a:p>
                      <a:r>
                        <a:rPr lang="en-GB" dirty="0" smtClean="0"/>
                        <a:t>Crime/Violent</a:t>
                      </a:r>
                      <a:r>
                        <a:rPr lang="en-GB" baseline="0" dirty="0" smtClean="0"/>
                        <a:t> crime</a:t>
                      </a:r>
                      <a:endParaRPr lang="en-GB" dirty="0"/>
                    </a:p>
                  </a:txBody>
                  <a:tcPr/>
                </a:tc>
                <a:tc>
                  <a:txBody>
                    <a:bodyPr/>
                    <a:lstStyle/>
                    <a:p>
                      <a:pPr marL="285750" indent="-285750">
                        <a:buFont typeface="Arial" panose="020B0604020202020204" pitchFamily="34" charset="0"/>
                        <a:buChar char="•"/>
                      </a:pPr>
                      <a:r>
                        <a:rPr lang="en-GB" dirty="0" smtClean="0"/>
                        <a:t>Concerns</a:t>
                      </a:r>
                      <a:r>
                        <a:rPr lang="en-GB" baseline="0" dirty="0" smtClean="0"/>
                        <a:t> around increase in domestic violence and neglect.</a:t>
                      </a:r>
                      <a:endParaRPr lang="en-GB" dirty="0"/>
                    </a:p>
                  </a:txBody>
                  <a:tcPr/>
                </a:tc>
                <a:extLst>
                  <a:ext uri="{0D108BD9-81ED-4DB2-BD59-A6C34878D82A}">
                    <a16:rowId xmlns:a16="http://schemas.microsoft.com/office/drawing/2014/main" val="1141265557"/>
                  </a:ext>
                </a:extLst>
              </a:tr>
            </a:tbl>
          </a:graphicData>
        </a:graphic>
      </p:graphicFrame>
      <p:sp>
        <p:nvSpPr>
          <p:cNvPr id="2" name="TextBox 1"/>
          <p:cNvSpPr txBox="1"/>
          <p:nvPr/>
        </p:nvSpPr>
        <p:spPr>
          <a:xfrm>
            <a:off x="393290" y="5860026"/>
            <a:ext cx="10156723" cy="307777"/>
          </a:xfrm>
          <a:prstGeom prst="rect">
            <a:avLst/>
          </a:prstGeom>
          <a:noFill/>
        </p:spPr>
        <p:txBody>
          <a:bodyPr wrap="square" rtlCol="0">
            <a:spAutoFit/>
          </a:bodyPr>
          <a:lstStyle/>
          <a:p>
            <a:r>
              <a:rPr lang="en-GB" sz="1400" b="1" u="sng" dirty="0" smtClean="0"/>
              <a:t>Source: The wider impacts of COVID19 and recovery of population health in London. PHE. ADPH. Mayor </a:t>
            </a:r>
            <a:r>
              <a:rPr lang="en-GB" sz="1400" b="1" u="sng" dirty="0" smtClean="0"/>
              <a:t>of London</a:t>
            </a:r>
            <a:endParaRPr lang="en-GB" sz="1400" b="1" u="sng" dirty="0"/>
          </a:p>
        </p:txBody>
      </p:sp>
    </p:spTree>
    <p:extLst>
      <p:ext uri="{BB962C8B-B14F-4D97-AF65-F5344CB8AC3E}">
        <p14:creationId xmlns:p14="http://schemas.microsoft.com/office/powerpoint/2010/main" val="229859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47" y="59044"/>
            <a:ext cx="9400695" cy="849600"/>
          </a:xfrm>
        </p:spPr>
        <p:txBody>
          <a:bodyPr/>
          <a:lstStyle/>
          <a:p>
            <a:r>
              <a:rPr lang="en-GB" dirty="0" smtClean="0"/>
              <a:t>Start well (0-17 years): key messages</a:t>
            </a:r>
            <a:endParaRPr lang="en-GB" dirty="0"/>
          </a:p>
        </p:txBody>
      </p:sp>
      <p:sp>
        <p:nvSpPr>
          <p:cNvPr id="3" name="Content Placeholder 2"/>
          <p:cNvSpPr>
            <a:spLocks noGrp="1"/>
          </p:cNvSpPr>
          <p:nvPr>
            <p:ph sz="quarter" idx="10"/>
          </p:nvPr>
        </p:nvSpPr>
        <p:spPr>
          <a:xfrm>
            <a:off x="360347" y="908644"/>
            <a:ext cx="7333543" cy="2064081"/>
          </a:xfrm>
        </p:spPr>
        <p:txBody>
          <a:bodyPr/>
          <a:lstStyle/>
          <a:p>
            <a:r>
              <a:rPr lang="en-GB" sz="1800" dirty="0" smtClean="0"/>
              <a:t>Around 40,300 </a:t>
            </a:r>
            <a:r>
              <a:rPr lang="en-GB" sz="1800" dirty="0"/>
              <a:t>young people aged </a:t>
            </a:r>
            <a:r>
              <a:rPr lang="en-GB" sz="1800" dirty="0" smtClean="0"/>
              <a:t>0-17 in Camden, </a:t>
            </a:r>
            <a:r>
              <a:rPr lang="en-GB" sz="1800" dirty="0"/>
              <a:t>f</a:t>
            </a:r>
            <a:r>
              <a:rPr lang="en-GB" sz="1800" dirty="0" smtClean="0"/>
              <a:t>airly evenly split </a:t>
            </a:r>
            <a:r>
              <a:rPr lang="en-GB" sz="1800" dirty="0"/>
              <a:t>by gender. Young </a:t>
            </a:r>
            <a:r>
              <a:rPr lang="en-GB" sz="1800" dirty="0" smtClean="0"/>
              <a:t>people have the highest ethnic diversity among the borough, with half of the population from Black, Asian, Mixed and other ethnic groups.</a:t>
            </a:r>
          </a:p>
          <a:p>
            <a:r>
              <a:rPr lang="en-GB" sz="1800" dirty="0" smtClean="0"/>
              <a:t>Although young people are </a:t>
            </a:r>
            <a:r>
              <a:rPr lang="en-GB" sz="1800" dirty="0"/>
              <a:t>spread across the borough, </a:t>
            </a:r>
            <a:r>
              <a:rPr lang="en-GB" sz="1800" dirty="0" smtClean="0"/>
              <a:t>more young people live in </a:t>
            </a:r>
            <a:r>
              <a:rPr lang="en-GB" sz="1800" dirty="0"/>
              <a:t>the most deprived areas compared to the least deprived </a:t>
            </a:r>
            <a:r>
              <a:rPr lang="en-GB" sz="1800" dirty="0" smtClean="0"/>
              <a:t>areas. </a:t>
            </a:r>
            <a:endParaRPr lang="en-GB" sz="1800" dirty="0"/>
          </a:p>
          <a:p>
            <a:r>
              <a:rPr lang="en-GB" sz="1800" dirty="0" smtClean="0"/>
              <a:t>In </a:t>
            </a:r>
            <a:r>
              <a:rPr lang="en-GB" sz="1800" dirty="0"/>
              <a:t>many areas, outcomes for children and young people in Camden are very positive</a:t>
            </a:r>
            <a:r>
              <a:rPr lang="en-GB" sz="1800" dirty="0" smtClean="0"/>
              <a:t>:</a:t>
            </a:r>
            <a:endParaRPr lang="en-GB" sz="1800" dirty="0"/>
          </a:p>
          <a:p>
            <a:pPr marL="0" indent="0">
              <a:buNone/>
            </a:pPr>
            <a:endParaRPr lang="en-GB" sz="1800" dirty="0"/>
          </a:p>
        </p:txBody>
      </p:sp>
      <p:sp>
        <p:nvSpPr>
          <p:cNvPr id="9" name="TextBox 8"/>
          <p:cNvSpPr txBox="1"/>
          <p:nvPr/>
        </p:nvSpPr>
        <p:spPr>
          <a:xfrm>
            <a:off x="360347" y="3629239"/>
            <a:ext cx="11582405" cy="2585323"/>
          </a:xfrm>
          <a:prstGeom prst="rect">
            <a:avLst/>
          </a:prstGeom>
          <a:noFill/>
        </p:spPr>
        <p:txBody>
          <a:bodyPr wrap="square" rtlCol="0">
            <a:spAutoFit/>
          </a:bodyPr>
          <a:lstStyle/>
          <a:p>
            <a:pPr marL="742969" lvl="1" indent="-285757">
              <a:buFontTx/>
              <a:buChar char="-"/>
            </a:pPr>
            <a:r>
              <a:rPr lang="en-GB" b="1" dirty="0"/>
              <a:t>Teenage conceptions </a:t>
            </a:r>
            <a:r>
              <a:rPr lang="en-GB" dirty="0" smtClean="0"/>
              <a:t>- Camden’s </a:t>
            </a:r>
            <a:r>
              <a:rPr lang="en-GB" dirty="0"/>
              <a:t>teenage conception rate has significantly declined in </a:t>
            </a:r>
            <a:r>
              <a:rPr lang="en-GB" dirty="0" smtClean="0"/>
              <a:t>recent </a:t>
            </a:r>
            <a:r>
              <a:rPr lang="en-GB" dirty="0"/>
              <a:t>years in line with national and London </a:t>
            </a:r>
            <a:r>
              <a:rPr lang="en-GB" dirty="0" smtClean="0"/>
              <a:t>trends (from 17 per 1,000 </a:t>
            </a:r>
            <a:r>
              <a:rPr lang="en-GB" dirty="0"/>
              <a:t>girls in 2013 </a:t>
            </a:r>
            <a:r>
              <a:rPr lang="en-GB" dirty="0" smtClean="0"/>
              <a:t>to 12 per 1,000 girl in 2018).</a:t>
            </a:r>
            <a:endParaRPr lang="en-GB" dirty="0"/>
          </a:p>
          <a:p>
            <a:pPr marL="742969" lvl="1" indent="-285757">
              <a:buFontTx/>
              <a:buChar char="-"/>
            </a:pPr>
            <a:r>
              <a:rPr lang="en-GB" b="1" dirty="0"/>
              <a:t>Looked after </a:t>
            </a:r>
            <a:r>
              <a:rPr lang="en-GB" b="1" dirty="0" smtClean="0"/>
              <a:t>children </a:t>
            </a:r>
            <a:r>
              <a:rPr lang="en-GB" dirty="0">
                <a:solidFill>
                  <a:srgbClr val="FF0000"/>
                </a:solidFill>
              </a:rPr>
              <a:t> </a:t>
            </a:r>
            <a:r>
              <a:rPr lang="en-GB" dirty="0"/>
              <a:t>- Bucking the national trend, the rate of looked after </a:t>
            </a:r>
            <a:r>
              <a:rPr lang="en-GB" dirty="0" smtClean="0"/>
              <a:t>children in </a:t>
            </a:r>
            <a:r>
              <a:rPr lang="en-GB" dirty="0"/>
              <a:t>Camden has decreased since </a:t>
            </a:r>
            <a:r>
              <a:rPr lang="en-GB" dirty="0" smtClean="0"/>
              <a:t>2014 (from </a:t>
            </a:r>
            <a:r>
              <a:rPr lang="en-GB" dirty="0"/>
              <a:t>27% in 2014/15 to 26% in </a:t>
            </a:r>
            <a:r>
              <a:rPr lang="en-GB" dirty="0" smtClean="0"/>
              <a:t>2018/19).</a:t>
            </a:r>
            <a:endParaRPr lang="en-GB" dirty="0"/>
          </a:p>
          <a:p>
            <a:pPr marL="742969" lvl="1" indent="-285757">
              <a:buFontTx/>
              <a:buChar char="-"/>
            </a:pPr>
            <a:r>
              <a:rPr lang="en-GB" b="1" dirty="0"/>
              <a:t>Education</a:t>
            </a:r>
            <a:r>
              <a:rPr lang="en-GB" dirty="0"/>
              <a:t> </a:t>
            </a:r>
            <a:r>
              <a:rPr lang="en-GB" dirty="0" smtClean="0"/>
              <a:t>- </a:t>
            </a:r>
            <a:r>
              <a:rPr lang="en-GB" dirty="0"/>
              <a:t>The proportion of 5 year olds in Camden reaching a ‘good level of development’ at the end of reception has increased significantly over the past 5 </a:t>
            </a:r>
            <a:r>
              <a:rPr lang="en-GB" dirty="0" smtClean="0"/>
              <a:t>years from 63% in 2014/15 to 73% in 2018/19. </a:t>
            </a:r>
          </a:p>
          <a:p>
            <a:pPr marL="742969" lvl="1" indent="-285757">
              <a:buFontTx/>
              <a:buChar char="-"/>
            </a:pPr>
            <a:r>
              <a:rPr lang="en-GB" b="1" dirty="0" smtClean="0"/>
              <a:t>Youth offending </a:t>
            </a:r>
            <a:r>
              <a:rPr lang="en-GB" dirty="0" smtClean="0"/>
              <a:t>– In 2018, the </a:t>
            </a:r>
            <a:r>
              <a:rPr lang="en-GB" dirty="0"/>
              <a:t>rate of children in the youth justice system, first time entrants to the youth justice system, and first time offenders have all declined faster in Camden than in London, with Camden now </a:t>
            </a:r>
            <a:r>
              <a:rPr lang="en-GB" dirty="0" smtClean="0"/>
              <a:t>having similar rates to London. </a:t>
            </a:r>
            <a:endParaRPr lang="en-GB" dirty="0"/>
          </a:p>
        </p:txBody>
      </p:sp>
      <p:pic>
        <p:nvPicPr>
          <p:cNvPr id="4" name="Picture 3" descr="Proportional distribution of the Under 18 population in Camden, by ward, 2020" title="Map"/>
          <p:cNvPicPr>
            <a:picLocks noChangeAspect="1"/>
          </p:cNvPicPr>
          <p:nvPr/>
        </p:nvPicPr>
        <p:blipFill rotWithShape="1">
          <a:blip r:embed="rId2" cstate="print">
            <a:extLst>
              <a:ext uri="{28A0092B-C50C-407E-A947-70E740481C1C}">
                <a14:useLocalDpi xmlns:a14="http://schemas.microsoft.com/office/drawing/2010/main" val="0"/>
              </a:ext>
            </a:extLst>
          </a:blip>
          <a:srcRect l="11308" t="11029" r="13909" b="7484"/>
          <a:stretch/>
        </p:blipFill>
        <p:spPr>
          <a:xfrm>
            <a:off x="7826014" y="501794"/>
            <a:ext cx="4116738" cy="3127445"/>
          </a:xfrm>
          <a:prstGeom prst="rect">
            <a:avLst/>
          </a:prstGeom>
        </p:spPr>
      </p:pic>
    </p:spTree>
    <p:extLst>
      <p:ext uri="{BB962C8B-B14F-4D97-AF65-F5344CB8AC3E}">
        <p14:creationId xmlns:p14="http://schemas.microsoft.com/office/powerpoint/2010/main" val="4074067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266000" y="95373"/>
            <a:ext cx="11570086" cy="849600"/>
          </a:xfrm>
        </p:spPr>
        <p:txBody>
          <a:bodyPr/>
          <a:lstStyle/>
          <a:p>
            <a:r>
              <a:rPr lang="en-GB" dirty="0"/>
              <a:t>Start well (0-17 years): key messages</a:t>
            </a:r>
          </a:p>
        </p:txBody>
      </p:sp>
      <p:sp>
        <p:nvSpPr>
          <p:cNvPr id="42" name="Title 1"/>
          <p:cNvSpPr txBox="1">
            <a:spLocks/>
          </p:cNvSpPr>
          <p:nvPr/>
        </p:nvSpPr>
        <p:spPr>
          <a:xfrm>
            <a:off x="278243" y="637991"/>
            <a:ext cx="11570086" cy="849600"/>
          </a:xfrm>
          <a:prstGeom prst="rect">
            <a:avLst/>
          </a:prstGeom>
        </p:spPr>
        <p:txBody>
          <a:bodyPr vert="horz" lIns="0" tIns="0" rIns="0" bIns="0" rtlCol="0" anchor="ctr" anchorCtr="0">
            <a:noAutofit/>
          </a:bodyPr>
          <a:lstStyle>
            <a:lvl1pPr algn="l" defTabSz="382411" rtl="0" eaLnBrk="1" latinLnBrk="0" hangingPunct="1">
              <a:spcBef>
                <a:spcPct val="0"/>
              </a:spcBef>
              <a:buNone/>
              <a:defRPr sz="2900" b="1" kern="1200">
                <a:ln>
                  <a:noFill/>
                </a:ln>
                <a:solidFill>
                  <a:schemeClr val="accent4"/>
                </a:solidFill>
                <a:latin typeface="Arial"/>
                <a:ea typeface="+mj-ea"/>
                <a:cs typeface="Arial"/>
              </a:defRPr>
            </a:lvl1pPr>
          </a:lstStyle>
          <a:p>
            <a:r>
              <a:rPr lang="en-GB" sz="1600" b="0" dirty="0">
                <a:solidFill>
                  <a:schemeClr val="tx1"/>
                </a:solidFill>
              </a:rPr>
              <a:t>Although the vast majority of young people are healthy, there are areas requiring improvement: </a:t>
            </a:r>
          </a:p>
        </p:txBody>
      </p:sp>
      <p:sp>
        <p:nvSpPr>
          <p:cNvPr id="11" name="TextBox 10"/>
          <p:cNvSpPr txBox="1"/>
          <p:nvPr/>
        </p:nvSpPr>
        <p:spPr>
          <a:xfrm>
            <a:off x="265999" y="1306660"/>
            <a:ext cx="5429406" cy="307777"/>
          </a:xfrm>
          <a:prstGeom prst="rect">
            <a:avLst/>
          </a:prstGeom>
          <a:solidFill>
            <a:schemeClr val="accent4">
              <a:lumMod val="75000"/>
            </a:schemeClr>
          </a:solidFill>
        </p:spPr>
        <p:txBody>
          <a:bodyPr wrap="square" rtlCol="0">
            <a:spAutoFit/>
          </a:bodyPr>
          <a:lstStyle/>
          <a:p>
            <a:pPr fontAlgn="auto">
              <a:spcBef>
                <a:spcPts val="0"/>
              </a:spcBef>
              <a:spcAft>
                <a:spcPts val="0"/>
              </a:spcAft>
              <a:defRPr/>
            </a:pPr>
            <a:r>
              <a:rPr lang="en-GB" sz="1400" b="1" dirty="0" smtClean="0">
                <a:solidFill>
                  <a:prstClr val="white"/>
                </a:solidFill>
                <a:latin typeface="+mj-lt"/>
              </a:rPr>
              <a:t>Children living in poverty 2016 </a:t>
            </a:r>
            <a:endParaRPr lang="en-GB" sz="1400" b="1" dirty="0">
              <a:latin typeface="+mj-lt"/>
            </a:endParaRPr>
          </a:p>
        </p:txBody>
      </p:sp>
      <p:pic>
        <p:nvPicPr>
          <p:cNvPr id="22" name="Picture 21" descr="Adult person and young person" title="Decorative image"/>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1188" y="1708793"/>
            <a:ext cx="766251" cy="65314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051043" y="1295913"/>
            <a:ext cx="5429406" cy="307777"/>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mj-lt"/>
              </a:rPr>
              <a:t>Mental </a:t>
            </a:r>
            <a:r>
              <a:rPr lang="en-GB" sz="1400" b="1" dirty="0" smtClean="0">
                <a:solidFill>
                  <a:prstClr val="white"/>
                </a:solidFill>
                <a:latin typeface="+mj-lt"/>
              </a:rPr>
              <a:t>wellbeing 2018</a:t>
            </a:r>
            <a:endParaRPr lang="en-GB" sz="1400" b="1" dirty="0">
              <a:solidFill>
                <a:prstClr val="white"/>
              </a:solidFill>
              <a:latin typeface="+mj-lt"/>
            </a:endParaRPr>
          </a:p>
        </p:txBody>
      </p:sp>
      <p:pic>
        <p:nvPicPr>
          <p:cNvPr id="26" name="Picture 25" descr="Head" title="Decorative image"/>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b="17101"/>
          <a:stretch/>
        </p:blipFill>
        <p:spPr>
          <a:xfrm>
            <a:off x="5738003" y="1748925"/>
            <a:ext cx="940467" cy="779645"/>
          </a:xfrm>
          <a:prstGeom prst="rect">
            <a:avLst/>
          </a:prstGeom>
        </p:spPr>
      </p:pic>
      <p:sp>
        <p:nvSpPr>
          <p:cNvPr id="31" name="Rectangle 30"/>
          <p:cNvSpPr/>
          <p:nvPr/>
        </p:nvSpPr>
        <p:spPr>
          <a:xfrm>
            <a:off x="6461371" y="1679452"/>
            <a:ext cx="5019078" cy="1015663"/>
          </a:xfrm>
          <a:prstGeom prst="rect">
            <a:avLst/>
          </a:prstGeom>
        </p:spPr>
        <p:txBody>
          <a:bodyPr wrap="square">
            <a:spAutoFit/>
          </a:bodyPr>
          <a:lstStyle/>
          <a:p>
            <a:pPr lvl="0" algn="just"/>
            <a:r>
              <a:rPr lang="en-GB" sz="1200" dirty="0" smtClean="0"/>
              <a:t>Although</a:t>
            </a:r>
            <a:r>
              <a:rPr lang="en-GB" sz="1200" b="1" dirty="0" smtClean="0"/>
              <a:t> </a:t>
            </a:r>
            <a:r>
              <a:rPr lang="en-GB" sz="1200" dirty="0" smtClean="0"/>
              <a:t>Camden </a:t>
            </a:r>
            <a:r>
              <a:rPr lang="en-GB" sz="1200" dirty="0"/>
              <a:t>has a similar estimated prevalence of mental health disorders in young people to London and England, child hospital admissions for mental health conditions in Camden </a:t>
            </a:r>
            <a:r>
              <a:rPr lang="en-GB" sz="1200" dirty="0" smtClean="0"/>
              <a:t>(118 per 100,000) are </a:t>
            </a:r>
            <a:r>
              <a:rPr lang="en-GB" sz="1200" dirty="0"/>
              <a:t>higher than </a:t>
            </a:r>
            <a:r>
              <a:rPr lang="en-GB" sz="1200" dirty="0" smtClean="0"/>
              <a:t>London and England (73 and 88 per 100,000). </a:t>
            </a:r>
            <a:r>
              <a:rPr lang="en-GB" sz="1200" dirty="0"/>
              <a:t>Females are more likely to have common mental illness in this age group. </a:t>
            </a:r>
          </a:p>
        </p:txBody>
      </p:sp>
      <p:sp>
        <p:nvSpPr>
          <p:cNvPr id="12" name="TextBox 11"/>
          <p:cNvSpPr txBox="1"/>
          <p:nvPr/>
        </p:nvSpPr>
        <p:spPr>
          <a:xfrm>
            <a:off x="300154" y="3033117"/>
            <a:ext cx="5429406" cy="309287"/>
          </a:xfrm>
          <a:prstGeom prst="rect">
            <a:avLst/>
          </a:prstGeom>
          <a:solidFill>
            <a:schemeClr val="accent4">
              <a:lumMod val="75000"/>
            </a:schemeClr>
          </a:solidFill>
        </p:spPr>
        <p:txBody>
          <a:bodyPr wrap="square" rtlCol="0">
            <a:spAutoFit/>
          </a:bodyPr>
          <a:lstStyle/>
          <a:p>
            <a:pPr fontAlgn="auto">
              <a:spcBef>
                <a:spcPts val="0"/>
              </a:spcBef>
              <a:spcAft>
                <a:spcPts val="0"/>
              </a:spcAft>
              <a:defRPr/>
            </a:pPr>
            <a:r>
              <a:rPr lang="en-GB" sz="1400" b="1" dirty="0" smtClean="0">
                <a:solidFill>
                  <a:prstClr val="white"/>
                </a:solidFill>
                <a:latin typeface="+mj-lt"/>
              </a:rPr>
              <a:t>Education and employment 2018</a:t>
            </a:r>
            <a:endParaRPr lang="en-GB" sz="1400" b="1" dirty="0">
              <a:solidFill>
                <a:prstClr val="white"/>
              </a:solidFill>
              <a:latin typeface="+mj-lt"/>
            </a:endParaRPr>
          </a:p>
        </p:txBody>
      </p:sp>
      <p:pic>
        <p:nvPicPr>
          <p:cNvPr id="23" name="Picture 22" descr="Pile of books" title="Decorative image"/>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3112" y="3471168"/>
            <a:ext cx="480025" cy="480025"/>
          </a:xfrm>
          <a:prstGeom prst="rect">
            <a:avLst/>
          </a:prstGeom>
        </p:spPr>
      </p:pic>
      <p:sp>
        <p:nvSpPr>
          <p:cNvPr id="21" name="Rectangle 20"/>
          <p:cNvSpPr/>
          <p:nvPr/>
        </p:nvSpPr>
        <p:spPr>
          <a:xfrm>
            <a:off x="730700" y="3429458"/>
            <a:ext cx="4964705" cy="646331"/>
          </a:xfrm>
          <a:prstGeom prst="rect">
            <a:avLst/>
          </a:prstGeom>
        </p:spPr>
        <p:txBody>
          <a:bodyPr wrap="square">
            <a:spAutoFit/>
          </a:bodyPr>
          <a:lstStyle/>
          <a:p>
            <a:pPr lvl="0"/>
            <a:r>
              <a:rPr lang="en-GB" sz="1200" dirty="0"/>
              <a:t>A</a:t>
            </a:r>
            <a:r>
              <a:rPr lang="en-GB" sz="1200" dirty="0" smtClean="0"/>
              <a:t> lower proportion </a:t>
            </a:r>
            <a:r>
              <a:rPr lang="en-GB" sz="1200" dirty="0"/>
              <a:t>of 16-17 year olds in Camden are not </a:t>
            </a:r>
            <a:r>
              <a:rPr lang="en-GB" sz="1200" dirty="0" smtClean="0"/>
              <a:t>in education (3.6%), </a:t>
            </a:r>
            <a:r>
              <a:rPr lang="en-GB" sz="1200" dirty="0"/>
              <a:t>employment, or training compared to the </a:t>
            </a:r>
            <a:r>
              <a:rPr lang="en-GB" sz="1200" dirty="0" smtClean="0"/>
              <a:t>London (4.8%) and England average (5.5%).</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TextBox 39"/>
          <p:cNvSpPr txBox="1"/>
          <p:nvPr/>
        </p:nvSpPr>
        <p:spPr>
          <a:xfrm>
            <a:off x="6051043" y="3033116"/>
            <a:ext cx="5429406" cy="309287"/>
          </a:xfrm>
          <a:prstGeom prst="rect">
            <a:avLst/>
          </a:prstGeom>
          <a:solidFill>
            <a:schemeClr val="accent4">
              <a:lumMod val="7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mj-lt"/>
              </a:rPr>
              <a:t>Excess </a:t>
            </a:r>
            <a:r>
              <a:rPr lang="en-GB" sz="1400" b="1" dirty="0" smtClean="0">
                <a:solidFill>
                  <a:prstClr val="white"/>
                </a:solidFill>
                <a:latin typeface="+mj-lt"/>
              </a:rPr>
              <a:t>weight 2018/19</a:t>
            </a:r>
            <a:endParaRPr lang="en-GB" sz="1400" b="1" dirty="0">
              <a:solidFill>
                <a:prstClr val="white"/>
              </a:solidFill>
              <a:latin typeface="+mj-lt"/>
            </a:endParaRPr>
          </a:p>
        </p:txBody>
      </p:sp>
      <p:pic>
        <p:nvPicPr>
          <p:cNvPr id="25" name="Picture 24" descr="Weighing scale" title="Decorative image"/>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b="16023"/>
          <a:stretch/>
        </p:blipFill>
        <p:spPr>
          <a:xfrm>
            <a:off x="5836506" y="3365364"/>
            <a:ext cx="859676" cy="721927"/>
          </a:xfrm>
          <a:prstGeom prst="rect">
            <a:avLst/>
          </a:prstGeom>
        </p:spPr>
      </p:pic>
      <p:sp>
        <p:nvSpPr>
          <p:cNvPr id="10" name="Rectangle 9"/>
          <p:cNvSpPr/>
          <p:nvPr/>
        </p:nvSpPr>
        <p:spPr>
          <a:xfrm>
            <a:off x="6621982" y="3342403"/>
            <a:ext cx="4985818" cy="1384995"/>
          </a:xfrm>
          <a:prstGeom prst="rect">
            <a:avLst/>
          </a:prstGeom>
        </p:spPr>
        <p:txBody>
          <a:bodyPr wrap="square">
            <a:spAutoFit/>
          </a:bodyPr>
          <a:lstStyle/>
          <a:p>
            <a:pPr lvl="0"/>
            <a:r>
              <a:rPr lang="en-GB" sz="1200" dirty="0" smtClean="0"/>
              <a:t>Children </a:t>
            </a:r>
            <a:r>
              <a:rPr lang="en-GB" sz="1200" dirty="0"/>
              <a:t>aged 10-11 years living in the most deprived areas of Camden are significantly more likely to be overweight or obese compared to those in the most affluent parts. </a:t>
            </a:r>
            <a:r>
              <a:rPr lang="en-GB" sz="1200" dirty="0" smtClean="0"/>
              <a:t>Boys, and children from Asian and Black ethnic groups are more likely to be overweight or obese than girls and children from White ethnic group. Children 10-11 living from King’s Cross, Kilburn, and St Pancras  </a:t>
            </a:r>
            <a:r>
              <a:rPr lang="en-GB" sz="1200" dirty="0"/>
              <a:t>and </a:t>
            </a:r>
            <a:r>
              <a:rPr lang="en-GB" sz="1200" dirty="0" smtClean="0"/>
              <a:t>Somers Town are </a:t>
            </a:r>
            <a:r>
              <a:rPr lang="en-GB" sz="1200" dirty="0"/>
              <a:t>more likely to be overweight or obese</a:t>
            </a:r>
            <a:r>
              <a:rPr lang="en-GB" sz="1200" dirty="0" smtClean="0"/>
              <a:t>. </a:t>
            </a:r>
            <a:endParaRPr lang="en-GB" sz="1200" b="1" dirty="0"/>
          </a:p>
        </p:txBody>
      </p:sp>
      <p:sp>
        <p:nvSpPr>
          <p:cNvPr id="37" name="TextBox 36"/>
          <p:cNvSpPr txBox="1"/>
          <p:nvPr/>
        </p:nvSpPr>
        <p:spPr>
          <a:xfrm>
            <a:off x="308597" y="4744472"/>
            <a:ext cx="5429406" cy="309287"/>
          </a:xfrm>
          <a:prstGeom prst="rect">
            <a:avLst/>
          </a:prstGeom>
          <a:solidFill>
            <a:schemeClr val="accent4">
              <a:lumMod val="75000"/>
            </a:schemeClr>
          </a:solidFill>
        </p:spPr>
        <p:txBody>
          <a:bodyPr wrap="square" rtlCol="0">
            <a:spAutoFit/>
          </a:bodyPr>
          <a:lstStyle/>
          <a:p>
            <a:pPr fontAlgn="auto">
              <a:spcBef>
                <a:spcPts val="0"/>
              </a:spcBef>
              <a:spcAft>
                <a:spcPts val="0"/>
              </a:spcAft>
              <a:defRPr/>
            </a:pPr>
            <a:r>
              <a:rPr lang="en-GB" sz="1400" b="1" dirty="0">
                <a:solidFill>
                  <a:prstClr val="white"/>
                </a:solidFill>
                <a:latin typeface="+mj-lt"/>
              </a:rPr>
              <a:t>Complex </a:t>
            </a:r>
            <a:r>
              <a:rPr lang="en-GB" sz="1400" b="1" dirty="0" smtClean="0">
                <a:solidFill>
                  <a:prstClr val="white"/>
                </a:solidFill>
                <a:latin typeface="+mj-lt"/>
              </a:rPr>
              <a:t>needs 2018</a:t>
            </a:r>
            <a:endParaRPr lang="en-GB" sz="1400" b="1" dirty="0">
              <a:solidFill>
                <a:prstClr val="white"/>
              </a:solidFill>
              <a:latin typeface="+mj-lt"/>
            </a:endParaRPr>
          </a:p>
        </p:txBody>
      </p:sp>
      <p:sp>
        <p:nvSpPr>
          <p:cNvPr id="35" name="Rectangle 34"/>
          <p:cNvSpPr/>
          <p:nvPr/>
        </p:nvSpPr>
        <p:spPr>
          <a:xfrm>
            <a:off x="278243" y="5110984"/>
            <a:ext cx="5429406" cy="830997"/>
          </a:xfrm>
          <a:prstGeom prst="rect">
            <a:avLst/>
          </a:prstGeom>
        </p:spPr>
        <p:txBody>
          <a:bodyPr wrap="square">
            <a:spAutoFit/>
          </a:bodyPr>
          <a:lstStyle/>
          <a:p>
            <a:r>
              <a:rPr lang="en-GB" sz="1200" dirty="0" smtClean="0"/>
              <a:t>There is </a:t>
            </a:r>
            <a:r>
              <a:rPr lang="en-GB" sz="1200" dirty="0"/>
              <a:t>a high prevalence of young people with health/social needs, i.e. learning disabilities, severe physical disability.  Males, young people from Black and Asian ethnic groups, and young people in </a:t>
            </a:r>
            <a:r>
              <a:rPr lang="en-GB" sz="1200" dirty="0" err="1"/>
              <a:t>Cantelowes</a:t>
            </a:r>
            <a:r>
              <a:rPr lang="en-GB" sz="1200" dirty="0"/>
              <a:t> and Haverstock are more likely to have these needs</a:t>
            </a:r>
            <a:r>
              <a:rPr lang="en-GB" sz="1200" dirty="0" smtClean="0"/>
              <a:t>. </a:t>
            </a:r>
            <a:endParaRPr lang="en-GB" sz="1200" b="1" dirty="0">
              <a:solidFill>
                <a:srgbClr val="FF0000"/>
              </a:solidFill>
            </a:endParaRPr>
          </a:p>
        </p:txBody>
      </p:sp>
      <p:sp>
        <p:nvSpPr>
          <p:cNvPr id="41" name="TextBox 40"/>
          <p:cNvSpPr txBox="1"/>
          <p:nvPr/>
        </p:nvSpPr>
        <p:spPr>
          <a:xfrm>
            <a:off x="6051043" y="4753517"/>
            <a:ext cx="5429406" cy="309287"/>
          </a:xfrm>
          <a:prstGeom prst="rect">
            <a:avLst/>
          </a:prstGeom>
          <a:solidFill>
            <a:schemeClr val="accent4">
              <a:lumMod val="75000"/>
            </a:schemeClr>
          </a:solid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Tw Cen MT" panose="020B0602020104020603"/>
              </a:defRPr>
            </a:lvl1pPr>
          </a:lstStyle>
          <a:p>
            <a:r>
              <a:rPr lang="en-GB" dirty="0">
                <a:latin typeface="+mj-lt"/>
              </a:rPr>
              <a:t>Long Term </a:t>
            </a:r>
            <a:r>
              <a:rPr lang="en-GB" dirty="0" smtClean="0">
                <a:latin typeface="+mj-lt"/>
              </a:rPr>
              <a:t>Conditions 2018</a:t>
            </a:r>
            <a:endParaRPr lang="en-GB" dirty="0">
              <a:latin typeface="+mj-lt"/>
            </a:endParaRPr>
          </a:p>
        </p:txBody>
      </p:sp>
      <p:pic>
        <p:nvPicPr>
          <p:cNvPr id="24" name="Picture 23" descr="Asthma inhaler" title="Decorative image"/>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95864" y="5190730"/>
            <a:ext cx="726118" cy="710429"/>
          </a:xfrm>
          <a:prstGeom prst="rect">
            <a:avLst/>
          </a:prstGeom>
        </p:spPr>
      </p:pic>
      <p:sp>
        <p:nvSpPr>
          <p:cNvPr id="2" name="Rectangle 1"/>
          <p:cNvSpPr/>
          <p:nvPr/>
        </p:nvSpPr>
        <p:spPr>
          <a:xfrm>
            <a:off x="6678698" y="5190730"/>
            <a:ext cx="4801751" cy="830997"/>
          </a:xfrm>
          <a:prstGeom prst="rect">
            <a:avLst/>
          </a:prstGeom>
        </p:spPr>
        <p:txBody>
          <a:bodyPr wrap="square">
            <a:spAutoFit/>
          </a:bodyPr>
          <a:lstStyle/>
          <a:p>
            <a:r>
              <a:rPr lang="en-GB" sz="1200" dirty="0"/>
              <a:t>The number of young people diagnosed with a long term condition in Camden is low. Boys are more likely to being diagnosed with a single long term condition than girls, as are young people from Black ethnic groups and young people in Holborn and Covent </a:t>
            </a:r>
            <a:r>
              <a:rPr lang="en-GB" sz="1200" dirty="0" smtClean="0"/>
              <a:t>Garden. </a:t>
            </a:r>
            <a:endParaRPr lang="en-GB" sz="1100" dirty="0" smtClean="0"/>
          </a:p>
        </p:txBody>
      </p:sp>
      <p:sp>
        <p:nvSpPr>
          <p:cNvPr id="27" name="Rectangle 26"/>
          <p:cNvSpPr/>
          <p:nvPr/>
        </p:nvSpPr>
        <p:spPr>
          <a:xfrm>
            <a:off x="751999" y="1715307"/>
            <a:ext cx="4964706" cy="600164"/>
          </a:xfrm>
          <a:prstGeom prst="rect">
            <a:avLst/>
          </a:prstGeom>
        </p:spPr>
        <p:txBody>
          <a:bodyPr wrap="square">
            <a:spAutoFit/>
          </a:bodyPr>
          <a:lstStyle/>
          <a:p>
            <a:r>
              <a:rPr lang="en-GB" sz="1100" dirty="0" smtClean="0"/>
              <a:t>About 15% of </a:t>
            </a:r>
            <a:r>
              <a:rPr lang="en-GB" sz="1100" dirty="0"/>
              <a:t>children </a:t>
            </a:r>
            <a:r>
              <a:rPr lang="en-GB" sz="1100" dirty="0" smtClean="0"/>
              <a:t>(under 16s) in </a:t>
            </a:r>
            <a:r>
              <a:rPr lang="en-GB" sz="1100" dirty="0"/>
              <a:t>Camden live in </a:t>
            </a:r>
            <a:r>
              <a:rPr lang="en-GB" sz="1100" dirty="0" smtClean="0"/>
              <a:t>relative low </a:t>
            </a:r>
            <a:r>
              <a:rPr lang="en-GB" sz="1100" dirty="0"/>
              <a:t>income </a:t>
            </a:r>
            <a:r>
              <a:rPr lang="en-GB" sz="1100" dirty="0" smtClean="0"/>
              <a:t>families, and although the rate has been increased from 12% in 2014/15 to 15% in 2018/19 it remains lower than both London and England</a:t>
            </a:r>
            <a:r>
              <a:rPr lang="en-GB" sz="1100" dirty="0"/>
              <a:t>.</a:t>
            </a:r>
          </a:p>
        </p:txBody>
      </p:sp>
    </p:spTree>
    <p:extLst>
      <p:ext uri="{BB962C8B-B14F-4D97-AF65-F5344CB8AC3E}">
        <p14:creationId xmlns:p14="http://schemas.microsoft.com/office/powerpoint/2010/main" val="2302981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86" y="84084"/>
            <a:ext cx="11565104" cy="849827"/>
          </a:xfrm>
        </p:spPr>
        <p:txBody>
          <a:bodyPr/>
          <a:lstStyle/>
          <a:p>
            <a:r>
              <a:rPr lang="en-GB" dirty="0" smtClean="0"/>
              <a:t>Impact of COVID19 on Start Well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020111454"/>
              </p:ext>
            </p:extLst>
          </p:nvPr>
        </p:nvGraphicFramePr>
        <p:xfrm>
          <a:off x="229832" y="933911"/>
          <a:ext cx="11700658" cy="4851400"/>
        </p:xfrm>
        <a:graphic>
          <a:graphicData uri="http://schemas.openxmlformats.org/drawingml/2006/table">
            <a:tbl>
              <a:tblPr firstRow="1" bandRow="1">
                <a:tableStyleId>{00A15C55-8517-42AA-B614-E9B94910E393}</a:tableStyleId>
              </a:tblPr>
              <a:tblGrid>
                <a:gridCol w="2293579">
                  <a:extLst>
                    <a:ext uri="{9D8B030D-6E8A-4147-A177-3AD203B41FA5}">
                      <a16:colId xmlns:a16="http://schemas.microsoft.com/office/drawing/2014/main" val="3243929951"/>
                    </a:ext>
                  </a:extLst>
                </a:gridCol>
                <a:gridCol w="9407079">
                  <a:extLst>
                    <a:ext uri="{9D8B030D-6E8A-4147-A177-3AD203B41FA5}">
                      <a16:colId xmlns:a16="http://schemas.microsoft.com/office/drawing/2014/main" val="4099504964"/>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322957871"/>
                  </a:ext>
                </a:extLst>
              </a:tr>
              <a:tr h="370840">
                <a:tc>
                  <a:txBody>
                    <a:bodyPr/>
                    <a:lstStyle/>
                    <a:p>
                      <a:r>
                        <a:rPr lang="en-US" dirty="0" smtClean="0"/>
                        <a:t>Maternal, antenatal and early years (0-5)</a:t>
                      </a:r>
                      <a:endParaRPr lang="en-GB" dirty="0"/>
                    </a:p>
                  </a:txBody>
                  <a:tcPr/>
                </a:tc>
                <a:tc>
                  <a:txBody>
                    <a:bodyPr/>
                    <a:lstStyle/>
                    <a:p>
                      <a:r>
                        <a:rPr lang="en-US" dirty="0" smtClean="0"/>
                        <a:t>• Reduced support in pregnancy and for new parents, e.g. parenting classes and breastfeeding support </a:t>
                      </a:r>
                    </a:p>
                    <a:p>
                      <a:r>
                        <a:rPr lang="en-US" dirty="0" smtClean="0"/>
                        <a:t>• Change in unplanned pregnancy rates</a:t>
                      </a:r>
                    </a:p>
                    <a:p>
                      <a:r>
                        <a:rPr lang="en-US" dirty="0" smtClean="0"/>
                        <a:t> • Reduced take-up of routine </a:t>
                      </a:r>
                      <a:r>
                        <a:rPr lang="en-US" dirty="0" err="1" smtClean="0"/>
                        <a:t>immunisations</a:t>
                      </a:r>
                      <a:r>
                        <a:rPr lang="en-US" dirty="0" smtClean="0"/>
                        <a:t> leading to potential future outbreaks</a:t>
                      </a:r>
                    </a:p>
                    <a:p>
                      <a:r>
                        <a:rPr lang="en-US" dirty="0" smtClean="0"/>
                        <a:t> • Closure of early years settings removes opportunities for early </a:t>
                      </a:r>
                      <a:r>
                        <a:rPr lang="en-US" dirty="0" err="1" smtClean="0"/>
                        <a:t>socialisation</a:t>
                      </a:r>
                      <a:r>
                        <a:rPr lang="en-US" dirty="0" smtClean="0"/>
                        <a:t> and development </a:t>
                      </a:r>
                    </a:p>
                    <a:p>
                      <a:r>
                        <a:rPr lang="en-US" dirty="0" smtClean="0"/>
                        <a:t>• Lack of childcare impacts on parental employment and </a:t>
                      </a:r>
                      <a:r>
                        <a:rPr lang="en-US" dirty="0" smtClean="0"/>
                        <a:t>income</a:t>
                      </a:r>
                      <a:endParaRPr lang="en-GB" dirty="0"/>
                    </a:p>
                  </a:txBody>
                  <a:tcPr/>
                </a:tc>
                <a:extLst>
                  <a:ext uri="{0D108BD9-81ED-4DB2-BD59-A6C34878D82A}">
                    <a16:rowId xmlns:a16="http://schemas.microsoft.com/office/drawing/2014/main" val="3466805533"/>
                  </a:ext>
                </a:extLst>
              </a:tr>
              <a:tr h="370840">
                <a:tc>
                  <a:txBody>
                    <a:bodyPr/>
                    <a:lstStyle/>
                    <a:p>
                      <a:r>
                        <a:rPr lang="en-GB" dirty="0" smtClean="0"/>
                        <a:t>School-aged children (5-16)</a:t>
                      </a:r>
                    </a:p>
                    <a:p>
                      <a:endParaRPr lang="en-GB" dirty="0"/>
                    </a:p>
                  </a:txBody>
                  <a:tcPr/>
                </a:tc>
                <a:tc>
                  <a:txBody>
                    <a:bodyPr/>
                    <a:lstStyle/>
                    <a:p>
                      <a:r>
                        <a:rPr lang="en-US" dirty="0" smtClean="0"/>
                        <a:t>• Concerns around educational attainment gap due to school closures • Differential home schooling provision, environment and equipment • Changes (reductions?) in physical activity and diet for children, including loss of free school meals and breakfast clubs – child obesity was already high in London and links with deprivation • Family financial circumstances, poor housing and food insecurity impacts on </a:t>
                      </a:r>
                      <a:r>
                        <a:rPr lang="en-US" dirty="0" smtClean="0"/>
                        <a:t>children</a:t>
                      </a:r>
                      <a:endParaRPr lang="en-GB" dirty="0"/>
                    </a:p>
                  </a:txBody>
                  <a:tcPr/>
                </a:tc>
                <a:extLst>
                  <a:ext uri="{0D108BD9-81ED-4DB2-BD59-A6C34878D82A}">
                    <a16:rowId xmlns:a16="http://schemas.microsoft.com/office/drawing/2014/main" val="1876970257"/>
                  </a:ext>
                </a:extLst>
              </a:tr>
              <a:tr h="370840">
                <a:tc>
                  <a:txBody>
                    <a:bodyPr/>
                    <a:lstStyle/>
                    <a:p>
                      <a:r>
                        <a:rPr lang="en-GB" dirty="0" smtClean="0"/>
                        <a:t>Transition to adulthood</a:t>
                      </a:r>
                      <a:endParaRPr lang="en-GB" dirty="0"/>
                    </a:p>
                  </a:txBody>
                  <a:tcPr/>
                </a:tc>
                <a:tc>
                  <a:txBody>
                    <a:bodyPr/>
                    <a:lstStyle/>
                    <a:p>
                      <a:r>
                        <a:rPr lang="en-US" dirty="0" smtClean="0"/>
                        <a:t>• Disruption to education and exams, along with financial constraints, may limit future opportunities • Economic recessions have tended to have a disproportionate impact on young people’s employment • Young adults have been more likely to lose jobs, be furloughed, and work in a sector forced to close than other age groups. They are less likely to be able to work from home. • Scarring impacts of early unemployment and debt on health over the life course</a:t>
                      </a:r>
                      <a:endParaRPr lang="en-GB" dirty="0"/>
                    </a:p>
                  </a:txBody>
                  <a:tcPr/>
                </a:tc>
                <a:extLst>
                  <a:ext uri="{0D108BD9-81ED-4DB2-BD59-A6C34878D82A}">
                    <a16:rowId xmlns:a16="http://schemas.microsoft.com/office/drawing/2014/main" val="3763477247"/>
                  </a:ext>
                </a:extLst>
              </a:tr>
              <a:tr h="370840">
                <a:tc>
                  <a:txBody>
                    <a:bodyPr/>
                    <a:lstStyle/>
                    <a:p>
                      <a:r>
                        <a:rPr lang="en-GB" dirty="0" smtClean="0"/>
                        <a:t>Safeguarding and mental health</a:t>
                      </a:r>
                      <a:endParaRPr lang="en-GB" dirty="0"/>
                    </a:p>
                  </a:txBody>
                  <a:tcPr/>
                </a:tc>
                <a:tc>
                  <a:txBody>
                    <a:bodyPr/>
                    <a:lstStyle/>
                    <a:p>
                      <a:r>
                        <a:rPr lang="en-US" dirty="0" smtClean="0"/>
                        <a:t>• Fewer opportunities to identify and monitor safeguarding concerns, and reduced access to support for children and families • Evidence that child maltreatment and domestic abuse increase during periods of economic recession • Multiple stressors impacting mental health of children and young people, including changes to or lack of routine, increased isolation, uncertain future, stress and anxiety and bereavement</a:t>
                      </a:r>
                      <a:endParaRPr lang="en-GB" dirty="0"/>
                    </a:p>
                  </a:txBody>
                  <a:tcPr/>
                </a:tc>
                <a:extLst>
                  <a:ext uri="{0D108BD9-81ED-4DB2-BD59-A6C34878D82A}">
                    <a16:rowId xmlns:a16="http://schemas.microsoft.com/office/drawing/2014/main" val="2457597097"/>
                  </a:ext>
                </a:extLst>
              </a:tr>
            </a:tbl>
          </a:graphicData>
        </a:graphic>
      </p:graphicFrame>
      <p:sp>
        <p:nvSpPr>
          <p:cNvPr id="4" name="TextBox 3"/>
          <p:cNvSpPr txBox="1"/>
          <p:nvPr/>
        </p:nvSpPr>
        <p:spPr>
          <a:xfrm>
            <a:off x="393290" y="5860026"/>
            <a:ext cx="10156723" cy="307777"/>
          </a:xfrm>
          <a:prstGeom prst="rect">
            <a:avLst/>
          </a:prstGeom>
          <a:noFill/>
        </p:spPr>
        <p:txBody>
          <a:bodyPr wrap="square" rtlCol="0">
            <a:spAutoFit/>
          </a:bodyPr>
          <a:lstStyle/>
          <a:p>
            <a:r>
              <a:rPr lang="en-GB" sz="1400" b="1" u="sng" dirty="0" smtClean="0"/>
              <a:t>Source: The wider impacts of COVID19 and recovery of population health in London. PHE. ADPH. Mayor </a:t>
            </a:r>
            <a:r>
              <a:rPr lang="en-GB" sz="1400" b="1" u="sng" dirty="0" smtClean="0"/>
              <a:t>of London</a:t>
            </a:r>
            <a:endParaRPr lang="en-GB" sz="1400" b="1" u="sng" dirty="0"/>
          </a:p>
        </p:txBody>
      </p:sp>
    </p:spTree>
    <p:extLst>
      <p:ext uri="{BB962C8B-B14F-4D97-AF65-F5344CB8AC3E}">
        <p14:creationId xmlns:p14="http://schemas.microsoft.com/office/powerpoint/2010/main" val="251676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81" y="0"/>
            <a:ext cx="9400695" cy="849600"/>
          </a:xfrm>
        </p:spPr>
        <p:txBody>
          <a:bodyPr/>
          <a:lstStyle/>
          <a:p>
            <a:r>
              <a:rPr lang="en-GB" dirty="0" smtClean="0"/>
              <a:t>Live well (18-64 years): key messages</a:t>
            </a:r>
            <a:endParaRPr lang="en-GB" dirty="0"/>
          </a:p>
        </p:txBody>
      </p:sp>
      <p:pic>
        <p:nvPicPr>
          <p:cNvPr id="6" name="Picture 5" descr="Proportional distribution of the 18-64 years old in Camden, by ward, 2020" title="Map"/>
          <p:cNvPicPr>
            <a:picLocks noChangeAspect="1"/>
          </p:cNvPicPr>
          <p:nvPr/>
        </p:nvPicPr>
        <p:blipFill rotWithShape="1">
          <a:blip r:embed="rId2"/>
          <a:srcRect t="664" r="5793"/>
          <a:stretch/>
        </p:blipFill>
        <p:spPr>
          <a:xfrm>
            <a:off x="7662349" y="618691"/>
            <a:ext cx="4137625" cy="3295918"/>
          </a:xfrm>
          <a:prstGeom prst="rect">
            <a:avLst/>
          </a:prstGeom>
        </p:spPr>
      </p:pic>
      <p:sp>
        <p:nvSpPr>
          <p:cNvPr id="3" name="Content Placeholder 2"/>
          <p:cNvSpPr>
            <a:spLocks noGrp="1"/>
          </p:cNvSpPr>
          <p:nvPr>
            <p:ph sz="quarter" idx="10"/>
          </p:nvPr>
        </p:nvSpPr>
        <p:spPr>
          <a:xfrm>
            <a:off x="491381" y="935901"/>
            <a:ext cx="6940726" cy="1330749"/>
          </a:xfrm>
        </p:spPr>
        <p:txBody>
          <a:bodyPr/>
          <a:lstStyle/>
          <a:p>
            <a:r>
              <a:rPr lang="en-GB" sz="1900" dirty="0"/>
              <a:t>The age structure of Camden is, and will continue to be, dominated by a young working age population. Deprivation is a key determinant of poor </a:t>
            </a:r>
            <a:r>
              <a:rPr lang="en-GB" sz="1900" dirty="0" smtClean="0"/>
              <a:t>health </a:t>
            </a:r>
            <a:r>
              <a:rPr lang="en-GB" sz="1900" dirty="0"/>
              <a:t>and wellbeing outcomes in this age group</a:t>
            </a:r>
            <a:r>
              <a:rPr lang="en-GB" sz="1900" dirty="0" smtClean="0"/>
              <a:t>. </a:t>
            </a:r>
            <a:endParaRPr lang="en-GB" sz="1900" dirty="0"/>
          </a:p>
        </p:txBody>
      </p:sp>
      <p:sp>
        <p:nvSpPr>
          <p:cNvPr id="5" name="Content Placeholder 2"/>
          <p:cNvSpPr txBox="1">
            <a:spLocks/>
          </p:cNvSpPr>
          <p:nvPr/>
        </p:nvSpPr>
        <p:spPr>
          <a:xfrm>
            <a:off x="491381" y="2266650"/>
            <a:ext cx="11183382" cy="3709607"/>
          </a:xfrm>
          <a:prstGeom prst="rect">
            <a:avLst/>
          </a:prstGeom>
        </p:spPr>
        <p:txBody>
          <a:bodyPr vert="horz" lIns="0" tIns="0" rIns="0" bIns="0" rtlCol="0">
            <a:noAutofit/>
          </a:bodyPr>
          <a:lstStyle>
            <a:lvl1pPr marL="286802" indent="-286802" algn="l" defTabSz="382402"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621403" indent="-239001" algn="l" defTabSz="382402" rtl="0" eaLnBrk="1" latinLnBrk="0" hangingPunct="1">
              <a:spcBef>
                <a:spcPct val="20000"/>
              </a:spcBef>
              <a:buFont typeface="Arial"/>
              <a:buChar char="–"/>
              <a:defRPr sz="2000" kern="1200">
                <a:solidFill>
                  <a:schemeClr val="tx1"/>
                </a:solidFill>
                <a:latin typeface="Arial"/>
                <a:ea typeface="+mn-ea"/>
                <a:cs typeface="Arial"/>
              </a:defRPr>
            </a:lvl2pPr>
            <a:lvl3pPr marL="956005" indent="-191201" algn="l" defTabSz="382402" rtl="0" eaLnBrk="1" latinLnBrk="0" hangingPunct="1">
              <a:spcBef>
                <a:spcPct val="20000"/>
              </a:spcBef>
              <a:buFont typeface="Arial"/>
              <a:buChar char="•"/>
              <a:defRPr sz="2000" kern="1200">
                <a:solidFill>
                  <a:schemeClr val="tx1"/>
                </a:solidFill>
                <a:latin typeface="Arial"/>
                <a:ea typeface="+mn-ea"/>
                <a:cs typeface="Arial"/>
              </a:defRPr>
            </a:lvl3pPr>
            <a:lvl4pPr marL="1338407" indent="-191201" algn="l" defTabSz="382402" rtl="0" eaLnBrk="1" latinLnBrk="0" hangingPunct="1">
              <a:spcBef>
                <a:spcPct val="20000"/>
              </a:spcBef>
              <a:buFont typeface="Arial"/>
              <a:buChar char="–"/>
              <a:defRPr sz="2000" kern="1200">
                <a:solidFill>
                  <a:schemeClr val="tx1"/>
                </a:solidFill>
                <a:latin typeface="Arial"/>
                <a:ea typeface="+mn-ea"/>
                <a:cs typeface="Arial"/>
              </a:defRPr>
            </a:lvl4pPr>
            <a:lvl5pPr marL="1720809" indent="-191201" algn="l" defTabSz="382402" rtl="0" eaLnBrk="1" latinLnBrk="0" hangingPunct="1">
              <a:spcBef>
                <a:spcPct val="20000"/>
              </a:spcBef>
              <a:buFont typeface="Arial"/>
              <a:buChar char="»"/>
              <a:defRPr sz="2000" kern="1200">
                <a:solidFill>
                  <a:schemeClr val="tx1"/>
                </a:solidFill>
                <a:latin typeface="Arial"/>
                <a:ea typeface="+mn-ea"/>
                <a:cs typeface="Arial"/>
              </a:defRPr>
            </a:lvl5pPr>
            <a:lvl6pPr marL="2103211" indent="-191201" algn="l" defTabSz="382402" rtl="0" eaLnBrk="1" latinLnBrk="0" hangingPunct="1">
              <a:spcBef>
                <a:spcPct val="20000"/>
              </a:spcBef>
              <a:buFont typeface="Arial"/>
              <a:buChar char="•"/>
              <a:defRPr sz="1700" kern="1200">
                <a:solidFill>
                  <a:schemeClr val="tx1"/>
                </a:solidFill>
                <a:latin typeface="+mn-lt"/>
                <a:ea typeface="+mn-ea"/>
                <a:cs typeface="+mn-cs"/>
              </a:defRPr>
            </a:lvl6pPr>
            <a:lvl7pPr marL="2485614" indent="-191201" algn="l" defTabSz="382402" rtl="0" eaLnBrk="1" latinLnBrk="0" hangingPunct="1">
              <a:spcBef>
                <a:spcPct val="20000"/>
              </a:spcBef>
              <a:buFont typeface="Arial"/>
              <a:buChar char="•"/>
              <a:defRPr sz="1700" kern="1200">
                <a:solidFill>
                  <a:schemeClr val="tx1"/>
                </a:solidFill>
                <a:latin typeface="+mn-lt"/>
                <a:ea typeface="+mn-ea"/>
                <a:cs typeface="+mn-cs"/>
              </a:defRPr>
            </a:lvl7pPr>
            <a:lvl8pPr marL="2868016" indent="-191201" algn="l" defTabSz="382402" rtl="0" eaLnBrk="1" latinLnBrk="0" hangingPunct="1">
              <a:spcBef>
                <a:spcPct val="20000"/>
              </a:spcBef>
              <a:buFont typeface="Arial"/>
              <a:buChar char="•"/>
              <a:defRPr sz="1700" kern="1200">
                <a:solidFill>
                  <a:schemeClr val="tx1"/>
                </a:solidFill>
                <a:latin typeface="+mn-lt"/>
                <a:ea typeface="+mn-ea"/>
                <a:cs typeface="+mn-cs"/>
              </a:defRPr>
            </a:lvl8pPr>
            <a:lvl9pPr marL="3250418" indent="-191201" algn="l" defTabSz="382402" rtl="0" eaLnBrk="1" latinLnBrk="0" hangingPunct="1">
              <a:spcBef>
                <a:spcPct val="20000"/>
              </a:spcBef>
              <a:buFont typeface="Arial"/>
              <a:buChar char="•"/>
              <a:defRPr sz="1700" kern="1200">
                <a:solidFill>
                  <a:schemeClr val="tx1"/>
                </a:solidFill>
                <a:latin typeface="+mn-lt"/>
                <a:ea typeface="+mn-ea"/>
                <a:cs typeface="+mn-cs"/>
              </a:defRPr>
            </a:lvl9pPr>
          </a:lstStyle>
          <a:p>
            <a:pPr fontAlgn="auto">
              <a:spcAft>
                <a:spcPts val="0"/>
              </a:spcAft>
            </a:pPr>
            <a:r>
              <a:rPr lang="en-GB" sz="1900" dirty="0" smtClean="0"/>
              <a:t> </a:t>
            </a:r>
            <a:r>
              <a:rPr lang="en-GB" sz="1900" dirty="0"/>
              <a:t>There are around 182,100 people aged 18-64 in </a:t>
            </a:r>
            <a:r>
              <a:rPr lang="en-GB" sz="1900" dirty="0" smtClean="0"/>
              <a:t>Camden.</a:t>
            </a:r>
          </a:p>
          <a:p>
            <a:pPr marL="0" indent="0" fontAlgn="auto">
              <a:spcAft>
                <a:spcPts val="0"/>
              </a:spcAft>
              <a:buNone/>
            </a:pPr>
            <a:r>
              <a:rPr lang="en-GB" sz="1900" dirty="0" smtClean="0"/>
              <a:t>      They </a:t>
            </a:r>
            <a:r>
              <a:rPr lang="en-GB" sz="1900" dirty="0"/>
              <a:t>are most concentrated in the centre and south of the </a:t>
            </a:r>
            <a:r>
              <a:rPr lang="en-GB" sz="1900" dirty="0" smtClean="0"/>
              <a:t>borough. </a:t>
            </a:r>
          </a:p>
          <a:p>
            <a:pPr marL="0" indent="0" fontAlgn="auto">
              <a:spcAft>
                <a:spcPts val="0"/>
              </a:spcAft>
              <a:buNone/>
            </a:pPr>
            <a:r>
              <a:rPr lang="en-GB" sz="1900" dirty="0"/>
              <a:t> </a:t>
            </a:r>
            <a:r>
              <a:rPr lang="en-GB" sz="1900" dirty="0" smtClean="0"/>
              <a:t>     They </a:t>
            </a:r>
            <a:r>
              <a:rPr lang="en-GB" sz="1900" dirty="0"/>
              <a:t>are fairly evenly split by gender, and about two thirds (67%) are from </a:t>
            </a:r>
            <a:endParaRPr lang="en-GB" sz="1900" dirty="0" smtClean="0"/>
          </a:p>
          <a:p>
            <a:pPr marL="0" indent="0" fontAlgn="auto">
              <a:spcAft>
                <a:spcPts val="0"/>
              </a:spcAft>
              <a:buNone/>
            </a:pPr>
            <a:r>
              <a:rPr lang="en-GB" sz="1900" dirty="0"/>
              <a:t> </a:t>
            </a:r>
            <a:r>
              <a:rPr lang="en-GB" sz="1900" dirty="0" smtClean="0"/>
              <a:t>     White </a:t>
            </a:r>
            <a:r>
              <a:rPr lang="en-GB" sz="1900" dirty="0"/>
              <a:t>ethnic groups </a:t>
            </a:r>
            <a:r>
              <a:rPr lang="en-GB" sz="1900" dirty="0" smtClean="0"/>
              <a:t>(</a:t>
            </a:r>
            <a:r>
              <a:rPr lang="en-GB" sz="1900" dirty="0"/>
              <a:t>a higher proportion than the younger cohort). </a:t>
            </a:r>
            <a:endParaRPr lang="en-GB" sz="1900" dirty="0" smtClean="0"/>
          </a:p>
          <a:p>
            <a:pPr marL="0" indent="0" fontAlgn="auto">
              <a:spcAft>
                <a:spcPts val="0"/>
              </a:spcAft>
              <a:buNone/>
            </a:pPr>
            <a:endParaRPr lang="en-GB" sz="1900" dirty="0"/>
          </a:p>
          <a:p>
            <a:pPr fontAlgn="auto">
              <a:spcAft>
                <a:spcPts val="0"/>
              </a:spcAft>
            </a:pPr>
            <a:r>
              <a:rPr lang="en-GB" sz="1900" dirty="0"/>
              <a:t>In many areas, outcomes for this working age population in Camden are positive: </a:t>
            </a:r>
          </a:p>
          <a:p>
            <a:pPr lvl="1" fontAlgn="auto">
              <a:spcAft>
                <a:spcPts val="0"/>
              </a:spcAft>
            </a:pPr>
            <a:r>
              <a:rPr lang="en-GB" sz="1700" b="1" dirty="0"/>
              <a:t>Suicide</a:t>
            </a:r>
            <a:r>
              <a:rPr lang="en-GB" sz="1700" dirty="0"/>
              <a:t> - since 2006, the suicide rate in Camden has decreased to a level similar to London and </a:t>
            </a:r>
            <a:r>
              <a:rPr lang="en-GB" sz="1700" dirty="0" smtClean="0"/>
              <a:t>England (from 16 per 100,000 population in 2006-08 to 11 per 100,000 population in 2017-19).</a:t>
            </a:r>
          </a:p>
          <a:p>
            <a:pPr lvl="1" fontAlgn="auto">
              <a:spcAft>
                <a:spcPts val="0"/>
              </a:spcAft>
            </a:pPr>
            <a:r>
              <a:rPr lang="en-GB" sz="1700" b="1" dirty="0" smtClean="0"/>
              <a:t>Smoking (year)</a:t>
            </a:r>
            <a:r>
              <a:rPr lang="en-GB" sz="1700" dirty="0" smtClean="0"/>
              <a:t> </a:t>
            </a:r>
            <a:r>
              <a:rPr lang="en-GB" sz="1700" dirty="0"/>
              <a:t>- the prevalence of smoking has declined since 2014, and smoking-attributable mortality has declined faster in Camden than in </a:t>
            </a:r>
            <a:r>
              <a:rPr lang="en-GB" sz="1700" dirty="0" smtClean="0"/>
              <a:t>London (from 16% in 2014 to 12% in 2019).</a:t>
            </a:r>
          </a:p>
          <a:p>
            <a:pPr lvl="1" fontAlgn="auto">
              <a:spcAft>
                <a:spcPts val="0"/>
              </a:spcAft>
            </a:pPr>
            <a:r>
              <a:rPr lang="en-GB" sz="1700" b="1" dirty="0" smtClean="0"/>
              <a:t>Physical </a:t>
            </a:r>
            <a:r>
              <a:rPr lang="en-GB" sz="1700" b="1" dirty="0"/>
              <a:t>activity </a:t>
            </a:r>
            <a:r>
              <a:rPr lang="en-GB" sz="1700" dirty="0" smtClean="0"/>
              <a:t>– </a:t>
            </a:r>
            <a:r>
              <a:rPr lang="en-GB" sz="1700" dirty="0"/>
              <a:t> </a:t>
            </a:r>
            <a:r>
              <a:rPr lang="en-GB" sz="1700" dirty="0" smtClean="0"/>
              <a:t>In 2018/19, a </a:t>
            </a:r>
            <a:r>
              <a:rPr lang="en-GB" sz="1700" dirty="0"/>
              <a:t>lower proportion of adults </a:t>
            </a:r>
            <a:r>
              <a:rPr lang="en-GB" sz="1700" dirty="0" smtClean="0"/>
              <a:t>were physically </a:t>
            </a:r>
            <a:r>
              <a:rPr lang="en-GB" sz="1700" dirty="0"/>
              <a:t>inactive in Camden </a:t>
            </a:r>
            <a:r>
              <a:rPr lang="en-GB" sz="1700" dirty="0" smtClean="0"/>
              <a:t>(17%) than </a:t>
            </a:r>
            <a:r>
              <a:rPr lang="en-GB" sz="1700" dirty="0"/>
              <a:t>in London or </a:t>
            </a:r>
            <a:r>
              <a:rPr lang="en-GB" sz="1700" dirty="0" smtClean="0"/>
              <a:t>England (21% and 22% respectively). </a:t>
            </a:r>
            <a:endParaRPr lang="en-GB" sz="1700" b="1" dirty="0"/>
          </a:p>
        </p:txBody>
      </p:sp>
    </p:spTree>
    <p:extLst>
      <p:ext uri="{BB962C8B-B14F-4D97-AF65-F5344CB8AC3E}">
        <p14:creationId xmlns:p14="http://schemas.microsoft.com/office/powerpoint/2010/main" val="14634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amden Council">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PH Camden Colours">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2_PH Camden Colours">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3_PH Camden Colours">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5.xml><?xml version="1.0" encoding="utf-8"?>
<a:theme xmlns:a="http://schemas.openxmlformats.org/drawingml/2006/main" name="4_PH Camden Colours">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6.xml><?xml version="1.0" encoding="utf-8"?>
<a:theme xmlns:a="http://schemas.openxmlformats.org/drawingml/2006/main" name="5_PH Camden Colours">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12" ma:contentTypeDescription="Create a new document." ma:contentTypeScope="" ma:versionID="cb133d779044974ad153d4571b335ac4">
  <xsd:schema xmlns:xsd="http://www.w3.org/2001/XMLSchema" xmlns:xs="http://www.w3.org/2001/XMLSchema" xmlns:p="http://schemas.microsoft.com/office/2006/metadata/properties" xmlns:ns3="15214c3a-c4c8-4e1b-a9e9-78803475fd2c" xmlns:ns4="9da31f7d-053b-4dc7-8630-e8b4f9ad6862" targetNamespace="http://schemas.microsoft.com/office/2006/metadata/properties" ma:root="true" ma:fieldsID="304cfa8741b025133d8fc2f3d1db6b20" ns3:_="" ns4:_="">
    <xsd:import namespace="15214c3a-c4c8-4e1b-a9e9-78803475fd2c"/>
    <xsd:import namespace="9da31f7d-053b-4dc7-8630-e8b4f9ad68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31f7d-053b-4dc7-8630-e8b4f9ad68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21D786-6335-484B-85C9-156DF18F0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9da31f7d-053b-4dc7-8630-e8b4f9ad6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D8C92-5D8F-470B-85D6-8144AE3C4401}">
  <ds:schemaRefs>
    <ds:schemaRef ds:uri="http://schemas.microsoft.com/office/infopath/2007/PartnerControls"/>
    <ds:schemaRef ds:uri="http://schemas.openxmlformats.org/package/2006/metadata/core-properties"/>
    <ds:schemaRef ds:uri="9da31f7d-053b-4dc7-8630-e8b4f9ad6862"/>
    <ds:schemaRef ds:uri="http://www.w3.org/XML/1998/namespace"/>
    <ds:schemaRef ds:uri="http://purl.org/dc/dcmitype/"/>
    <ds:schemaRef ds:uri="http://purl.org/dc/terms/"/>
    <ds:schemaRef ds:uri="http://schemas.microsoft.com/office/2006/documentManagement/types"/>
    <ds:schemaRef ds:uri="15214c3a-c4c8-4e1b-a9e9-78803475fd2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FF0E7A7-FB6B-43E0-BDED-FC589A1441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Camden Council</Template>
  <TotalTime>29746</TotalTime>
  <Words>4420</Words>
  <Application>Microsoft Office PowerPoint</Application>
  <PresentationFormat>Widescreen</PresentationFormat>
  <Paragraphs>295</Paragraphs>
  <Slides>19</Slides>
  <Notes>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Arial</vt:lpstr>
      <vt:lpstr>Calibri</vt:lpstr>
      <vt:lpstr>Times New Roman</vt:lpstr>
      <vt:lpstr>Tw Cen MT</vt:lpstr>
      <vt:lpstr>Wingdings</vt:lpstr>
      <vt:lpstr>Camden Council</vt:lpstr>
      <vt:lpstr>1_PH Camden Colours</vt:lpstr>
      <vt:lpstr>2_PH Camden Colours</vt:lpstr>
      <vt:lpstr>3_PH Camden Colours</vt:lpstr>
      <vt:lpstr>4_PH Camden Colours</vt:lpstr>
      <vt:lpstr>5_PH Camden Colours</vt:lpstr>
      <vt:lpstr>Camden’s Joint Health and Wellbeing Strategy 2020</vt:lpstr>
      <vt:lpstr>Developing the strategy: three ‘buckets’ of activity </vt:lpstr>
      <vt:lpstr>Camden Joint Strategic Needs Assessment 2020: Overview</vt:lpstr>
      <vt:lpstr>Overview</vt:lpstr>
      <vt:lpstr>Impacts of COVID19 on the wider determinants of health</vt:lpstr>
      <vt:lpstr>Start well (0-17 years): key messages</vt:lpstr>
      <vt:lpstr>Start well (0-17 years): key messages</vt:lpstr>
      <vt:lpstr>Impact of COVID19 on Start Well </vt:lpstr>
      <vt:lpstr>Live well (18-64 years): key messages</vt:lpstr>
      <vt:lpstr>Live well (18-64 years): key messages</vt:lpstr>
      <vt:lpstr>Age well (65+ years): key messages</vt:lpstr>
      <vt:lpstr>Impact of COVID19 on Live well and age well</vt:lpstr>
      <vt:lpstr>Impact of COVID19 on Live well and age well</vt:lpstr>
      <vt:lpstr>Existing health and care system strategies in Camden: Summary of existing themes and priorities</vt:lpstr>
      <vt:lpstr>The vision for health and care in London</vt:lpstr>
      <vt:lpstr>What does existing resident and patient engagement tell us about what matters to residents? </vt:lpstr>
      <vt:lpstr>Citizen-led neighbourhood approach to health and wellbeing in the west of Camden: Key issues and themes</vt:lpstr>
      <vt:lpstr>Key reflections</vt:lpstr>
      <vt:lpstr>Key reflections</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Lisa</dc:creator>
  <cp:lastModifiedBy>Shaukat, Mahnaz</cp:lastModifiedBy>
  <cp:revision>588</cp:revision>
  <cp:lastPrinted>2019-11-21T08:20:55Z</cp:lastPrinted>
  <dcterms:created xsi:type="dcterms:W3CDTF">2019-11-01T13:46:36Z</dcterms:created>
  <dcterms:modified xsi:type="dcterms:W3CDTF">2020-11-09T13:02:34Z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